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50" r:id="rId2"/>
  </p:sldMasterIdLst>
  <p:notesMasterIdLst>
    <p:notesMasterId r:id="rId12"/>
  </p:notesMasterIdLst>
  <p:sldIdLst>
    <p:sldId id="256" r:id="rId3"/>
    <p:sldId id="265" r:id="rId4"/>
    <p:sldId id="263" r:id="rId5"/>
    <p:sldId id="266" r:id="rId6"/>
    <p:sldId id="258" r:id="rId7"/>
    <p:sldId id="259" r:id="rId8"/>
    <p:sldId id="260" r:id="rId9"/>
    <p:sldId id="267" r:id="rId10"/>
    <p:sldId id="261" r:id="rId11"/>
  </p:sldIdLst>
  <p:sldSz cx="9144000" cy="6858000" type="screen4x3"/>
  <p:notesSz cx="6858000" cy="9144000"/>
  <p:embeddedFontLst>
    <p:embeddedFont>
      <p:font typeface="Tahoma" panose="020B0604030504040204" pitchFamily="34" charset="0"/>
      <p:regular r:id="rId13"/>
      <p:bold r:id="rId14"/>
    </p:embeddedFont>
    <p:embeddedFont>
      <p:font typeface="Calibri" panose="020F0502020204030204" pitchFamily="34" charset="0"/>
      <p:regular r:id="rId15"/>
      <p:bold r:id="rId16"/>
      <p:italic r:id="rId17"/>
      <p:boldItalic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43" roundtripDataSignature="AMtx7mj9YiBx6P8MjZr6BnwmOEiYWwmjv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D6D"/>
    <a:srgbClr val="FE0000"/>
    <a:srgbClr val="8850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05F4CDA-FC4D-4C75-AEC1-0A8EA755BA8D}">
  <a:tblStyle styleId="{605F4CDA-FC4D-4C75-AEC1-0A8EA755BA8D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F279A066-300E-410E-AB5E-A82E501EB4D3}" styleName="Table_1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3" Type="http://schemas.openxmlformats.org/officeDocument/2006/relationships/slide" Target="slides/slide1.xml"/><Relationship Id="rId47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46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45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font" Target="fonts/font3.fntdata"/><Relationship Id="rId10" Type="http://schemas.openxmlformats.org/officeDocument/2006/relationships/slide" Target="slides/slide8.xml"/><Relationship Id="rId44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font" Target="fonts/font2.fntdata"/><Relationship Id="rId43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5315726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5" name="Google Shape;10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7405375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sz="1100" dirty="0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з метою інформаційного та емоційного збагачення сприймання, мислення, почуттів учня,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9874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71a3662c1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7" name="Google Shape;117;g71a3662c1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488510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112fa5646b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112fa5646b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419560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60020" indent="0">
              <a:buNone/>
            </a:pPr>
            <a:r>
              <a:rPr lang="uk-UA" sz="1600" dirty="0" smtClean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1.</a:t>
            </a:r>
            <a:r>
              <a:rPr lang="uk-UA" sz="1600" baseline="0" dirty="0" smtClean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ru-RU" sz="1100" b="0" i="0" u="none" strike="noStrike" cap="none" dirty="0" err="1" smtClean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що</a:t>
            </a:r>
            <a:r>
              <a:rPr lang="ru-RU" sz="1100" b="0" i="0" u="none" strike="noStrike" cap="none" dirty="0" smtClean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100" b="0" i="0" u="none" strike="noStrike" cap="none" dirty="0" err="1" smtClean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вирізняється</a:t>
            </a:r>
            <a:r>
              <a:rPr lang="ru-RU" sz="1100" b="0" i="0" u="none" strike="noStrike" cap="none" dirty="0" smtClean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100" b="0" i="0" u="none" strike="noStrike" cap="none" dirty="0" err="1" smtClean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чіткістю</a:t>
            </a:r>
            <a:r>
              <a:rPr lang="ru-RU" sz="1100" b="0" i="0" u="none" strike="noStrike" cap="none" dirty="0" smtClean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; </a:t>
            </a:r>
            <a:r>
              <a:rPr lang="ru-RU" sz="800" dirty="0" err="1" smtClean="0"/>
              <a:t>засобів</a:t>
            </a:r>
            <a:r>
              <a:rPr lang="ru-RU" sz="800" dirty="0" smtClean="0"/>
              <a:t> </a:t>
            </a:r>
            <a:r>
              <a:rPr lang="ru-RU" sz="800" dirty="0" err="1" smtClean="0"/>
              <a:t>навчання</a:t>
            </a:r>
            <a:r>
              <a:rPr lang="ru-RU" sz="800" dirty="0" smtClean="0"/>
              <a:t> (</a:t>
            </a:r>
            <a:r>
              <a:rPr lang="ru-RU" sz="800" dirty="0" err="1" smtClean="0"/>
              <a:t>відео</a:t>
            </a:r>
            <a:r>
              <a:rPr lang="ru-RU" sz="800" dirty="0" smtClean="0"/>
              <a:t>-, </a:t>
            </a:r>
            <a:r>
              <a:rPr lang="ru-RU" sz="800" dirty="0" err="1" smtClean="0"/>
              <a:t>аудіозаписів</a:t>
            </a:r>
            <a:r>
              <a:rPr lang="ru-RU" sz="800" dirty="0" smtClean="0"/>
              <a:t>, </a:t>
            </a:r>
            <a:r>
              <a:rPr lang="ru-RU" sz="800" dirty="0" err="1" smtClean="0"/>
              <a:t>мультимедійних</a:t>
            </a:r>
            <a:r>
              <a:rPr lang="ru-RU" sz="800" dirty="0" smtClean="0"/>
              <a:t> </a:t>
            </a:r>
            <a:r>
              <a:rPr lang="ru-RU" sz="800" dirty="0" err="1" smtClean="0"/>
              <a:t>презентацій</a:t>
            </a:r>
            <a:r>
              <a:rPr lang="ru-RU" sz="800" dirty="0" smtClean="0"/>
              <a:t> </a:t>
            </a:r>
            <a:r>
              <a:rPr lang="ru-RU" sz="800" dirty="0" err="1" smtClean="0"/>
              <a:t>тощо</a:t>
            </a:r>
            <a:r>
              <a:rPr lang="ru-RU" sz="800" dirty="0" smtClean="0"/>
              <a:t>);</a:t>
            </a:r>
            <a:endParaRPr lang="en-US" sz="800" dirty="0"/>
          </a:p>
        </p:txBody>
      </p:sp>
      <p:sp>
        <p:nvSpPr>
          <p:cNvPr id="129" name="Google Shape;12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2478720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35" name="Google Shape;13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9054709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" type="title">
  <p:cSld name="TITLE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5"/>
          <p:cNvSpPr txBox="1">
            <a:spLocks noGrp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25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920"/>
              <a:buFont typeface="Noto Sans Symbols"/>
              <a:buNone/>
              <a:defRPr/>
            </a:lvl1pPr>
            <a:lvl2pPr lvl="1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90"/>
              <a:buChar char="■"/>
              <a:defRPr/>
            </a:lvl2pPr>
            <a:lvl3pPr lvl="2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3pPr>
            <a:lvl4pPr lvl="3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90"/>
              <a:buChar char="■"/>
              <a:defRPr/>
            </a:lvl4pPr>
            <a:lvl5pPr lvl="4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5pPr>
            <a:lvl6pPr lvl="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6pPr>
            <a:lvl7pPr lvl="6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7pPr>
            <a:lvl8pPr lvl="7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8pPr>
            <a:lvl9pPr lvl="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9pPr>
          </a:lstStyle>
          <a:p>
            <a:endParaRPr/>
          </a:p>
        </p:txBody>
      </p:sp>
      <p:sp>
        <p:nvSpPr>
          <p:cNvPr id="24" name="Google Shape;24;p25"/>
          <p:cNvSpPr txBox="1">
            <a:spLocks noGrp="1"/>
          </p:cNvSpPr>
          <p:nvPr>
            <p:ph type="dt" idx="10"/>
          </p:nvPr>
        </p:nvSpPr>
        <p:spPr>
          <a:xfrm>
            <a:off x="9906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5"/>
          <p:cNvSpPr txBox="1">
            <a:spLocks noGrp="1"/>
          </p:cNvSpPr>
          <p:nvPr>
            <p:ph type="ft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25"/>
          <p:cNvSpPr txBox="1">
            <a:spLocks noGrp="1"/>
          </p:cNvSpPr>
          <p:nvPr>
            <p:ph type="sldNum" idx="12"/>
          </p:nvPr>
        </p:nvSpPr>
        <p:spPr>
          <a:xfrm>
            <a:off x="68580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 type="secHead">
  <p:cSld name="SECTION_HEADER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6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36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90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800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770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700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700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700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700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700"/>
              <a:buNone/>
              <a:defRPr sz="1400"/>
            </a:lvl9pPr>
          </a:lstStyle>
          <a:p>
            <a:endParaRPr/>
          </a:p>
        </p:txBody>
      </p:sp>
      <p:sp>
        <p:nvSpPr>
          <p:cNvPr id="100" name="Google Shape;100;p36"/>
          <p:cNvSpPr txBox="1">
            <a:spLocks noGrp="1"/>
          </p:cNvSpPr>
          <p:nvPr>
            <p:ph type="dt" idx="10"/>
          </p:nvPr>
        </p:nvSpPr>
        <p:spPr>
          <a:xfrm>
            <a:off x="11620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36"/>
          <p:cNvSpPr txBox="1">
            <a:spLocks noGrp="1"/>
          </p:cNvSpPr>
          <p:nvPr>
            <p:ph type="ftr" idx="11"/>
          </p:nvPr>
        </p:nvSpPr>
        <p:spPr>
          <a:xfrm>
            <a:off x="3657600" y="6243637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36"/>
          <p:cNvSpPr txBox="1">
            <a:spLocks noGrp="1"/>
          </p:cNvSpPr>
          <p:nvPr>
            <p:ph type="sldNum" idx="12"/>
          </p:nvPr>
        </p:nvSpPr>
        <p:spPr>
          <a:xfrm>
            <a:off x="70421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>
  <p:cSld name="OBJEC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7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7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9718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080"/>
              <a:buChar char="■"/>
              <a:defRPr/>
            </a:lvl1pPr>
            <a:lvl2pPr marL="914400" lvl="1" indent="-29146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90"/>
              <a:buChar char="■"/>
              <a:defRPr/>
            </a:lvl2pPr>
            <a:lvl3pPr marL="1371600" lvl="2" indent="-28575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3pPr>
            <a:lvl4pPr marL="1828800" lvl="3" indent="-291464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90"/>
              <a:buChar char="■"/>
              <a:defRPr/>
            </a:lvl4pPr>
            <a:lvl5pPr marL="2286000" lvl="4" indent="-28575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5pPr>
            <a:lvl6pPr marL="2743200" lvl="5" indent="-28575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6pPr>
            <a:lvl7pPr marL="3200400" lvl="6" indent="-28575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7pPr>
            <a:lvl8pPr marL="3657600" lvl="7" indent="-28575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8pPr>
            <a:lvl9pPr marL="4114800" lvl="8" indent="-28575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9pPr>
          </a:lstStyle>
          <a:p>
            <a:endParaRPr/>
          </a:p>
        </p:txBody>
      </p:sp>
      <p:sp>
        <p:nvSpPr>
          <p:cNvPr id="43" name="Google Shape;43;p27"/>
          <p:cNvSpPr txBox="1">
            <a:spLocks noGrp="1"/>
          </p:cNvSpPr>
          <p:nvPr>
            <p:ph type="dt" idx="10"/>
          </p:nvPr>
        </p:nvSpPr>
        <p:spPr>
          <a:xfrm>
            <a:off x="11620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27"/>
          <p:cNvSpPr txBox="1">
            <a:spLocks noGrp="1"/>
          </p:cNvSpPr>
          <p:nvPr>
            <p:ph type="ftr" idx="11"/>
          </p:nvPr>
        </p:nvSpPr>
        <p:spPr>
          <a:xfrm>
            <a:off x="3657600" y="6243637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27"/>
          <p:cNvSpPr txBox="1">
            <a:spLocks noGrp="1"/>
          </p:cNvSpPr>
          <p:nvPr>
            <p:ph type="sldNum" idx="12"/>
          </p:nvPr>
        </p:nvSpPr>
        <p:spPr>
          <a:xfrm>
            <a:off x="70421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VERTICAL_TEX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9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29"/>
          <p:cNvSpPr txBox="1">
            <a:spLocks noGrp="1"/>
          </p:cNvSpPr>
          <p:nvPr>
            <p:ph type="body" idx="1"/>
          </p:nvPr>
        </p:nvSpPr>
        <p:spPr>
          <a:xfrm rot="5400000">
            <a:off x="3011487" y="188912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9718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080"/>
              <a:buChar char="■"/>
              <a:defRPr/>
            </a:lvl1pPr>
            <a:lvl2pPr marL="914400" lvl="1" indent="-29146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90"/>
              <a:buChar char="■"/>
              <a:defRPr/>
            </a:lvl2pPr>
            <a:lvl3pPr marL="1371600" lvl="2" indent="-28575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3pPr>
            <a:lvl4pPr marL="1828800" lvl="3" indent="-291464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90"/>
              <a:buChar char="■"/>
              <a:defRPr/>
            </a:lvl4pPr>
            <a:lvl5pPr marL="2286000" lvl="4" indent="-28575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5pPr>
            <a:lvl6pPr marL="2743200" lvl="5" indent="-28575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6pPr>
            <a:lvl7pPr marL="3200400" lvl="6" indent="-28575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7pPr>
            <a:lvl8pPr marL="3657600" lvl="7" indent="-28575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8pPr>
            <a:lvl9pPr marL="4114800" lvl="8" indent="-28575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9pPr>
          </a:lstStyle>
          <a:p>
            <a:endParaRPr/>
          </a:p>
        </p:txBody>
      </p:sp>
      <p:sp>
        <p:nvSpPr>
          <p:cNvPr id="55" name="Google Shape;55;p29"/>
          <p:cNvSpPr txBox="1">
            <a:spLocks noGrp="1"/>
          </p:cNvSpPr>
          <p:nvPr>
            <p:ph type="dt" idx="10"/>
          </p:nvPr>
        </p:nvSpPr>
        <p:spPr>
          <a:xfrm>
            <a:off x="11620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9"/>
          <p:cNvSpPr txBox="1">
            <a:spLocks noGrp="1"/>
          </p:cNvSpPr>
          <p:nvPr>
            <p:ph type="ftr" idx="11"/>
          </p:nvPr>
        </p:nvSpPr>
        <p:spPr>
          <a:xfrm>
            <a:off x="3657600" y="6243637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9"/>
          <p:cNvSpPr txBox="1">
            <a:spLocks noGrp="1"/>
          </p:cNvSpPr>
          <p:nvPr>
            <p:ph type="sldNum" idx="12"/>
          </p:nvPr>
        </p:nvSpPr>
        <p:spPr>
          <a:xfrm>
            <a:off x="70421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с подписью" type="picTx">
  <p:cSld name="PICTURE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3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1" name="Google Shape;61;p3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84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66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5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495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45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45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45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45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45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30"/>
          <p:cNvSpPr txBox="1">
            <a:spLocks noGrp="1"/>
          </p:cNvSpPr>
          <p:nvPr>
            <p:ph type="dt" idx="10"/>
          </p:nvPr>
        </p:nvSpPr>
        <p:spPr>
          <a:xfrm>
            <a:off x="11620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30"/>
          <p:cNvSpPr txBox="1">
            <a:spLocks noGrp="1"/>
          </p:cNvSpPr>
          <p:nvPr>
            <p:ph type="ftr" idx="11"/>
          </p:nvPr>
        </p:nvSpPr>
        <p:spPr>
          <a:xfrm>
            <a:off x="3657600" y="6243637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30"/>
          <p:cNvSpPr txBox="1">
            <a:spLocks noGrp="1"/>
          </p:cNvSpPr>
          <p:nvPr>
            <p:ph type="sldNum" idx="12"/>
          </p:nvPr>
        </p:nvSpPr>
        <p:spPr>
          <a:xfrm>
            <a:off x="70421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бъект с подписью" type="objTx">
  <p:cSld name="OBJECT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1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31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052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920"/>
              <a:buChar char="■"/>
              <a:defRPr sz="3200"/>
            </a:lvl1pPr>
            <a:lvl2pPr marL="914400" lvl="1" indent="-32639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540"/>
              <a:buChar char="■"/>
              <a:defRPr sz="2800"/>
            </a:lvl2pPr>
            <a:lvl3pPr marL="1371600" lvl="2" indent="-3048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200"/>
              <a:buChar char="■"/>
              <a:defRPr sz="2400"/>
            </a:lvl3pPr>
            <a:lvl4pPr marL="1828800" lvl="3" indent="-29845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Char char="■"/>
              <a:defRPr sz="2000"/>
            </a:lvl4pPr>
            <a:lvl5pPr marL="2286000" lvl="4" indent="-2921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000"/>
              <a:buChar char="■"/>
              <a:defRPr sz="2000"/>
            </a:lvl5pPr>
            <a:lvl6pPr marL="2743200" lvl="5" indent="-2921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000"/>
              <a:buChar char="■"/>
              <a:defRPr sz="2000"/>
            </a:lvl6pPr>
            <a:lvl7pPr marL="3200400" lvl="6" indent="-2921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000"/>
              <a:buChar char="■"/>
              <a:defRPr sz="2000"/>
            </a:lvl7pPr>
            <a:lvl8pPr marL="3657600" lvl="7" indent="-2921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000"/>
              <a:buChar char="■"/>
              <a:defRPr sz="2000"/>
            </a:lvl8pPr>
            <a:lvl9pPr marL="4114800" lvl="8" indent="-2921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000"/>
              <a:buChar char="■"/>
              <a:defRPr sz="2000"/>
            </a:lvl9pPr>
          </a:lstStyle>
          <a:p>
            <a:endParaRPr/>
          </a:p>
        </p:txBody>
      </p:sp>
      <p:sp>
        <p:nvSpPr>
          <p:cNvPr id="68" name="Google Shape;68;p31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84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66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5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495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45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45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45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45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45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31"/>
          <p:cNvSpPr txBox="1">
            <a:spLocks noGrp="1"/>
          </p:cNvSpPr>
          <p:nvPr>
            <p:ph type="dt" idx="10"/>
          </p:nvPr>
        </p:nvSpPr>
        <p:spPr>
          <a:xfrm>
            <a:off x="11620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1"/>
          <p:cNvSpPr txBox="1">
            <a:spLocks noGrp="1"/>
          </p:cNvSpPr>
          <p:nvPr>
            <p:ph type="ftr" idx="11"/>
          </p:nvPr>
        </p:nvSpPr>
        <p:spPr>
          <a:xfrm>
            <a:off x="3657600" y="6243637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31"/>
          <p:cNvSpPr txBox="1">
            <a:spLocks noGrp="1"/>
          </p:cNvSpPr>
          <p:nvPr>
            <p:ph type="sldNum" idx="12"/>
          </p:nvPr>
        </p:nvSpPr>
        <p:spPr>
          <a:xfrm>
            <a:off x="70421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ой слайд" type="blank">
  <p:cSld name="BLANK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2"/>
          <p:cNvSpPr txBox="1">
            <a:spLocks noGrp="1"/>
          </p:cNvSpPr>
          <p:nvPr>
            <p:ph type="dt" idx="10"/>
          </p:nvPr>
        </p:nvSpPr>
        <p:spPr>
          <a:xfrm>
            <a:off x="11620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32"/>
          <p:cNvSpPr txBox="1">
            <a:spLocks noGrp="1"/>
          </p:cNvSpPr>
          <p:nvPr>
            <p:ph type="ftr" idx="11"/>
          </p:nvPr>
        </p:nvSpPr>
        <p:spPr>
          <a:xfrm>
            <a:off x="3657600" y="6243637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32"/>
          <p:cNvSpPr txBox="1">
            <a:spLocks noGrp="1"/>
          </p:cNvSpPr>
          <p:nvPr>
            <p:ph type="sldNum" idx="12"/>
          </p:nvPr>
        </p:nvSpPr>
        <p:spPr>
          <a:xfrm>
            <a:off x="70421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TITLE_ONLY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33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33"/>
          <p:cNvSpPr txBox="1">
            <a:spLocks noGrp="1"/>
          </p:cNvSpPr>
          <p:nvPr>
            <p:ph type="dt" idx="10"/>
          </p:nvPr>
        </p:nvSpPr>
        <p:spPr>
          <a:xfrm>
            <a:off x="11620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33"/>
          <p:cNvSpPr txBox="1">
            <a:spLocks noGrp="1"/>
          </p:cNvSpPr>
          <p:nvPr>
            <p:ph type="ftr" idx="11"/>
          </p:nvPr>
        </p:nvSpPr>
        <p:spPr>
          <a:xfrm>
            <a:off x="3657600" y="6243637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33"/>
          <p:cNvSpPr txBox="1">
            <a:spLocks noGrp="1"/>
          </p:cNvSpPr>
          <p:nvPr>
            <p:ph type="sldNum" idx="12"/>
          </p:nvPr>
        </p:nvSpPr>
        <p:spPr>
          <a:xfrm>
            <a:off x="70421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равнение" type="twoTxTwoObj">
  <p:cSld name="TWO_OBJECTS_WITH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3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34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88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8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8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8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8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800"/>
              <a:buNone/>
              <a:defRPr sz="1600" b="1"/>
            </a:lvl9pPr>
          </a:lstStyle>
          <a:p>
            <a:endParaRPr/>
          </a:p>
        </p:txBody>
      </p:sp>
      <p:sp>
        <p:nvSpPr>
          <p:cNvPr id="84" name="Google Shape;84;p34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004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Char char="■"/>
              <a:defRPr sz="2400"/>
            </a:lvl1pPr>
            <a:lvl2pPr marL="914400" lvl="1" indent="-29845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Char char="■"/>
              <a:defRPr sz="2000"/>
            </a:lvl2pPr>
            <a:lvl3pPr marL="1371600" lvl="2" indent="-28575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00"/>
              <a:buChar char="■"/>
              <a:defRPr sz="1800"/>
            </a:lvl3pPr>
            <a:lvl4pPr marL="1828800" lvl="3" indent="-28448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880"/>
              <a:buChar char="■"/>
              <a:defRPr sz="1600"/>
            </a:lvl4pPr>
            <a:lvl5pPr marL="2286000" lvl="4" indent="-279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800"/>
              <a:buChar char="■"/>
              <a:defRPr sz="1600"/>
            </a:lvl5pPr>
            <a:lvl6pPr marL="2743200" lvl="5" indent="-279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800"/>
              <a:buChar char="■"/>
              <a:defRPr sz="1600"/>
            </a:lvl6pPr>
            <a:lvl7pPr marL="3200400" lvl="6" indent="-279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800"/>
              <a:buChar char="■"/>
              <a:defRPr sz="1600"/>
            </a:lvl7pPr>
            <a:lvl8pPr marL="3657600" lvl="7" indent="-279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800"/>
              <a:buChar char="■"/>
              <a:defRPr sz="1600"/>
            </a:lvl8pPr>
            <a:lvl9pPr marL="4114800" lvl="8" indent="-279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800"/>
              <a:buChar char="■"/>
              <a:defRPr sz="1600"/>
            </a:lvl9pPr>
          </a:lstStyle>
          <a:p>
            <a:endParaRPr/>
          </a:p>
        </p:txBody>
      </p:sp>
      <p:sp>
        <p:nvSpPr>
          <p:cNvPr id="85" name="Google Shape;85;p34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88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8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8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8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8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800"/>
              <a:buNone/>
              <a:defRPr sz="1600" b="1"/>
            </a:lvl9pPr>
          </a:lstStyle>
          <a:p>
            <a:endParaRPr/>
          </a:p>
        </p:txBody>
      </p:sp>
      <p:sp>
        <p:nvSpPr>
          <p:cNvPr id="86" name="Google Shape;86;p34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004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Char char="■"/>
              <a:defRPr sz="2400"/>
            </a:lvl1pPr>
            <a:lvl2pPr marL="914400" lvl="1" indent="-29845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00"/>
              <a:buChar char="■"/>
              <a:defRPr sz="2000"/>
            </a:lvl2pPr>
            <a:lvl3pPr marL="1371600" lvl="2" indent="-28575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00"/>
              <a:buChar char="■"/>
              <a:defRPr sz="1800"/>
            </a:lvl3pPr>
            <a:lvl4pPr marL="1828800" lvl="3" indent="-28448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880"/>
              <a:buChar char="■"/>
              <a:defRPr sz="1600"/>
            </a:lvl4pPr>
            <a:lvl5pPr marL="2286000" lvl="4" indent="-279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800"/>
              <a:buChar char="■"/>
              <a:defRPr sz="1600"/>
            </a:lvl5pPr>
            <a:lvl6pPr marL="2743200" lvl="5" indent="-279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800"/>
              <a:buChar char="■"/>
              <a:defRPr sz="1600"/>
            </a:lvl6pPr>
            <a:lvl7pPr marL="3200400" lvl="6" indent="-279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800"/>
              <a:buChar char="■"/>
              <a:defRPr sz="1600"/>
            </a:lvl7pPr>
            <a:lvl8pPr marL="3657600" lvl="7" indent="-279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800"/>
              <a:buChar char="■"/>
              <a:defRPr sz="1600"/>
            </a:lvl8pPr>
            <a:lvl9pPr marL="4114800" lvl="8" indent="-279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800"/>
              <a:buChar char="■"/>
              <a:defRPr sz="1600"/>
            </a:lvl9pPr>
          </a:lstStyle>
          <a:p>
            <a:endParaRPr/>
          </a:p>
        </p:txBody>
      </p:sp>
      <p:sp>
        <p:nvSpPr>
          <p:cNvPr id="87" name="Google Shape;87;p34"/>
          <p:cNvSpPr txBox="1">
            <a:spLocks noGrp="1"/>
          </p:cNvSpPr>
          <p:nvPr>
            <p:ph type="dt" idx="10"/>
          </p:nvPr>
        </p:nvSpPr>
        <p:spPr>
          <a:xfrm>
            <a:off x="11620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34"/>
          <p:cNvSpPr txBox="1">
            <a:spLocks noGrp="1"/>
          </p:cNvSpPr>
          <p:nvPr>
            <p:ph type="ftr" idx="11"/>
          </p:nvPr>
        </p:nvSpPr>
        <p:spPr>
          <a:xfrm>
            <a:off x="3657600" y="6243637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34"/>
          <p:cNvSpPr txBox="1">
            <a:spLocks noGrp="1"/>
          </p:cNvSpPr>
          <p:nvPr>
            <p:ph type="sldNum" idx="12"/>
          </p:nvPr>
        </p:nvSpPr>
        <p:spPr>
          <a:xfrm>
            <a:off x="70421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TWO_OBJECTS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35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35"/>
          <p:cNvSpPr txBox="1">
            <a:spLocks noGrp="1"/>
          </p:cNvSpPr>
          <p:nvPr>
            <p:ph type="body" idx="1"/>
          </p:nvPr>
        </p:nvSpPr>
        <p:spPr>
          <a:xfrm>
            <a:off x="1182688" y="2017713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3528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680"/>
              <a:buChar char="■"/>
              <a:defRPr sz="2800"/>
            </a:lvl1pPr>
            <a:lvl2pPr marL="914400" lvl="1" indent="-312419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320"/>
              <a:buChar char="■"/>
              <a:defRPr sz="2400"/>
            </a:lvl2pPr>
            <a:lvl3pPr marL="1371600" lvl="2" indent="-2921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000"/>
              <a:buChar char="■"/>
              <a:defRPr sz="2000"/>
            </a:lvl3pPr>
            <a:lvl4pPr marL="1828800" lvl="3" indent="-291464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90"/>
              <a:buChar char="■"/>
              <a:defRPr sz="1800"/>
            </a:lvl4pPr>
            <a:lvl5pPr marL="2286000" lvl="4" indent="-28575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00"/>
              <a:buChar char="■"/>
              <a:defRPr sz="1800"/>
            </a:lvl5pPr>
            <a:lvl6pPr marL="2743200" lvl="5" indent="-28575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00"/>
              <a:buChar char="■"/>
              <a:defRPr sz="1800"/>
            </a:lvl6pPr>
            <a:lvl7pPr marL="3200400" lvl="6" indent="-28575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00"/>
              <a:buChar char="■"/>
              <a:defRPr sz="1800"/>
            </a:lvl7pPr>
            <a:lvl8pPr marL="3657600" lvl="7" indent="-28575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00"/>
              <a:buChar char="■"/>
              <a:defRPr sz="1800"/>
            </a:lvl8pPr>
            <a:lvl9pPr marL="4114800" lvl="8" indent="-28575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00"/>
              <a:buChar char="■"/>
              <a:defRPr sz="1800"/>
            </a:lvl9pPr>
          </a:lstStyle>
          <a:p>
            <a:endParaRPr/>
          </a:p>
        </p:txBody>
      </p:sp>
      <p:sp>
        <p:nvSpPr>
          <p:cNvPr id="93" name="Google Shape;93;p35"/>
          <p:cNvSpPr txBox="1">
            <a:spLocks noGrp="1"/>
          </p:cNvSpPr>
          <p:nvPr>
            <p:ph type="body" idx="2"/>
          </p:nvPr>
        </p:nvSpPr>
        <p:spPr>
          <a:xfrm>
            <a:off x="5145088" y="2017713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3528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680"/>
              <a:buChar char="■"/>
              <a:defRPr sz="2800"/>
            </a:lvl1pPr>
            <a:lvl2pPr marL="914400" lvl="1" indent="-312419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320"/>
              <a:buChar char="■"/>
              <a:defRPr sz="2400"/>
            </a:lvl2pPr>
            <a:lvl3pPr marL="1371600" lvl="2" indent="-2921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000"/>
              <a:buChar char="■"/>
              <a:defRPr sz="2000"/>
            </a:lvl3pPr>
            <a:lvl4pPr marL="1828800" lvl="3" indent="-291464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90"/>
              <a:buChar char="■"/>
              <a:defRPr sz="1800"/>
            </a:lvl4pPr>
            <a:lvl5pPr marL="2286000" lvl="4" indent="-28575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00"/>
              <a:buChar char="■"/>
              <a:defRPr sz="1800"/>
            </a:lvl5pPr>
            <a:lvl6pPr marL="2743200" lvl="5" indent="-28575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00"/>
              <a:buChar char="■"/>
              <a:defRPr sz="1800"/>
            </a:lvl6pPr>
            <a:lvl7pPr marL="3200400" lvl="6" indent="-28575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00"/>
              <a:buChar char="■"/>
              <a:defRPr sz="1800"/>
            </a:lvl7pPr>
            <a:lvl8pPr marL="3657600" lvl="7" indent="-28575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00"/>
              <a:buChar char="■"/>
              <a:defRPr sz="1800"/>
            </a:lvl8pPr>
            <a:lvl9pPr marL="4114800" lvl="8" indent="-28575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900"/>
              <a:buChar char="■"/>
              <a:defRPr sz="1800"/>
            </a:lvl9pPr>
          </a:lstStyle>
          <a:p>
            <a:endParaRPr/>
          </a:p>
        </p:txBody>
      </p:sp>
      <p:sp>
        <p:nvSpPr>
          <p:cNvPr id="94" name="Google Shape;94;p35"/>
          <p:cNvSpPr txBox="1">
            <a:spLocks noGrp="1"/>
          </p:cNvSpPr>
          <p:nvPr>
            <p:ph type="dt" idx="10"/>
          </p:nvPr>
        </p:nvSpPr>
        <p:spPr>
          <a:xfrm>
            <a:off x="11620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35"/>
          <p:cNvSpPr txBox="1">
            <a:spLocks noGrp="1"/>
          </p:cNvSpPr>
          <p:nvPr>
            <p:ph type="ftr" idx="11"/>
          </p:nvPr>
        </p:nvSpPr>
        <p:spPr>
          <a:xfrm>
            <a:off x="3657600" y="6243637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35"/>
          <p:cNvSpPr txBox="1">
            <a:spLocks noGrp="1"/>
          </p:cNvSpPr>
          <p:nvPr>
            <p:ph type="sldNum" idx="12"/>
          </p:nvPr>
        </p:nvSpPr>
        <p:spPr>
          <a:xfrm>
            <a:off x="70421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24"/>
          <p:cNvGrpSpPr/>
          <p:nvPr/>
        </p:nvGrpSpPr>
        <p:grpSpPr>
          <a:xfrm>
            <a:off x="0" y="2438400"/>
            <a:ext cx="9009062" cy="1052512"/>
            <a:chOff x="0" y="1536"/>
            <a:chExt cx="5675" cy="663"/>
          </a:xfrm>
        </p:grpSpPr>
        <p:grpSp>
          <p:nvGrpSpPr>
            <p:cNvPr id="7" name="Google Shape;7;p24"/>
            <p:cNvGrpSpPr/>
            <p:nvPr/>
          </p:nvGrpSpPr>
          <p:grpSpPr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8" name="Google Shape;8;p24"/>
              <p:cNvSpPr txBox="1"/>
              <p:nvPr/>
            </p:nvSpPr>
            <p:spPr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Tahoma"/>
                  <a:ea typeface="Tahoma"/>
                  <a:cs typeface="Tahoma"/>
                  <a:sym typeface="Tahoma"/>
                </a:endParaRPr>
              </a:p>
            </p:txBody>
          </p:sp>
          <p:sp>
            <p:nvSpPr>
              <p:cNvPr id="9" name="Google Shape;9;p24"/>
              <p:cNvSpPr txBox="1"/>
              <p:nvPr/>
            </p:nvSpPr>
            <p:spPr>
              <a:xfrm>
                <a:off x="1056" y="336"/>
                <a:ext cx="288" cy="432"/>
              </a:xfrm>
              <a:prstGeom prst="rect">
                <a:avLst/>
              </a:prstGeom>
              <a:gradFill>
                <a:gsLst>
                  <a:gs pos="0">
                    <a:schemeClr val="folHlink"/>
                  </a:gs>
                  <a:gs pos="100000">
                    <a:schemeClr val="lt1"/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Tahoma"/>
                  <a:ea typeface="Tahoma"/>
                  <a:cs typeface="Tahoma"/>
                  <a:sym typeface="Tahoma"/>
                </a:endParaRPr>
              </a:p>
            </p:txBody>
          </p:sp>
        </p:grpSp>
        <p:grpSp>
          <p:nvGrpSpPr>
            <p:cNvPr id="10" name="Google Shape;10;p24"/>
            <p:cNvGrpSpPr/>
            <p:nvPr/>
          </p:nvGrpSpPr>
          <p:grpSpPr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1" name="Google Shape;11;p24"/>
              <p:cNvSpPr txBox="1"/>
              <p:nvPr/>
            </p:nvSpPr>
            <p:spPr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Tahoma"/>
                  <a:ea typeface="Tahoma"/>
                  <a:cs typeface="Tahoma"/>
                  <a:sym typeface="Tahoma"/>
                </a:endParaRPr>
              </a:p>
            </p:txBody>
          </p:sp>
          <p:sp>
            <p:nvSpPr>
              <p:cNvPr id="12" name="Google Shape;12;p24"/>
              <p:cNvSpPr txBox="1"/>
              <p:nvPr/>
            </p:nvSpPr>
            <p:spPr>
              <a:xfrm>
                <a:off x="1249" y="2640"/>
                <a:ext cx="335" cy="432"/>
              </a:xfrm>
              <a:prstGeom prst="rect">
                <a:avLst/>
              </a:prstGeom>
              <a:gradFill>
                <a:gsLst>
                  <a:gs pos="0">
                    <a:schemeClr val="accent2"/>
                  </a:gs>
                  <a:gs pos="100000">
                    <a:schemeClr val="lt1"/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Tahoma"/>
                  <a:ea typeface="Tahoma"/>
                  <a:cs typeface="Tahoma"/>
                  <a:sym typeface="Tahoma"/>
                </a:endParaRPr>
              </a:p>
            </p:txBody>
          </p:sp>
        </p:grpSp>
        <p:sp>
          <p:nvSpPr>
            <p:cNvPr id="13" name="Google Shape;13;p24"/>
            <p:cNvSpPr txBox="1"/>
            <p:nvPr/>
          </p:nvSpPr>
          <p:spPr>
            <a:xfrm>
              <a:off x="0" y="1824"/>
              <a:ext cx="353" cy="266"/>
            </a:xfrm>
            <a:prstGeom prst="rect">
              <a:avLst/>
            </a:prstGeom>
            <a:gradFill>
              <a:gsLst>
                <a:gs pos="0">
                  <a:schemeClr val="lt1"/>
                </a:gs>
                <a:gs pos="100000">
                  <a:schemeClr val="hlink"/>
                </a:gs>
              </a:gsLst>
              <a:lin ang="189000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14" name="Google Shape;14;p24"/>
            <p:cNvSpPr txBox="1"/>
            <p:nvPr/>
          </p:nvSpPr>
          <p:spPr>
            <a:xfrm>
              <a:off x="400" y="1536"/>
              <a:ext cx="20" cy="663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15" name="Google Shape;15;p24"/>
            <p:cNvSpPr txBox="1"/>
            <p:nvPr/>
          </p:nvSpPr>
          <p:spPr>
            <a:xfrm rot="10800000" flipH="1">
              <a:off x="199" y="2054"/>
              <a:ext cx="5476" cy="35"/>
            </a:xfrm>
            <a:prstGeom prst="rect">
              <a:avLst/>
            </a:prstGeom>
            <a:gradFill>
              <a:gsLst>
                <a:gs pos="0">
                  <a:schemeClr val="lt2"/>
                </a:gs>
                <a:gs pos="100000">
                  <a:schemeClr val="lt1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</p:grpSp>
      <p:sp>
        <p:nvSpPr>
          <p:cNvPr id="16" name="Google Shape;16;p24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17" name="Google Shape;17;p24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5052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  <a:defRPr sz="32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914400" marR="0" lvl="1" indent="-32639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  <a:defRPr sz="2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1371600" marR="0" lvl="2" indent="-3048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■"/>
              <a:defRPr sz="2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1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2286000" marR="0" lvl="4" indent="-2921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2743200" marR="0" lvl="5" indent="-2921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3200400" marR="0" lvl="6" indent="-2921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3657600" marR="0" lvl="7" indent="-2921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4114800" marR="0" lvl="8" indent="-2921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18" name="Google Shape;18;p24"/>
          <p:cNvSpPr txBox="1">
            <a:spLocks noGrp="1"/>
          </p:cNvSpPr>
          <p:nvPr>
            <p:ph type="dt" idx="10"/>
          </p:nvPr>
        </p:nvSpPr>
        <p:spPr>
          <a:xfrm>
            <a:off x="9906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19" name="Google Shape;19;p24"/>
          <p:cNvSpPr txBox="1">
            <a:spLocks noGrp="1"/>
          </p:cNvSpPr>
          <p:nvPr>
            <p:ph type="ft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20" name="Google Shape;20;p24"/>
          <p:cNvSpPr txBox="1">
            <a:spLocks noGrp="1"/>
          </p:cNvSpPr>
          <p:nvPr>
            <p:ph type="sldNum" idx="12"/>
          </p:nvPr>
        </p:nvSpPr>
        <p:spPr>
          <a:xfrm>
            <a:off x="68580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6"/>
          <p:cNvSpPr txBox="1"/>
          <p:nvPr/>
        </p:nvSpPr>
        <p:spPr>
          <a:xfrm>
            <a:off x="417512" y="1098550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9" name="Google Shape;29;p26"/>
          <p:cNvSpPr txBox="1"/>
          <p:nvPr/>
        </p:nvSpPr>
        <p:spPr>
          <a:xfrm>
            <a:off x="800100" y="1098550"/>
            <a:ext cx="328612" cy="474662"/>
          </a:xfrm>
          <a:prstGeom prst="rect">
            <a:avLst/>
          </a:prstGeom>
          <a:gradFill>
            <a:gsLst>
              <a:gs pos="0">
                <a:schemeClr val="accent2"/>
              </a:gs>
              <a:gs pos="100000">
                <a:schemeClr val="lt1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0" name="Google Shape;30;p26"/>
          <p:cNvSpPr txBox="1"/>
          <p:nvPr/>
        </p:nvSpPr>
        <p:spPr>
          <a:xfrm>
            <a:off x="541337" y="1520825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1" name="Google Shape;31;p26"/>
          <p:cNvSpPr txBox="1"/>
          <p:nvPr/>
        </p:nvSpPr>
        <p:spPr>
          <a:xfrm>
            <a:off x="911225" y="1520825"/>
            <a:ext cx="368300" cy="474662"/>
          </a:xfrm>
          <a:prstGeom prst="rect">
            <a:avLst/>
          </a:prstGeom>
          <a:gradFill>
            <a:gsLst>
              <a:gs pos="0">
                <a:schemeClr val="folHlink"/>
              </a:gs>
              <a:gs pos="100000">
                <a:schemeClr val="lt1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2" name="Google Shape;32;p26"/>
          <p:cNvSpPr txBox="1"/>
          <p:nvPr/>
        </p:nvSpPr>
        <p:spPr>
          <a:xfrm>
            <a:off x="127000" y="1447800"/>
            <a:ext cx="560387" cy="422275"/>
          </a:xfrm>
          <a:prstGeom prst="rect">
            <a:avLst/>
          </a:prstGeom>
          <a:gradFill>
            <a:gsLst>
              <a:gs pos="0">
                <a:schemeClr val="lt1"/>
              </a:gs>
              <a:gs pos="100000">
                <a:schemeClr val="hlink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3" name="Google Shape;33;p26"/>
          <p:cNvSpPr txBox="1"/>
          <p:nvPr/>
        </p:nvSpPr>
        <p:spPr>
          <a:xfrm>
            <a:off x="762000" y="990600"/>
            <a:ext cx="31750" cy="1052512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4" name="Google Shape;34;p26"/>
          <p:cNvSpPr txBox="1"/>
          <p:nvPr/>
        </p:nvSpPr>
        <p:spPr>
          <a:xfrm>
            <a:off x="442912" y="1781175"/>
            <a:ext cx="8226425" cy="31750"/>
          </a:xfrm>
          <a:prstGeom prst="rect">
            <a:avLst/>
          </a:prstGeom>
          <a:gradFill>
            <a:gsLst>
              <a:gs pos="0">
                <a:schemeClr val="lt2"/>
              </a:gs>
              <a:gs pos="100000">
                <a:schemeClr val="lt1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5" name="Google Shape;35;p26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36" name="Google Shape;36;p26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5052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  <a:defRPr sz="32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914400" marR="0" lvl="1" indent="-32639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  <a:defRPr sz="2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1371600" marR="0" lvl="2" indent="-3048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■"/>
              <a:defRPr sz="2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1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2286000" marR="0" lvl="4" indent="-2921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2743200" marR="0" lvl="5" indent="-2921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3200400" marR="0" lvl="6" indent="-2921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3657600" marR="0" lvl="7" indent="-2921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4114800" marR="0" lvl="8" indent="-2921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37" name="Google Shape;37;p26"/>
          <p:cNvSpPr txBox="1">
            <a:spLocks noGrp="1"/>
          </p:cNvSpPr>
          <p:nvPr>
            <p:ph type="dt" idx="10"/>
          </p:nvPr>
        </p:nvSpPr>
        <p:spPr>
          <a:xfrm>
            <a:off x="11620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38" name="Google Shape;38;p26"/>
          <p:cNvSpPr txBox="1">
            <a:spLocks noGrp="1"/>
          </p:cNvSpPr>
          <p:nvPr>
            <p:ph type="ftr" idx="11"/>
          </p:nvPr>
        </p:nvSpPr>
        <p:spPr>
          <a:xfrm>
            <a:off x="3657600" y="6243637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39" name="Google Shape;39;p26"/>
          <p:cNvSpPr txBox="1">
            <a:spLocks noGrp="1"/>
          </p:cNvSpPr>
          <p:nvPr>
            <p:ph type="sldNum" idx="12"/>
          </p:nvPr>
        </p:nvSpPr>
        <p:spPr>
          <a:xfrm>
            <a:off x="70421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sites.google.com/site/pocatkovaskolano2/integrovani-uroki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"/>
          <p:cNvSpPr txBox="1">
            <a:spLocks noGrp="1"/>
          </p:cNvSpPr>
          <p:nvPr>
            <p:ph type="ctrTitle"/>
          </p:nvPr>
        </p:nvSpPr>
        <p:spPr>
          <a:xfrm>
            <a:off x="990600" y="908050"/>
            <a:ext cx="7772400" cy="22304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ahoma"/>
              <a:buNone/>
            </a:pPr>
            <a:r>
              <a:rPr lang="uk-UA" sz="4400" b="0" i="0" u="none" dirty="0" smtClean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Інтегровані </a:t>
            </a:r>
            <a:r>
              <a:rPr lang="uk-UA" sz="4400" b="0" i="0" u="none" dirty="0" err="1" smtClean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уроки</a:t>
            </a:r>
            <a:r>
              <a:rPr lang="uk-UA" sz="4400" b="0" i="0" u="none" dirty="0" smtClean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4400" b="0" i="0" u="none" dirty="0" smtClean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uk-UA" sz="4400" b="0" i="0" u="none" dirty="0" smtClean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в початковій школі</a:t>
            </a:r>
            <a:endParaRPr dirty="0"/>
          </a:p>
        </p:txBody>
      </p:sp>
      <p:sp>
        <p:nvSpPr>
          <p:cNvPr id="108" name="Google Shape;108;p1"/>
          <p:cNvSpPr txBox="1">
            <a:spLocks noGrp="1"/>
          </p:cNvSpPr>
          <p:nvPr>
            <p:ph type="subTitle" idx="1"/>
          </p:nvPr>
        </p:nvSpPr>
        <p:spPr>
          <a:xfrm>
            <a:off x="3019712" y="3867475"/>
            <a:ext cx="56166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en-US" sz="2400" b="0" i="0" u="none" dirty="0" err="1">
                <a:solidFill>
                  <a:srgbClr val="0070C0"/>
                </a:solidFill>
                <a:latin typeface="Tahoma"/>
                <a:ea typeface="Tahoma"/>
                <a:cs typeface="Tahoma"/>
                <a:sym typeface="Tahoma"/>
              </a:rPr>
              <a:t>Старший</a:t>
            </a:r>
            <a:r>
              <a:rPr lang="en-US" sz="2400" b="0" i="0" u="none" dirty="0">
                <a:solidFill>
                  <a:srgbClr val="0070C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400" b="0" i="0" u="none" dirty="0" err="1">
                <a:solidFill>
                  <a:srgbClr val="0070C0"/>
                </a:solidFill>
                <a:latin typeface="Tahoma"/>
                <a:ea typeface="Tahoma"/>
                <a:cs typeface="Tahoma"/>
                <a:sym typeface="Tahoma"/>
              </a:rPr>
              <a:t>викладач</a:t>
            </a:r>
            <a:r>
              <a:rPr lang="en-US" sz="2400" b="0" i="0" u="none" dirty="0">
                <a:solidFill>
                  <a:srgbClr val="0070C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400" b="0" i="0" u="none" dirty="0" err="1">
                <a:solidFill>
                  <a:srgbClr val="0070C0"/>
                </a:solidFill>
                <a:latin typeface="Tahoma"/>
                <a:ea typeface="Tahoma"/>
                <a:cs typeface="Tahoma"/>
                <a:sym typeface="Tahoma"/>
              </a:rPr>
              <a:t>кафедри</a:t>
            </a:r>
            <a:r>
              <a:rPr lang="en-US" sz="2400" b="0" i="0" u="none" dirty="0">
                <a:solidFill>
                  <a:srgbClr val="0070C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400" b="0" i="0" u="none" dirty="0" err="1">
                <a:solidFill>
                  <a:srgbClr val="0070C0"/>
                </a:solidFill>
                <a:latin typeface="Tahoma"/>
                <a:ea typeface="Tahoma"/>
                <a:cs typeface="Tahoma"/>
                <a:sym typeface="Tahoma"/>
              </a:rPr>
              <a:t>початкової</a:t>
            </a:r>
            <a:r>
              <a:rPr lang="en-US" sz="2400" b="0" i="0" u="none" dirty="0">
                <a:solidFill>
                  <a:srgbClr val="0070C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400" b="0" i="0" u="none" dirty="0" err="1">
                <a:solidFill>
                  <a:srgbClr val="0070C0"/>
                </a:solidFill>
                <a:latin typeface="Tahoma"/>
                <a:ea typeface="Tahoma"/>
                <a:cs typeface="Tahoma"/>
                <a:sym typeface="Tahoma"/>
              </a:rPr>
              <a:t>освіти</a:t>
            </a:r>
            <a:r>
              <a:rPr lang="en-US" sz="2400" b="0" i="0" u="none" dirty="0">
                <a:solidFill>
                  <a:srgbClr val="0070C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endParaRPr sz="2400" b="0" i="0" u="none" dirty="0">
              <a:solidFill>
                <a:srgbClr val="0070C0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45720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en-US" sz="2400" b="0" i="0" u="none" dirty="0">
                <a:solidFill>
                  <a:srgbClr val="0070C0"/>
                </a:solidFill>
                <a:sym typeface="Tahoma"/>
              </a:rPr>
              <a:t>КЗ “ЗОІППО” ЗОР</a:t>
            </a:r>
            <a:endParaRPr dirty="0">
              <a:solidFill>
                <a:srgbClr val="0070C0"/>
              </a:solidFill>
            </a:endParaRPr>
          </a:p>
          <a:p>
            <a:pPr marL="457200" lvl="0" indent="0" algn="ctr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 sz="2400" b="0" i="0" u="none" dirty="0">
                <a:solidFill>
                  <a:srgbClr val="0070C0"/>
                </a:solidFill>
                <a:latin typeface="Tahoma"/>
                <a:ea typeface="Tahoma"/>
                <a:cs typeface="Tahoma"/>
                <a:sym typeface="Tahoma"/>
              </a:rPr>
              <a:t>	</a:t>
            </a:r>
            <a:r>
              <a:rPr lang="en-US" sz="2400" b="0" i="0" u="none" dirty="0" err="1">
                <a:solidFill>
                  <a:srgbClr val="0070C0"/>
                </a:solidFill>
                <a:latin typeface="Tahoma"/>
                <a:ea typeface="Tahoma"/>
                <a:cs typeface="Tahoma"/>
                <a:sym typeface="Tahoma"/>
              </a:rPr>
              <a:t>Петрик</a:t>
            </a:r>
            <a:r>
              <a:rPr lang="en-US" sz="2400" b="0" i="0" u="none" dirty="0">
                <a:solidFill>
                  <a:srgbClr val="0070C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400" b="0" i="0" u="none" dirty="0" err="1">
                <a:solidFill>
                  <a:srgbClr val="0070C0"/>
                </a:solidFill>
                <a:latin typeface="Tahoma"/>
                <a:ea typeface="Tahoma"/>
                <a:cs typeface="Tahoma"/>
                <a:sym typeface="Tahoma"/>
              </a:rPr>
              <a:t>Ольга</a:t>
            </a:r>
            <a:r>
              <a:rPr lang="en-US" sz="2400" b="0" i="0" u="none" dirty="0">
                <a:solidFill>
                  <a:srgbClr val="0070C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400" b="0" i="0" u="none" dirty="0" err="1">
                <a:solidFill>
                  <a:srgbClr val="0070C0"/>
                </a:solidFill>
                <a:sym typeface="Tahoma"/>
              </a:rPr>
              <a:t>Володимирівна</a:t>
            </a:r>
            <a:endParaRPr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https://docs.google.com/forms/d/1I1TJiSoXB0dXruAAfP_ohMdGY_5EVNsC8Nd4sWmSH3A/edit</a:t>
            </a:r>
          </a:p>
        </p:txBody>
      </p:sp>
    </p:spTree>
    <p:extLst>
      <p:ext uri="{BB962C8B-B14F-4D97-AF65-F5344CB8AC3E}">
        <p14:creationId xmlns:p14="http://schemas.microsoft.com/office/powerpoint/2010/main" val="6012966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Інтегрований урок </a:t>
            </a:r>
            <a:endParaRPr lang="en-US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 rot="5400000">
            <a:off x="2266334" y="-219126"/>
            <a:ext cx="4422417" cy="895508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Прямокутник 3"/>
          <p:cNvSpPr/>
          <p:nvPr/>
        </p:nvSpPr>
        <p:spPr>
          <a:xfrm>
            <a:off x="147485" y="1871265"/>
            <a:ext cx="8807602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uk-UA" dirty="0" smtClean="0">
              <a:solidFill>
                <a:srgbClr val="00B05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uk-UA" sz="3200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об'єднує блоки знань із різних навчальних предметів, тем навколо однієї проблеми</a:t>
            </a:r>
          </a:p>
          <a:p>
            <a:endParaRPr lang="uk-UA" sz="3200" dirty="0" smtClean="0">
              <a:solidFill>
                <a:srgbClr val="0070C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uk-UA" sz="32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дає змогу пізнавати певне явище різнобічно, досягати цілісності знань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uk-UA" sz="3200" dirty="0">
              <a:solidFill>
                <a:srgbClr val="FF6D6D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uk-UA" sz="3200" dirty="0" smtClean="0">
              <a:solidFill>
                <a:srgbClr val="FF6D6D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16027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uk-UA" dirty="0" smtClean="0"/>
              <a:t>Інтеграція</a:t>
            </a:r>
            <a:endParaRPr lang="en-US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 rot="5400000">
            <a:off x="2420143" y="-402433"/>
            <a:ext cx="4114800" cy="8955089"/>
          </a:xfrm>
        </p:spPr>
        <p:txBody>
          <a:bodyPr/>
          <a:lstStyle/>
          <a:p>
            <a:pPr marL="160020" indent="0">
              <a:buNone/>
            </a:pPr>
            <a:endParaRPr lang="en-US" dirty="0"/>
          </a:p>
        </p:txBody>
      </p:sp>
      <p:sp>
        <p:nvSpPr>
          <p:cNvPr id="5" name="Прямокутник 4"/>
          <p:cNvSpPr/>
          <p:nvPr/>
        </p:nvSpPr>
        <p:spPr>
          <a:xfrm>
            <a:off x="176982" y="2436421"/>
            <a:ext cx="8766992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ru-RU" sz="28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за </a:t>
            </a:r>
            <a:r>
              <a:rPr lang="ru-RU" sz="2800" dirty="0" err="1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змістом</a:t>
            </a:r>
            <a:r>
              <a:rPr lang="ru-RU" sz="2800" dirty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контент-</a:t>
            </a:r>
            <a:r>
              <a:rPr lang="ru-RU" sz="2800" dirty="0" err="1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орієнтована</a:t>
            </a:r>
            <a:r>
              <a:rPr lang="ru-RU" sz="2800" dirty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тематична</a:t>
            </a:r>
            <a:r>
              <a:rPr lang="ru-RU" sz="28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              -  </a:t>
            </a:r>
            <a:r>
              <a:rPr lang="ru-RU" sz="2800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орієнтована</a:t>
            </a:r>
            <a:r>
              <a:rPr lang="ru-RU" sz="28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800" dirty="0" err="1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800" dirty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способів</a:t>
            </a:r>
            <a:r>
              <a:rPr lang="ru-RU" sz="2800" dirty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sz="2800" dirty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інтеграція</a:t>
            </a:r>
            <a:r>
              <a:rPr lang="ru-RU" sz="2800" dirty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800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навичок</a:t>
            </a:r>
            <a:r>
              <a:rPr lang="ru-RU" sz="2800" dirty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– </a:t>
            </a:r>
            <a:r>
              <a:rPr lang="ru-RU" sz="2800" dirty="0" err="1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800" dirty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наскрізних</a:t>
            </a:r>
            <a:r>
              <a:rPr lang="ru-RU" sz="2800" dirty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умінь</a:t>
            </a:r>
            <a:r>
              <a:rPr lang="ru-RU" sz="2800" dirty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sz="2800" dirty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компетентностей;</a:t>
            </a:r>
            <a:endParaRPr lang="en-US" sz="2800" dirty="0">
              <a:solidFill>
                <a:schemeClr val="bg2">
                  <a:lumMod val="60000"/>
                  <a:lumOff val="4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>
              <a:lnSpc>
                <a:spcPct val="150000"/>
              </a:lnSpc>
            </a:pPr>
            <a:r>
              <a:rPr lang="ru-RU" sz="28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 на </a:t>
            </a:r>
            <a:r>
              <a:rPr lang="ru-RU" sz="2800" dirty="0" err="1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ціннісно-смисловому</a:t>
            </a:r>
            <a:r>
              <a:rPr lang="ru-RU" sz="2800" dirty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28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solidFill>
                <a:schemeClr val="bg2">
                  <a:lumMod val="60000"/>
                  <a:lumOff val="4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6695" indent="226695" algn="just">
              <a:lnSpc>
                <a:spcPct val="150000"/>
              </a:lnSpc>
            </a:pP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79959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71a3662c16_0_0"/>
          <p:cNvSpPr txBox="1">
            <a:spLocks noGrp="1"/>
          </p:cNvSpPr>
          <p:nvPr>
            <p:ph type="title"/>
          </p:nvPr>
        </p:nvSpPr>
        <p:spPr>
          <a:xfrm>
            <a:off x="1051560" y="214312"/>
            <a:ext cx="7892477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lvl="0"/>
            <a:r>
              <a:rPr lang="ru-RU" dirty="0" err="1"/>
              <a:t>Інтегрований</a:t>
            </a:r>
            <a:r>
              <a:rPr lang="ru-RU" dirty="0"/>
              <a:t> </a:t>
            </a:r>
            <a:r>
              <a:rPr lang="ru-RU" dirty="0" smtClean="0"/>
              <a:t>урок </a:t>
            </a:r>
            <a:r>
              <a:rPr lang="ru-RU" dirty="0" err="1" smtClean="0"/>
              <a:t>можливий</a:t>
            </a:r>
            <a:r>
              <a:rPr lang="ru-RU" dirty="0" smtClean="0"/>
              <a:t> </a:t>
            </a:r>
            <a:endParaRPr dirty="0"/>
          </a:p>
        </p:txBody>
      </p:sp>
      <p:sp>
        <p:nvSpPr>
          <p:cNvPr id="120" name="Google Shape;120;g71a3662c16_0_0"/>
          <p:cNvSpPr txBox="1">
            <a:spLocks noGrp="1"/>
          </p:cNvSpPr>
          <p:nvPr>
            <p:ph type="body" idx="1"/>
          </p:nvPr>
        </p:nvSpPr>
        <p:spPr>
          <a:xfrm>
            <a:off x="0" y="1769806"/>
            <a:ext cx="9067799" cy="50880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60020" indent="0">
              <a:buNone/>
            </a:pPr>
            <a:r>
              <a:rPr lang="ru-RU" dirty="0" smtClean="0"/>
              <a:t>у </a:t>
            </a:r>
            <a:r>
              <a:rPr lang="ru-RU" dirty="0"/>
              <a:t>межах </a:t>
            </a:r>
            <a:r>
              <a:rPr lang="ru-RU" dirty="0" err="1"/>
              <a:t>навчального</a:t>
            </a:r>
            <a:r>
              <a:rPr lang="ru-RU" dirty="0"/>
              <a:t> </a:t>
            </a:r>
            <a:r>
              <a:rPr lang="ru-RU" dirty="0" smtClean="0"/>
              <a:t>предмета</a:t>
            </a:r>
          </a:p>
          <a:p>
            <a:pPr marL="160020" indent="0">
              <a:buNone/>
            </a:pPr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 межах </a:t>
            </a:r>
            <a:r>
              <a:rPr lang="ru-RU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інтегрованого</a:t>
            </a:r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курсу</a:t>
            </a:r>
            <a:r>
              <a:rPr lang="uk-UA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uk-UA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навколо однієї проблеми</a:t>
            </a:r>
            <a:r>
              <a:rPr lang="uk-UA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)</a:t>
            </a:r>
          </a:p>
          <a:p>
            <a:r>
              <a:rPr lang="ru-RU" sz="2000" i="1" dirty="0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Навчання</a:t>
            </a:r>
            <a:r>
              <a:rPr lang="ru-RU" sz="2000" i="1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i="1" dirty="0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грамоти</a:t>
            </a:r>
            <a:r>
              <a:rPr lang="ru-RU" sz="2000" i="1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ru-RU" sz="2000" i="1" dirty="0" err="1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читання</a:t>
            </a:r>
            <a:r>
              <a:rPr lang="ru-RU" sz="2000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письмо)</a:t>
            </a:r>
          </a:p>
          <a:p>
            <a:pPr marL="160020" indent="0">
              <a:lnSpc>
                <a:spcPct val="150000"/>
              </a:lnSpc>
              <a:buNone/>
            </a:pPr>
            <a:r>
              <a:rPr lang="ru-RU" sz="20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ru-RU" sz="2000" i="1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ЯДС</a:t>
            </a:r>
            <a:r>
              <a:rPr lang="ru-RU" sz="20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ru-RU" sz="2000" i="1" dirty="0" err="1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укр</a:t>
            </a:r>
            <a:r>
              <a:rPr lang="ru-RU" sz="2000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ru-RU" sz="2000" i="1" dirty="0" err="1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мова</a:t>
            </a:r>
            <a:r>
              <a:rPr lang="ru-RU" sz="2000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математика, </a:t>
            </a:r>
            <a:r>
              <a:rPr lang="ru-RU" sz="2000" i="1" dirty="0" err="1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природнича</a:t>
            </a:r>
            <a:r>
              <a:rPr lang="ru-RU" sz="2000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	    	          	</a:t>
            </a:r>
            <a:r>
              <a:rPr lang="ru-RU" sz="2000" i="1" dirty="0" err="1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соціальна</a:t>
            </a:r>
            <a:r>
              <a:rPr lang="ru-RU" sz="2000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і </a:t>
            </a:r>
            <a:r>
              <a:rPr lang="ru-RU" sz="2000" i="1" dirty="0" err="1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здоровʹязбережувальна</a:t>
            </a:r>
            <a:r>
              <a:rPr lang="ru-RU" sz="2000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	</a:t>
            </a:r>
            <a:r>
              <a:rPr lang="ru-RU" sz="2000" i="1" dirty="0" err="1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технологічна</a:t>
            </a:r>
            <a:r>
              <a:rPr lang="ru-RU" sz="2000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	</a:t>
            </a:r>
            <a:r>
              <a:rPr lang="ru-RU" sz="2000" i="1" dirty="0" err="1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громадянська</a:t>
            </a:r>
            <a:r>
              <a:rPr lang="ru-RU" sz="2000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та </a:t>
            </a:r>
            <a:r>
              <a:rPr lang="ru-RU" sz="2000" i="1" dirty="0" err="1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історична</a:t>
            </a:r>
            <a:r>
              <a:rPr lang="ru-RU" sz="2000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pPr marL="160020" indent="0">
              <a:lnSpc>
                <a:spcPct val="150000"/>
              </a:lnSpc>
              <a:buNone/>
            </a:pPr>
            <a:r>
              <a:rPr lang="ru-RU" sz="2000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ru-RU" sz="2000" i="1" dirty="0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Мистецтво</a:t>
            </a:r>
            <a:r>
              <a:rPr lang="ru-RU" sz="20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ru-RU" sz="2000" i="1" dirty="0" err="1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образотворче</a:t>
            </a:r>
            <a:r>
              <a:rPr lang="ru-RU" sz="2000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i="1" dirty="0" err="1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мистецтво</a:t>
            </a:r>
            <a:r>
              <a:rPr lang="ru-RU" sz="2000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2000" i="1" dirty="0" err="1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музика</a:t>
            </a:r>
            <a:r>
              <a:rPr lang="ru-RU" sz="2000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pPr marL="160020" indent="0">
              <a:lnSpc>
                <a:spcPct val="150000"/>
              </a:lnSpc>
              <a:buNone/>
            </a:pPr>
            <a:r>
              <a:rPr lang="ru-RU" sz="20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ru-RU" sz="2000" i="1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Арт - </a:t>
            </a:r>
            <a:r>
              <a:rPr lang="ru-RU" sz="2000" i="1" dirty="0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технології</a:t>
            </a:r>
            <a:r>
              <a:rPr lang="ru-RU" sz="2000" i="1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ru-RU" sz="2000" i="1" dirty="0" err="1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мистецтво</a:t>
            </a:r>
            <a:r>
              <a:rPr lang="ru-RU" sz="2000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2000" i="1" dirty="0" err="1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технології</a:t>
            </a:r>
            <a:r>
              <a:rPr lang="ru-RU" sz="2000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pPr marL="160020" indent="0">
              <a:lnSpc>
                <a:spcPct val="150000"/>
              </a:lnSpc>
              <a:buNone/>
            </a:pPr>
            <a:r>
              <a:rPr lang="ru-RU" sz="2000" i="1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ru-RU" sz="2000" i="1" dirty="0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Всесвіт</a:t>
            </a:r>
            <a:r>
              <a:rPr lang="ru-RU" sz="20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ru-RU" sz="2000" i="1" dirty="0" err="1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природознавство</a:t>
            </a:r>
            <a:r>
              <a:rPr lang="ru-RU" sz="2000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2000" i="1" dirty="0" err="1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суспільствознавство</a:t>
            </a:r>
            <a:r>
              <a:rPr lang="ru-RU" sz="2000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	</a:t>
            </a:r>
            <a:r>
              <a:rPr lang="ru-RU" sz="2000" i="1" dirty="0" err="1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здоров’я</a:t>
            </a:r>
            <a:r>
              <a:rPr lang="ru-RU" sz="2000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і </a:t>
            </a:r>
            <a:r>
              <a:rPr lang="ru-RU" sz="2000" i="1" dirty="0" err="1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фізична</a:t>
            </a:r>
            <a:r>
              <a:rPr lang="ru-RU" sz="2000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культура)  </a:t>
            </a:r>
          </a:p>
          <a:p>
            <a:pPr marL="160020" indent="0">
              <a:buNone/>
            </a:pPr>
            <a:endParaRPr i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112fa5646bd_0_0"/>
          <p:cNvSpPr txBox="1">
            <a:spLocks noGrp="1"/>
          </p:cNvSpPr>
          <p:nvPr>
            <p:ph type="title"/>
          </p:nvPr>
        </p:nvSpPr>
        <p:spPr>
          <a:xfrm>
            <a:off x="839325" y="214300"/>
            <a:ext cx="8115900" cy="1462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lvl="0">
              <a:buClr>
                <a:schemeClr val="dk2"/>
              </a:buClr>
              <a:buSzPts val="4400"/>
            </a:pPr>
            <a:r>
              <a:rPr lang="ru-RU" sz="3600" dirty="0" smtClean="0"/>
              <a:t>Мета </a:t>
            </a:r>
            <a:r>
              <a:rPr lang="ru-RU" sz="3600" dirty="0" err="1"/>
              <a:t>інтегрованих</a:t>
            </a:r>
            <a:r>
              <a:rPr lang="ru-RU" sz="3600" dirty="0"/>
              <a:t> </a:t>
            </a:r>
            <a:r>
              <a:rPr lang="ru-RU" sz="3600" dirty="0" err="1" smtClean="0"/>
              <a:t>уроків</a:t>
            </a:r>
            <a:r>
              <a:rPr lang="ru-RU" sz="3600" dirty="0" smtClean="0"/>
              <a:t>:</a:t>
            </a:r>
            <a:endParaRPr sz="3600" dirty="0"/>
          </a:p>
        </p:txBody>
      </p:sp>
      <p:sp>
        <p:nvSpPr>
          <p:cNvPr id="126" name="Google Shape;126;g112fa5646bd_0_0"/>
          <p:cNvSpPr txBox="1">
            <a:spLocks noGrp="1"/>
          </p:cNvSpPr>
          <p:nvPr>
            <p:ph type="body" idx="1"/>
          </p:nvPr>
        </p:nvSpPr>
        <p:spPr>
          <a:xfrm>
            <a:off x="98323" y="1789471"/>
            <a:ext cx="8856727" cy="482302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fontAlgn="base"/>
            <a:r>
              <a:rPr lang="uk-UA" sz="2400" i="1" dirty="0">
                <a:solidFill>
                  <a:srgbClr val="00B0F0"/>
                </a:solidFill>
              </a:rPr>
              <a:t>формування в учнів цілісного світогляду про навколишній світ,</a:t>
            </a:r>
            <a:endParaRPr lang="en-US" sz="2400" i="1" dirty="0">
              <a:solidFill>
                <a:srgbClr val="00B0F0"/>
              </a:solidFill>
            </a:endParaRPr>
          </a:p>
          <a:p>
            <a:pPr fontAlgn="base"/>
            <a:r>
              <a:rPr lang="uk-UA" sz="2400" i="1" dirty="0" smtClean="0">
                <a:solidFill>
                  <a:srgbClr val="00B0F0"/>
                </a:solidFill>
              </a:rPr>
              <a:t>активізація </a:t>
            </a:r>
            <a:r>
              <a:rPr lang="uk-UA" sz="2400" i="1" dirty="0">
                <a:solidFill>
                  <a:srgbClr val="00B0F0"/>
                </a:solidFill>
              </a:rPr>
              <a:t>їх пізнавальної діяльності; </a:t>
            </a:r>
            <a:endParaRPr lang="uk-UA" sz="2400" i="1" dirty="0" smtClean="0">
              <a:solidFill>
                <a:srgbClr val="00B0F0"/>
              </a:solidFill>
            </a:endParaRPr>
          </a:p>
          <a:p>
            <a:pPr fontAlgn="base"/>
            <a:r>
              <a:rPr lang="uk-UA" sz="2400" i="1" dirty="0" smtClean="0">
                <a:solidFill>
                  <a:srgbClr val="00B0F0"/>
                </a:solidFill>
              </a:rPr>
              <a:t>створення </a:t>
            </a:r>
            <a:r>
              <a:rPr lang="uk-UA" sz="2400" i="1" dirty="0">
                <a:solidFill>
                  <a:srgbClr val="00B0F0"/>
                </a:solidFill>
              </a:rPr>
              <a:t>творчої атмосфери в  колективі учнів;</a:t>
            </a:r>
            <a:endParaRPr lang="en-US" sz="2400" i="1" dirty="0">
              <a:solidFill>
                <a:srgbClr val="00B0F0"/>
              </a:solidFill>
            </a:endParaRPr>
          </a:p>
          <a:p>
            <a:pPr fontAlgn="base"/>
            <a:r>
              <a:rPr lang="uk-UA" sz="2400" i="1" dirty="0" smtClean="0">
                <a:solidFill>
                  <a:srgbClr val="00B0F0"/>
                </a:solidFill>
              </a:rPr>
              <a:t>формування </a:t>
            </a:r>
            <a:r>
              <a:rPr lang="uk-UA" sz="2400" i="1" dirty="0">
                <a:solidFill>
                  <a:srgbClr val="00B0F0"/>
                </a:solidFill>
              </a:rPr>
              <a:t>навичок самостійної роботи школярів з додатковою довідковою літературою, таблицями міжпредметних </a:t>
            </a:r>
            <a:r>
              <a:rPr lang="uk-UA" sz="2400" i="1" dirty="0" err="1">
                <a:solidFill>
                  <a:srgbClr val="00B0F0"/>
                </a:solidFill>
              </a:rPr>
              <a:t>зв'язків</a:t>
            </a:r>
            <a:r>
              <a:rPr lang="uk-UA" sz="2400" i="1" dirty="0">
                <a:solidFill>
                  <a:srgbClr val="00B0F0"/>
                </a:solidFill>
              </a:rPr>
              <a:t>, опорними схемами;</a:t>
            </a:r>
            <a:endParaRPr lang="en-US" sz="2400" i="1" dirty="0">
              <a:solidFill>
                <a:srgbClr val="00B0F0"/>
              </a:solidFill>
            </a:endParaRPr>
          </a:p>
          <a:p>
            <a:pPr fontAlgn="base"/>
            <a:r>
              <a:rPr lang="uk-UA" sz="2400" i="1" dirty="0" smtClean="0">
                <a:solidFill>
                  <a:srgbClr val="00B0F0"/>
                </a:solidFill>
              </a:rPr>
              <a:t>підвищення </a:t>
            </a:r>
            <a:r>
              <a:rPr lang="uk-UA" sz="2400" i="1" dirty="0">
                <a:solidFill>
                  <a:srgbClr val="00B0F0"/>
                </a:solidFill>
              </a:rPr>
              <a:t>інтересу учнів до матеріалу, що вивчається;</a:t>
            </a:r>
            <a:endParaRPr lang="en-US" sz="2400" i="1" dirty="0">
              <a:solidFill>
                <a:srgbClr val="00B0F0"/>
              </a:solidFill>
            </a:endParaRPr>
          </a:p>
          <a:p>
            <a:pPr fontAlgn="base"/>
            <a:r>
              <a:rPr lang="uk-UA" sz="2400" i="1" dirty="0">
                <a:solidFill>
                  <a:srgbClr val="00B0F0"/>
                </a:solidFill>
              </a:rPr>
              <a:t>-ефективна реалізація </a:t>
            </a:r>
            <a:r>
              <a:rPr lang="uk-UA" sz="2400" i="1" dirty="0" err="1">
                <a:solidFill>
                  <a:srgbClr val="00B0F0"/>
                </a:solidFill>
              </a:rPr>
              <a:t>розвивально</a:t>
            </a:r>
            <a:r>
              <a:rPr lang="uk-UA" sz="2400" i="1" dirty="0">
                <a:solidFill>
                  <a:srgbClr val="00B0F0"/>
                </a:solidFill>
              </a:rPr>
              <a:t>-виховної функції навчання” .</a:t>
            </a:r>
            <a:endParaRPr lang="en-US" sz="2400" i="1" dirty="0">
              <a:solidFill>
                <a:srgbClr val="00B0F0"/>
              </a:solidFill>
            </a:endParaRPr>
          </a:p>
          <a:p>
            <a:pPr marL="0" lvl="0" indent="0" algn="ctr" rtl="0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920"/>
              <a:buFont typeface="Arial"/>
              <a:buNone/>
            </a:pPr>
            <a:r>
              <a:rPr lang="en-US" dirty="0"/>
              <a:t>	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3"/>
          <p:cNvSpPr txBox="1">
            <a:spLocks noGrp="1"/>
          </p:cNvSpPr>
          <p:nvPr>
            <p:ph type="title"/>
          </p:nvPr>
        </p:nvSpPr>
        <p:spPr>
          <a:xfrm>
            <a:off x="924233" y="214312"/>
            <a:ext cx="8019742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lvl="0">
              <a:buClr>
                <a:schemeClr val="dk2"/>
              </a:buClr>
              <a:buSzPts val="4400"/>
            </a:pPr>
            <a:r>
              <a:rPr lang="ru-RU" dirty="0" err="1"/>
              <a:t>О</a:t>
            </a:r>
            <a:r>
              <a:rPr lang="ru-RU" dirty="0" err="1" smtClean="0"/>
              <a:t>сновні</a:t>
            </a:r>
            <a:r>
              <a:rPr lang="ru-RU" dirty="0" smtClean="0"/>
              <a:t> </a:t>
            </a:r>
            <a:r>
              <a:rPr lang="ru-RU" dirty="0" err="1"/>
              <a:t>ознаки</a:t>
            </a:r>
            <a:r>
              <a:rPr lang="ru-RU" dirty="0"/>
              <a:t> </a:t>
            </a:r>
            <a:r>
              <a:rPr lang="ru-RU" dirty="0" err="1"/>
              <a:t>інтегрованих</a:t>
            </a:r>
            <a:r>
              <a:rPr lang="ru-RU" dirty="0"/>
              <a:t> </a:t>
            </a:r>
            <a:r>
              <a:rPr lang="ru-RU" dirty="0" err="1"/>
              <a:t>уроків</a:t>
            </a:r>
            <a:endParaRPr dirty="0"/>
          </a:p>
        </p:txBody>
      </p:sp>
      <p:sp>
        <p:nvSpPr>
          <p:cNvPr id="132" name="Google Shape;132;p3"/>
          <p:cNvSpPr txBox="1">
            <a:spLocks noGrp="1"/>
          </p:cNvSpPr>
          <p:nvPr>
            <p:ph type="body" idx="1"/>
          </p:nvPr>
        </p:nvSpPr>
        <p:spPr>
          <a:xfrm>
            <a:off x="0" y="1628775"/>
            <a:ext cx="9252155" cy="5229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ru-RU" sz="2400" dirty="0" err="1">
                <a:solidFill>
                  <a:srgbClr val="0070C0"/>
                </a:solidFill>
              </a:rPr>
              <a:t>н</a:t>
            </a:r>
            <a:r>
              <a:rPr lang="ru-RU" sz="2400" dirty="0" err="1" smtClean="0">
                <a:solidFill>
                  <a:srgbClr val="0070C0"/>
                </a:solidFill>
              </a:rPr>
              <a:t>етрадиційна</a:t>
            </a:r>
            <a:r>
              <a:rPr lang="ru-RU" sz="2400" dirty="0" smtClean="0">
                <a:solidFill>
                  <a:srgbClr val="0070C0"/>
                </a:solidFill>
              </a:rPr>
              <a:t> структура (2-3 </a:t>
            </a:r>
            <a:r>
              <a:rPr lang="ru-RU" sz="2400" dirty="0" err="1" smtClean="0">
                <a:solidFill>
                  <a:srgbClr val="0070C0"/>
                </a:solidFill>
              </a:rPr>
              <a:t>навч</a:t>
            </a:r>
            <a:r>
              <a:rPr lang="ru-RU" sz="2400" dirty="0" smtClean="0">
                <a:solidFill>
                  <a:srgbClr val="0070C0"/>
                </a:solidFill>
              </a:rPr>
              <a:t>. блоки);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400" dirty="0" err="1">
                <a:solidFill>
                  <a:srgbClr val="0070C0"/>
                </a:solidFill>
              </a:rPr>
              <a:t>о</a:t>
            </a:r>
            <a:r>
              <a:rPr lang="ru-RU" sz="2400" dirty="0" err="1" smtClean="0">
                <a:solidFill>
                  <a:srgbClr val="0070C0"/>
                </a:solidFill>
              </a:rPr>
              <a:t>ригінальність</a:t>
            </a:r>
            <a:r>
              <a:rPr lang="ru-RU" sz="2400" dirty="0" smtClean="0">
                <a:solidFill>
                  <a:srgbClr val="0070C0"/>
                </a:solidFill>
              </a:rPr>
              <a:t> </a:t>
            </a:r>
            <a:r>
              <a:rPr lang="ru-RU" sz="2400" dirty="0" err="1">
                <a:solidFill>
                  <a:srgbClr val="0070C0"/>
                </a:solidFill>
              </a:rPr>
              <a:t>мотиваційних</a:t>
            </a:r>
            <a:r>
              <a:rPr lang="ru-RU" sz="2400" dirty="0">
                <a:solidFill>
                  <a:srgbClr val="0070C0"/>
                </a:solidFill>
              </a:rPr>
              <a:t> та </a:t>
            </a:r>
            <a:r>
              <a:rPr lang="ru-RU" sz="2400" dirty="0" err="1" smtClean="0">
                <a:solidFill>
                  <a:srgbClr val="0070C0"/>
                </a:solidFill>
              </a:rPr>
              <a:t>рефлексивних</a:t>
            </a:r>
            <a:r>
              <a:rPr lang="ru-RU" sz="2400" dirty="0" smtClean="0">
                <a:solidFill>
                  <a:srgbClr val="0070C0"/>
                </a:solidFill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</a:rPr>
              <a:t>аспектів</a:t>
            </a:r>
            <a:r>
              <a:rPr lang="ru-RU" sz="2400" dirty="0">
                <a:solidFill>
                  <a:srgbClr val="0070C0"/>
                </a:solidFill>
              </a:rPr>
              <a:t>;</a:t>
            </a:r>
            <a:endParaRPr lang="ru-RU" sz="2400" dirty="0" smtClean="0">
              <a:solidFill>
                <a:srgbClr val="0070C0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u-RU" sz="2400" dirty="0" err="1">
                <a:solidFill>
                  <a:srgbClr val="0070C0"/>
                </a:solidFill>
              </a:rPr>
              <a:t>л</a:t>
            </a:r>
            <a:r>
              <a:rPr lang="ru-RU" sz="2400" dirty="0" err="1" smtClean="0">
                <a:solidFill>
                  <a:srgbClr val="0070C0"/>
                </a:solidFill>
              </a:rPr>
              <a:t>огічний</a:t>
            </a:r>
            <a:r>
              <a:rPr lang="ru-RU" sz="2400" dirty="0" smtClean="0">
                <a:solidFill>
                  <a:srgbClr val="0070C0"/>
                </a:solidFill>
              </a:rPr>
              <a:t> </a:t>
            </a:r>
            <a:r>
              <a:rPr lang="ru-RU" sz="2400" dirty="0" err="1">
                <a:solidFill>
                  <a:srgbClr val="0070C0"/>
                </a:solidFill>
              </a:rPr>
              <a:t>взаємозв’язок</a:t>
            </a:r>
            <a:r>
              <a:rPr lang="ru-RU" sz="2400" dirty="0">
                <a:solidFill>
                  <a:srgbClr val="0070C0"/>
                </a:solidFill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</a:rPr>
              <a:t>матеріалу</a:t>
            </a:r>
            <a:r>
              <a:rPr lang="ru-RU" sz="2400" dirty="0" smtClean="0">
                <a:solidFill>
                  <a:srgbClr val="0070C0"/>
                </a:solidFill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</a:rPr>
              <a:t>навч</a:t>
            </a:r>
            <a:r>
              <a:rPr lang="ru-RU" sz="2400" dirty="0" smtClean="0">
                <a:solidFill>
                  <a:srgbClr val="0070C0"/>
                </a:solidFill>
              </a:rPr>
              <a:t>. </a:t>
            </a:r>
            <a:r>
              <a:rPr lang="ru-RU" sz="2400" dirty="0" err="1" smtClean="0">
                <a:solidFill>
                  <a:srgbClr val="0070C0"/>
                </a:solidFill>
              </a:rPr>
              <a:t>предметів</a:t>
            </a:r>
            <a:r>
              <a:rPr lang="ru-RU" sz="2400" dirty="0" smtClean="0">
                <a:solidFill>
                  <a:srgbClr val="0070C0"/>
                </a:solidFill>
              </a:rPr>
              <a:t>; </a:t>
            </a:r>
            <a:r>
              <a:rPr lang="ru-RU" sz="2400" dirty="0" err="1">
                <a:solidFill>
                  <a:srgbClr val="0070C0"/>
                </a:solidFill>
              </a:rPr>
              <a:t>п</a:t>
            </a:r>
            <a:r>
              <a:rPr lang="ru-RU" sz="2400" dirty="0" err="1" smtClean="0">
                <a:solidFill>
                  <a:srgbClr val="0070C0"/>
                </a:solidFill>
              </a:rPr>
              <a:t>ідпорядкованість</a:t>
            </a:r>
            <a:r>
              <a:rPr lang="ru-RU" sz="2400" dirty="0" smtClean="0">
                <a:solidFill>
                  <a:srgbClr val="0070C0"/>
                </a:solidFill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</a:rPr>
              <a:t>навч</a:t>
            </a:r>
            <a:r>
              <a:rPr lang="ru-RU" sz="2400" dirty="0" smtClean="0">
                <a:solidFill>
                  <a:srgbClr val="0070C0"/>
                </a:solidFill>
              </a:rPr>
              <a:t>. </a:t>
            </a:r>
            <a:r>
              <a:rPr lang="ru-RU" sz="2400" dirty="0" err="1" smtClean="0">
                <a:solidFill>
                  <a:srgbClr val="0070C0"/>
                </a:solidFill>
              </a:rPr>
              <a:t>єдиній</a:t>
            </a:r>
            <a:r>
              <a:rPr lang="ru-RU" sz="2400" dirty="0" smtClean="0">
                <a:solidFill>
                  <a:srgbClr val="0070C0"/>
                </a:solidFill>
              </a:rPr>
              <a:t> </a:t>
            </a:r>
            <a:r>
              <a:rPr lang="ru-RU" sz="2400" dirty="0" err="1">
                <a:solidFill>
                  <a:srgbClr val="0070C0"/>
                </a:solidFill>
              </a:rPr>
              <a:t>меті</a:t>
            </a:r>
            <a:r>
              <a:rPr lang="ru-RU" sz="2400" dirty="0">
                <a:solidFill>
                  <a:srgbClr val="0070C0"/>
                </a:solidFill>
              </a:rPr>
              <a:t> </a:t>
            </a:r>
            <a:r>
              <a:rPr lang="ru-RU" sz="2400" dirty="0" smtClean="0">
                <a:solidFill>
                  <a:srgbClr val="0070C0"/>
                </a:solidFill>
              </a:rPr>
              <a:t>уроку</a:t>
            </a:r>
            <a:r>
              <a:rPr lang="ru-RU" sz="2400" dirty="0">
                <a:solidFill>
                  <a:srgbClr val="0070C0"/>
                </a:solidFill>
              </a:rPr>
              <a:t>;</a:t>
            </a:r>
            <a:endParaRPr lang="ru-RU" sz="2400" dirty="0" smtClean="0">
              <a:solidFill>
                <a:srgbClr val="0070C0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u-RU" sz="2400" dirty="0" err="1" smtClean="0">
                <a:solidFill>
                  <a:srgbClr val="0070C0"/>
                </a:solidFill>
              </a:rPr>
              <a:t>інформативна</a:t>
            </a:r>
            <a:r>
              <a:rPr lang="ru-RU" sz="2400" dirty="0" smtClean="0">
                <a:solidFill>
                  <a:srgbClr val="0070C0"/>
                </a:solidFill>
              </a:rPr>
              <a:t> </a:t>
            </a:r>
            <a:r>
              <a:rPr lang="ru-RU" sz="2400" dirty="0" err="1">
                <a:solidFill>
                  <a:srgbClr val="0070C0"/>
                </a:solidFill>
              </a:rPr>
              <a:t>ємність</a:t>
            </a:r>
            <a:r>
              <a:rPr lang="ru-RU" sz="2400" dirty="0">
                <a:solidFill>
                  <a:srgbClr val="0070C0"/>
                </a:solidFill>
              </a:rPr>
              <a:t> уроку</a:t>
            </a:r>
            <a:r>
              <a:rPr lang="ru-RU" sz="2400" dirty="0" smtClean="0">
                <a:solidFill>
                  <a:srgbClr val="0070C0"/>
                </a:solidFill>
              </a:rPr>
              <a:t>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400" dirty="0" err="1" smtClean="0">
                <a:solidFill>
                  <a:srgbClr val="0070C0"/>
                </a:solidFill>
              </a:rPr>
              <a:t>різноманітність</a:t>
            </a:r>
            <a:r>
              <a:rPr lang="ru-RU" sz="2400" dirty="0" smtClean="0">
                <a:solidFill>
                  <a:srgbClr val="0070C0"/>
                </a:solidFill>
              </a:rPr>
              <a:t> </a:t>
            </a:r>
            <a:r>
              <a:rPr lang="ru-RU" sz="2400" dirty="0" err="1">
                <a:solidFill>
                  <a:srgbClr val="0070C0"/>
                </a:solidFill>
              </a:rPr>
              <a:t>засобів</a:t>
            </a:r>
            <a:r>
              <a:rPr lang="ru-RU" sz="2400" dirty="0">
                <a:solidFill>
                  <a:srgbClr val="0070C0"/>
                </a:solidFill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</a:rPr>
              <a:t>навчання</a:t>
            </a:r>
            <a:r>
              <a:rPr lang="ru-RU" sz="2400" dirty="0" smtClean="0">
                <a:solidFill>
                  <a:srgbClr val="0070C0"/>
                </a:solidFill>
              </a:rPr>
              <a:t>;</a:t>
            </a:r>
            <a:endParaRPr lang="en-US" sz="2400" dirty="0">
              <a:solidFill>
                <a:srgbClr val="0070C0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u-RU" sz="2400" dirty="0" err="1" smtClean="0">
                <a:solidFill>
                  <a:srgbClr val="0070C0"/>
                </a:solidFill>
              </a:rPr>
              <a:t>раціональне</a:t>
            </a:r>
            <a:r>
              <a:rPr lang="ru-RU" sz="2400" dirty="0" smtClean="0">
                <a:solidFill>
                  <a:srgbClr val="0070C0"/>
                </a:solidFill>
              </a:rPr>
              <a:t> </a:t>
            </a:r>
            <a:r>
              <a:rPr lang="ru-RU" sz="2400" dirty="0" err="1">
                <a:solidFill>
                  <a:srgbClr val="0070C0"/>
                </a:solidFill>
              </a:rPr>
              <a:t>поєднання</a:t>
            </a:r>
            <a:r>
              <a:rPr lang="ru-RU" sz="2400" dirty="0">
                <a:solidFill>
                  <a:srgbClr val="0070C0"/>
                </a:solidFill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</a:rPr>
              <a:t>видів</a:t>
            </a:r>
            <a:r>
              <a:rPr lang="ru-RU" sz="2400" dirty="0" smtClean="0">
                <a:solidFill>
                  <a:srgbClr val="0070C0"/>
                </a:solidFill>
              </a:rPr>
              <a:t> </a:t>
            </a:r>
            <a:r>
              <a:rPr lang="ru-RU" sz="2400" dirty="0" err="1">
                <a:solidFill>
                  <a:srgbClr val="0070C0"/>
                </a:solidFill>
              </a:rPr>
              <a:t>діяльності</a:t>
            </a:r>
            <a:r>
              <a:rPr lang="ru-RU" sz="2400" dirty="0">
                <a:solidFill>
                  <a:srgbClr val="0070C0"/>
                </a:solidFill>
              </a:rPr>
              <a:t> </a:t>
            </a:r>
            <a:r>
              <a:rPr lang="ru-RU" sz="2400" dirty="0" err="1">
                <a:solidFill>
                  <a:srgbClr val="0070C0"/>
                </a:solidFill>
              </a:rPr>
              <a:t>учнів</a:t>
            </a:r>
            <a:r>
              <a:rPr lang="ru-RU" sz="2400" dirty="0">
                <a:solidFill>
                  <a:srgbClr val="0070C0"/>
                </a:solidFill>
              </a:rPr>
              <a:t> </a:t>
            </a:r>
            <a:r>
              <a:rPr lang="ru-RU" sz="2400" dirty="0" err="1">
                <a:solidFill>
                  <a:srgbClr val="0070C0"/>
                </a:solidFill>
              </a:rPr>
              <a:t>із</a:t>
            </a:r>
            <a:r>
              <a:rPr lang="ru-RU" sz="2400" dirty="0">
                <a:solidFill>
                  <a:srgbClr val="0070C0"/>
                </a:solidFill>
              </a:rPr>
              <a:t> </a:t>
            </a:r>
            <a:r>
              <a:rPr lang="ru-RU" sz="2400" dirty="0" err="1">
                <a:solidFill>
                  <a:srgbClr val="0070C0"/>
                </a:solidFill>
              </a:rPr>
              <a:t>різними</a:t>
            </a:r>
            <a:r>
              <a:rPr lang="ru-RU" sz="2400" dirty="0">
                <a:solidFill>
                  <a:srgbClr val="0070C0"/>
                </a:solidFill>
              </a:rPr>
              <a:t> способами </a:t>
            </a:r>
            <a:r>
              <a:rPr lang="ru-RU" sz="2400" dirty="0" err="1">
                <a:solidFill>
                  <a:srgbClr val="0070C0"/>
                </a:solidFill>
              </a:rPr>
              <a:t>навчальної</a:t>
            </a:r>
            <a:r>
              <a:rPr lang="ru-RU" sz="2400" dirty="0">
                <a:solidFill>
                  <a:srgbClr val="0070C0"/>
                </a:solidFill>
              </a:rPr>
              <a:t> </a:t>
            </a:r>
            <a:r>
              <a:rPr lang="ru-RU" sz="2400" dirty="0" err="1">
                <a:solidFill>
                  <a:srgbClr val="0070C0"/>
                </a:solidFill>
              </a:rPr>
              <a:t>взаємодії</a:t>
            </a:r>
            <a:r>
              <a:rPr lang="ru-RU" sz="2400" dirty="0">
                <a:solidFill>
                  <a:srgbClr val="0070C0"/>
                </a:solidFill>
              </a:rPr>
              <a:t> (</a:t>
            </a:r>
            <a:r>
              <a:rPr lang="ru-RU" sz="2400" dirty="0" err="1">
                <a:solidFill>
                  <a:srgbClr val="0070C0"/>
                </a:solidFill>
              </a:rPr>
              <a:t>колективна</a:t>
            </a:r>
            <a:r>
              <a:rPr lang="ru-RU" sz="2400" dirty="0">
                <a:solidFill>
                  <a:srgbClr val="0070C0"/>
                </a:solidFill>
              </a:rPr>
              <a:t>, парна, </a:t>
            </a:r>
            <a:r>
              <a:rPr lang="ru-RU" sz="2400" dirty="0" err="1">
                <a:solidFill>
                  <a:srgbClr val="0070C0"/>
                </a:solidFill>
              </a:rPr>
              <a:t>групова</a:t>
            </a:r>
            <a:r>
              <a:rPr lang="ru-RU" sz="2400" dirty="0">
                <a:solidFill>
                  <a:srgbClr val="0070C0"/>
                </a:solidFill>
              </a:rPr>
              <a:t>, </a:t>
            </a:r>
            <a:r>
              <a:rPr lang="ru-RU" sz="2400" dirty="0" err="1">
                <a:solidFill>
                  <a:srgbClr val="0070C0"/>
                </a:solidFill>
              </a:rPr>
              <a:t>індивідуальна</a:t>
            </a:r>
            <a:r>
              <a:rPr lang="ru-RU" sz="2400" dirty="0">
                <a:solidFill>
                  <a:srgbClr val="0070C0"/>
                </a:solidFill>
              </a:rPr>
              <a:t>);</a:t>
            </a:r>
            <a:endParaRPr lang="en-US" sz="2400" dirty="0">
              <a:solidFill>
                <a:srgbClr val="0070C0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u-RU" sz="2400" dirty="0" err="1" smtClean="0">
                <a:solidFill>
                  <a:srgbClr val="0070C0"/>
                </a:solidFill>
              </a:rPr>
              <a:t>висока</a:t>
            </a:r>
            <a:r>
              <a:rPr lang="ru-RU" sz="2400" dirty="0" smtClean="0">
                <a:solidFill>
                  <a:srgbClr val="0070C0"/>
                </a:solidFill>
              </a:rPr>
              <a:t> </a:t>
            </a:r>
            <a:r>
              <a:rPr lang="ru-RU" sz="2400" dirty="0" err="1">
                <a:solidFill>
                  <a:srgbClr val="0070C0"/>
                </a:solidFill>
              </a:rPr>
              <a:t>активність</a:t>
            </a:r>
            <a:r>
              <a:rPr lang="ru-RU" sz="2400" dirty="0">
                <a:solidFill>
                  <a:srgbClr val="0070C0"/>
                </a:solidFill>
              </a:rPr>
              <a:t> </a:t>
            </a:r>
            <a:r>
              <a:rPr lang="ru-RU" sz="2400" dirty="0" err="1">
                <a:solidFill>
                  <a:srgbClr val="0070C0"/>
                </a:solidFill>
              </a:rPr>
              <a:t>учнів</a:t>
            </a:r>
            <a:r>
              <a:rPr lang="ru-RU" sz="2400" dirty="0">
                <a:solidFill>
                  <a:srgbClr val="0070C0"/>
                </a:solidFill>
              </a:rPr>
              <a:t> та </a:t>
            </a:r>
            <a:r>
              <a:rPr lang="ru-RU" sz="2400" dirty="0" err="1">
                <a:solidFill>
                  <a:srgbClr val="0070C0"/>
                </a:solidFill>
              </a:rPr>
              <a:t>чітке</a:t>
            </a:r>
            <a:r>
              <a:rPr lang="ru-RU" sz="2400" dirty="0">
                <a:solidFill>
                  <a:srgbClr val="0070C0"/>
                </a:solidFill>
              </a:rPr>
              <a:t> </a:t>
            </a:r>
            <a:r>
              <a:rPr lang="ru-RU" sz="2400" dirty="0" err="1">
                <a:solidFill>
                  <a:srgbClr val="0070C0"/>
                </a:solidFill>
              </a:rPr>
              <a:t>визначення</a:t>
            </a:r>
            <a:r>
              <a:rPr lang="ru-RU" sz="2400" dirty="0">
                <a:solidFill>
                  <a:srgbClr val="0070C0"/>
                </a:solidFill>
              </a:rPr>
              <a:t> </a:t>
            </a:r>
            <a:r>
              <a:rPr lang="ru-RU" sz="2400" dirty="0" err="1">
                <a:solidFill>
                  <a:srgbClr val="0070C0"/>
                </a:solidFill>
              </a:rPr>
              <a:t>їхнього</a:t>
            </a:r>
            <a:r>
              <a:rPr lang="ru-RU" sz="2400" dirty="0">
                <a:solidFill>
                  <a:srgbClr val="0070C0"/>
                </a:solidFill>
              </a:rPr>
              <a:t> </a:t>
            </a:r>
            <a:r>
              <a:rPr lang="ru-RU" sz="2400" dirty="0" err="1">
                <a:solidFill>
                  <a:srgbClr val="0070C0"/>
                </a:solidFill>
              </a:rPr>
              <a:t>навантаження</a:t>
            </a:r>
            <a:r>
              <a:rPr lang="ru-RU" sz="2400" dirty="0">
                <a:solidFill>
                  <a:srgbClr val="0070C0"/>
                </a:solidFill>
              </a:rPr>
              <a:t>;</a:t>
            </a:r>
            <a:endParaRPr lang="en-US" sz="2400" dirty="0">
              <a:solidFill>
                <a:srgbClr val="0070C0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u-RU" sz="2400" dirty="0" err="1" smtClean="0">
                <a:solidFill>
                  <a:srgbClr val="0070C0"/>
                </a:solidFill>
              </a:rPr>
              <a:t>позитивний</a:t>
            </a:r>
            <a:r>
              <a:rPr lang="ru-RU" sz="2400" dirty="0" smtClean="0">
                <a:solidFill>
                  <a:srgbClr val="0070C0"/>
                </a:solidFill>
              </a:rPr>
              <a:t> </a:t>
            </a:r>
            <a:r>
              <a:rPr lang="ru-RU" sz="2400" dirty="0" err="1">
                <a:solidFill>
                  <a:srgbClr val="0070C0"/>
                </a:solidFill>
              </a:rPr>
              <a:t>емоційних</a:t>
            </a:r>
            <a:r>
              <a:rPr lang="ru-RU" sz="2400" dirty="0">
                <a:solidFill>
                  <a:srgbClr val="0070C0"/>
                </a:solidFill>
              </a:rPr>
              <a:t> фон </a:t>
            </a:r>
            <a:r>
              <a:rPr lang="ru-RU" sz="2400" dirty="0" smtClean="0">
                <a:solidFill>
                  <a:srgbClr val="0070C0"/>
                </a:solidFill>
              </a:rPr>
              <a:t>уроку.</a:t>
            </a:r>
            <a:endParaRPr lang="en-US" sz="2400" dirty="0">
              <a:solidFill>
                <a:srgbClr val="0070C0"/>
              </a:solidFill>
            </a:endParaRPr>
          </a:p>
          <a:p>
            <a:pPr marL="160020" indent="0">
              <a:buNone/>
            </a:pPr>
            <a:endParaRPr lang="en-US" sz="28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None/>
            </a:pPr>
            <a:r>
              <a:rPr lang="en-US" dirty="0" smtClean="0"/>
              <a:t>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None/>
            </a:pPr>
            <a:r>
              <a:rPr lang="en-US" dirty="0"/>
              <a:t>       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4903" y="214312"/>
            <a:ext cx="8059071" cy="1462087"/>
          </a:xfrm>
        </p:spPr>
        <p:txBody>
          <a:bodyPr/>
          <a:lstStyle/>
          <a:p>
            <a:r>
              <a:rPr lang="uk-UA" dirty="0" smtClean="0"/>
              <a:t>Для роздумів</a:t>
            </a:r>
            <a:endParaRPr lang="en-US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 rot="5400000">
            <a:off x="2484053" y="-338522"/>
            <a:ext cx="4114800" cy="8827268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5" name="Таблиця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2834554"/>
              </p:ext>
            </p:extLst>
          </p:nvPr>
        </p:nvGraphicFramePr>
        <p:xfrm>
          <a:off x="127817" y="2134420"/>
          <a:ext cx="8816155" cy="3998094"/>
        </p:xfrm>
        <a:graphic>
          <a:graphicData uri="http://schemas.openxmlformats.org/drawingml/2006/table">
            <a:tbl>
              <a:tblPr firstRow="1" bandRow="1">
                <a:tableStyleId>{605F4CDA-FC4D-4C75-AEC1-0A8EA755BA8D}</a:tableStyleId>
              </a:tblPr>
              <a:tblGrid>
                <a:gridCol w="1288028">
                  <a:extLst>
                    <a:ext uri="{9D8B030D-6E8A-4147-A177-3AD203B41FA5}">
                      <a16:colId xmlns:a16="http://schemas.microsoft.com/office/drawing/2014/main" xmlns="" val="345387518"/>
                    </a:ext>
                  </a:extLst>
                </a:gridCol>
                <a:gridCol w="2238434">
                  <a:extLst>
                    <a:ext uri="{9D8B030D-6E8A-4147-A177-3AD203B41FA5}">
                      <a16:colId xmlns:a16="http://schemas.microsoft.com/office/drawing/2014/main" xmlns="" val="1712628511"/>
                    </a:ext>
                  </a:extLst>
                </a:gridCol>
                <a:gridCol w="1763231">
                  <a:extLst>
                    <a:ext uri="{9D8B030D-6E8A-4147-A177-3AD203B41FA5}">
                      <a16:colId xmlns:a16="http://schemas.microsoft.com/office/drawing/2014/main" xmlns="" val="3804692423"/>
                    </a:ext>
                  </a:extLst>
                </a:gridCol>
                <a:gridCol w="1763231">
                  <a:extLst>
                    <a:ext uri="{9D8B030D-6E8A-4147-A177-3AD203B41FA5}">
                      <a16:colId xmlns:a16="http://schemas.microsoft.com/office/drawing/2014/main" xmlns="" val="3155816483"/>
                    </a:ext>
                  </a:extLst>
                </a:gridCol>
                <a:gridCol w="1763231">
                  <a:extLst>
                    <a:ext uri="{9D8B030D-6E8A-4147-A177-3AD203B41FA5}">
                      <a16:colId xmlns:a16="http://schemas.microsoft.com/office/drawing/2014/main" xmlns="" val="1988004513"/>
                    </a:ext>
                  </a:extLst>
                </a:gridCol>
              </a:tblGrid>
              <a:tr h="668229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тривалість</a:t>
                      </a:r>
                      <a:endParaRPr lang="en-US" sz="2000" dirty="0">
                        <a:solidFill>
                          <a:schemeClr val="bg2">
                            <a:lumMod val="75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структура</a:t>
                      </a:r>
                      <a:endParaRPr lang="en-US" sz="2000" dirty="0">
                        <a:solidFill>
                          <a:schemeClr val="bg2">
                            <a:lumMod val="75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період</a:t>
                      </a:r>
                      <a:endParaRPr lang="en-US" sz="2000" dirty="0">
                        <a:solidFill>
                          <a:schemeClr val="bg2">
                            <a:lumMod val="75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види</a:t>
                      </a:r>
                      <a:endParaRPr lang="en-US" sz="2000" dirty="0">
                        <a:solidFill>
                          <a:schemeClr val="bg2">
                            <a:lumMod val="75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90413224"/>
                  </a:ext>
                </a:extLst>
              </a:tr>
              <a:tr h="1076538">
                <a:tc>
                  <a:txBody>
                    <a:bodyPr/>
                    <a:lstStyle/>
                    <a:p>
                      <a:r>
                        <a:rPr lang="uk-UA" sz="24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урок</a:t>
                      </a:r>
                      <a:endParaRPr lang="en-US" sz="2400" dirty="0">
                        <a:solidFill>
                          <a:schemeClr val="bg2">
                            <a:lumMod val="75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30</a:t>
                      </a:r>
                      <a:r>
                        <a:rPr lang="uk-UA" sz="2000" baseline="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хв – 45 хв</a:t>
                      </a:r>
                      <a:endParaRPr lang="en-US" sz="2000" dirty="0">
                        <a:solidFill>
                          <a:schemeClr val="bg2">
                            <a:lumMod val="75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усталена</a:t>
                      </a:r>
                      <a:endParaRPr lang="en-US" sz="2000" dirty="0">
                        <a:solidFill>
                          <a:schemeClr val="bg2">
                            <a:lumMod val="75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за розкладом</a:t>
                      </a:r>
                      <a:endParaRPr lang="en-US" sz="2000" dirty="0">
                        <a:solidFill>
                          <a:schemeClr val="bg2">
                            <a:lumMod val="75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chemeClr val="bg2">
                            <a:lumMod val="75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22877497"/>
                  </a:ext>
                </a:extLst>
              </a:tr>
              <a:tr h="2253327">
                <a:tc>
                  <a:txBody>
                    <a:bodyPr/>
                    <a:lstStyle/>
                    <a:p>
                      <a:r>
                        <a:rPr lang="uk-UA" sz="24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заняття</a:t>
                      </a:r>
                      <a:endParaRPr lang="en-US" sz="2400" dirty="0">
                        <a:solidFill>
                          <a:schemeClr val="bg2">
                            <a:lumMod val="75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 хв, 120 хв </a:t>
                      </a:r>
                      <a:endParaRPr lang="en-US" sz="2000" dirty="0">
                        <a:solidFill>
                          <a:schemeClr val="bg2">
                            <a:lumMod val="75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неусталена</a:t>
                      </a:r>
                      <a:endParaRPr lang="en-US" sz="2000" dirty="0">
                        <a:solidFill>
                          <a:schemeClr val="bg2">
                            <a:lumMod val="75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20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 у межах       тематичного дня;</a:t>
                      </a:r>
                    </a:p>
                    <a:p>
                      <a:r>
                        <a:rPr lang="uk-UA" sz="2000" dirty="0" smtClean="0"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 у позаурочний час</a:t>
                      </a:r>
                      <a:endParaRPr lang="en-US" sz="2000" dirty="0">
                        <a:solidFill>
                          <a:schemeClr val="bg2">
                            <a:lumMod val="60000"/>
                            <a:lumOff val="40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??</a:t>
                      </a:r>
                    </a:p>
                    <a:p>
                      <a:endParaRPr lang="uk-UA" sz="200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endParaRPr lang="uk-UA" sz="200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r>
                        <a:rPr lang="uk-UA" sz="2000" dirty="0" smtClean="0"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 за інтересами;</a:t>
                      </a:r>
                    </a:p>
                    <a:p>
                      <a:r>
                        <a:rPr lang="uk-UA" sz="2000" dirty="0" smtClean="0"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 розвивальні</a:t>
                      </a:r>
                      <a:endParaRPr lang="en-US" sz="2000" dirty="0">
                        <a:solidFill>
                          <a:schemeClr val="bg2">
                            <a:lumMod val="60000"/>
                            <a:lumOff val="40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866250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21910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4"/>
          <p:cNvSpPr txBox="1">
            <a:spLocks noGrp="1"/>
          </p:cNvSpPr>
          <p:nvPr>
            <p:ph type="title"/>
          </p:nvPr>
        </p:nvSpPr>
        <p:spPr>
          <a:xfrm>
            <a:off x="1150937" y="692150"/>
            <a:ext cx="7793037" cy="984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lvl="0">
              <a:buClr>
                <a:schemeClr val="dk2"/>
              </a:buClr>
              <a:buSzPts val="4400"/>
            </a:pPr>
            <a:r>
              <a:rPr lang="en-US" dirty="0" err="1"/>
              <a:t>Література</a:t>
            </a:r>
            <a:endParaRPr dirty="0"/>
          </a:p>
        </p:txBody>
      </p:sp>
      <p:sp>
        <p:nvSpPr>
          <p:cNvPr id="138" name="Google Shape;138;p4"/>
          <p:cNvSpPr txBox="1">
            <a:spLocks noGrp="1"/>
          </p:cNvSpPr>
          <p:nvPr>
            <p:ph type="body" idx="1"/>
          </p:nvPr>
        </p:nvSpPr>
        <p:spPr>
          <a:xfrm>
            <a:off x="168275" y="1821076"/>
            <a:ext cx="8775600" cy="48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None/>
            </a:pPr>
            <a:endParaRPr sz="2800" b="0" i="0" u="none" dirty="0">
              <a:solidFill>
                <a:schemeClr val="bg2">
                  <a:lumMod val="60000"/>
                  <a:lumOff val="40000"/>
                </a:schemeClr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" name="Прямокутник 1"/>
          <p:cNvSpPr/>
          <p:nvPr/>
        </p:nvSpPr>
        <p:spPr>
          <a:xfrm>
            <a:off x="0" y="1921726"/>
            <a:ext cx="9075174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0" lvl="0">
              <a:spcBef>
                <a:spcPts val="280"/>
              </a:spcBef>
              <a:buSzPts val="2600"/>
            </a:pPr>
            <a:r>
              <a:rPr lang="uk-UA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Нова </a:t>
            </a:r>
            <a:r>
              <a:rPr lang="uk-UA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українська школа: порадник для вчителя / за </a:t>
            </a:r>
            <a:r>
              <a:rPr lang="uk-UA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заг</a:t>
            </a:r>
            <a:r>
              <a:rPr lang="uk-UA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ред. Н.М. </a:t>
            </a:r>
            <a:r>
              <a:rPr lang="uk-UA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Бібік</a:t>
            </a:r>
            <a:r>
              <a:rPr lang="uk-UA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– К. :Літера ЛТД, 2018. – 160.</a:t>
            </a:r>
          </a:p>
          <a:p>
            <a:pPr marL="63500" lvl="0">
              <a:buSzPts val="2600"/>
            </a:pPr>
            <a:r>
              <a:rPr lang="uk-UA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Нова </a:t>
            </a:r>
            <a:r>
              <a:rPr lang="uk-UA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українська школа. Технології інтегрованого навчання молодших </a:t>
            </a:r>
            <a:r>
              <a:rPr lang="uk-UA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школярів:навчально-методичний</a:t>
            </a:r>
            <a:r>
              <a:rPr lang="uk-UA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посібник / укладачі Т.П. Гуркова, </a:t>
            </a:r>
            <a:r>
              <a:rPr lang="uk-UA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О.В.Нікулочкіна</a:t>
            </a:r>
            <a:r>
              <a:rPr lang="uk-UA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 КЗ «ЗОІППО» ЗОР. – Запоріжжя:  ФОП </a:t>
            </a:r>
            <a:r>
              <a:rPr lang="uk-UA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К.С.Советнікова</a:t>
            </a:r>
            <a:r>
              <a:rPr lang="uk-UA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2019. – 68 с</a:t>
            </a:r>
            <a:r>
              <a:rPr lang="uk-UA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63500" lvl="0">
              <a:buSzPts val="2600"/>
            </a:pPr>
            <a:r>
              <a:rPr lang="uk-UA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</a:t>
            </a:r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Жукова Т.М.</a:t>
            </a:r>
            <a:r>
              <a:rPr lang="en-US" sz="2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</a:t>
            </a:r>
            <a:r>
              <a:rPr lang="uk-UA" sz="2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Інтеграційні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тенденції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навчанні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грамоті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/ /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Початкова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школа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- 2001. - № 9. - С. 37 - 40. </a:t>
            </a:r>
            <a:endParaRPr lang="uk-UA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3500" lvl="0">
              <a:buSzPts val="2600"/>
            </a:pPr>
            <a:r>
              <a:rPr lang="uk-UA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Ільченко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Л.П.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Досвід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інтегрованого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навчання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в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початкових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класах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/ / Початкова школа. - 1998. - № 9.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</a:t>
            </a:r>
            <a:r>
              <a:rPr lang="ru-RU" dirty="0"/>
              <a:t/>
            </a:r>
            <a:br>
              <a:rPr lang="ru-RU" dirty="0"/>
            </a:br>
            <a:r>
              <a:rPr lang="ru-RU" sz="2000" dirty="0" smtClean="0"/>
              <a:t>5</a:t>
            </a:r>
            <a:r>
              <a:rPr lang="uk-UA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uk-UA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</a:t>
            </a:r>
            <a:r>
              <a:rPr lang="uk-UA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нтегровані урки. Міжпредметна інтеграція</a:t>
            </a:r>
            <a:r>
              <a:rPr lang="uk-UA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 в початковій </a:t>
            </a:r>
            <a:r>
              <a:rPr lang="uk-UA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школі 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URL</a:t>
            </a:r>
            <a:r>
              <a:rPr lang="uk-UA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en-US" sz="2000" u="sng" dirty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/>
              </a:rPr>
              <a:t>https</a:t>
            </a:r>
            <a:r>
              <a:rPr lang="ru-RU" sz="2000" u="sng" dirty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/>
              </a:rPr>
              <a:t>://</a:t>
            </a:r>
            <a:r>
              <a:rPr lang="en-US" sz="2000" u="sng" dirty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/>
              </a:rPr>
              <a:t>sites</a:t>
            </a:r>
            <a:r>
              <a:rPr lang="ru-RU" sz="2000" u="sng" dirty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/>
              </a:rPr>
              <a:t>.</a:t>
            </a:r>
            <a:r>
              <a:rPr lang="en-US" sz="2000" u="sng" dirty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/>
              </a:rPr>
              <a:t>google</a:t>
            </a:r>
            <a:r>
              <a:rPr lang="ru-RU" sz="2000" u="sng" dirty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/>
              </a:rPr>
              <a:t>.</a:t>
            </a:r>
            <a:r>
              <a:rPr lang="en-US" sz="2000" u="sng" dirty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/>
              </a:rPr>
              <a:t>com</a:t>
            </a:r>
            <a:r>
              <a:rPr lang="ru-RU" sz="2000" u="sng" dirty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/>
              </a:rPr>
              <a:t>/</a:t>
            </a:r>
            <a:r>
              <a:rPr lang="en-US" sz="2000" u="sng" dirty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/>
              </a:rPr>
              <a:t>site</a:t>
            </a:r>
            <a:r>
              <a:rPr lang="ru-RU" sz="2000" u="sng" dirty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/>
              </a:rPr>
              <a:t>/</a:t>
            </a:r>
            <a:r>
              <a:rPr lang="en-US" sz="2000" u="sng" dirty="0" err="1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/>
              </a:rPr>
              <a:t>pocatkovaskolano</a:t>
            </a:r>
            <a:r>
              <a:rPr lang="ru-RU" sz="2000" u="sng" dirty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/>
              </a:rPr>
              <a:t>2/</a:t>
            </a:r>
            <a:r>
              <a:rPr lang="en-US" sz="2000" u="sng" dirty="0" err="1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/>
              </a:rPr>
              <a:t>integrovani</a:t>
            </a:r>
            <a:r>
              <a:rPr lang="ru-RU" sz="2000" u="sng" dirty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/>
              </a:rPr>
              <a:t>-</a:t>
            </a:r>
            <a:r>
              <a:rPr lang="en-US" sz="2000" u="sng" dirty="0" err="1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/>
              </a:rPr>
              <a:t>uroki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 </a:t>
            </a:r>
            <a:r>
              <a:rPr lang="uk-UA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</a:t>
            </a:r>
            <a:endParaRPr lang="uk-UA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uk-UA" dirty="0" smtClean="0"/>
              <a:t>   </a:t>
            </a:r>
            <a:endParaRPr lang="en-US" dirty="0"/>
          </a:p>
          <a:p>
            <a:r>
              <a:rPr lang="uk-UA" dirty="0" smtClean="0"/>
              <a:t> </a:t>
            </a:r>
            <a:endParaRPr lang="en-US" dirty="0"/>
          </a:p>
          <a:p>
            <a:endParaRPr lang="en-US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lvl="0" indent="-393700">
              <a:buSzPts val="2600"/>
              <a:buAutoNum type="arabicPeriod"/>
            </a:pPr>
            <a:endParaRPr lang="uk-UA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Палитра">
  <a:themeElements>
    <a:clrScheme name="Палитра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Палитра">
  <a:themeElements>
    <a:clrScheme name="Палитра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801</TotalTime>
  <Words>349</Words>
  <Application>Microsoft Office PowerPoint</Application>
  <PresentationFormat>Экран (4:3)</PresentationFormat>
  <Paragraphs>70</Paragraphs>
  <Slides>9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7" baseType="lpstr">
      <vt:lpstr>Arial</vt:lpstr>
      <vt:lpstr>Times New Roman</vt:lpstr>
      <vt:lpstr>Noto Sans Symbols</vt:lpstr>
      <vt:lpstr>Tahoma</vt:lpstr>
      <vt:lpstr>Wingdings</vt:lpstr>
      <vt:lpstr>Calibri</vt:lpstr>
      <vt:lpstr>1_Палитра</vt:lpstr>
      <vt:lpstr>Палитра</vt:lpstr>
      <vt:lpstr>Інтегровані уроки  в початковій школі</vt:lpstr>
      <vt:lpstr>Презентация PowerPoint</vt:lpstr>
      <vt:lpstr>Інтегрований урок </vt:lpstr>
      <vt:lpstr>Інтеграція</vt:lpstr>
      <vt:lpstr>Інтегрований урок можливий </vt:lpstr>
      <vt:lpstr>Мета інтегрованих уроків:</vt:lpstr>
      <vt:lpstr>Основні ознаки інтегрованих уроків</vt:lpstr>
      <vt:lpstr>Для роздумів</vt:lpstr>
      <vt:lpstr>Література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Упровадження активних  форм і методів роботи в процесі вивчення української мови молодшими школярами</dc:title>
  <dc:creator>comp</dc:creator>
  <cp:lastModifiedBy>User</cp:lastModifiedBy>
  <cp:revision>35</cp:revision>
  <dcterms:created xsi:type="dcterms:W3CDTF">2012-01-09T08:34:14Z</dcterms:created>
  <dcterms:modified xsi:type="dcterms:W3CDTF">2022-11-01T17:08:38Z</dcterms:modified>
</cp:coreProperties>
</file>