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9" r:id="rId4"/>
    <p:sldId id="268" r:id="rId5"/>
    <p:sldId id="261" r:id="rId6"/>
    <p:sldId id="260" r:id="rId7"/>
    <p:sldId id="270" r:id="rId8"/>
    <p:sldId id="262" r:id="rId9"/>
    <p:sldId id="264" r:id="rId10"/>
    <p:sldId id="263" r:id="rId11"/>
    <p:sldId id="265" r:id="rId12"/>
    <p:sldId id="266" r:id="rId13"/>
    <p:sldId id="27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430" y="4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EF1A4D-EADC-46BC-B236-83861A9F4FFA}" type="datetimeFigureOut">
              <a:rPr lang="en-US" smtClean="0"/>
              <a:t>1/10/2017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8CCB5C-E01F-4EBB-874A-D28EA5F32F66}" type="slidenum">
              <a:rPr lang="en-US" smtClean="0"/>
              <a:t>‹#›</a:t>
            </a:fld>
            <a:endParaRPr lang="en-US"/>
          </a:p>
        </p:txBody>
      </p:sp>
    </p:spTree>
    <p:extLst>
      <p:ext uri="{BB962C8B-B14F-4D97-AF65-F5344CB8AC3E}">
        <p14:creationId xmlns:p14="http://schemas.microsoft.com/office/powerpoint/2010/main" val="774881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CCB5C-E01F-4EBB-874A-D28EA5F32F66}" type="slidenum">
              <a:rPr lang="en-US" smtClean="0"/>
              <a:t>1</a:t>
            </a:fld>
            <a:endParaRPr lang="en-US"/>
          </a:p>
        </p:txBody>
      </p:sp>
    </p:spTree>
    <p:extLst>
      <p:ext uri="{BB962C8B-B14F-4D97-AF65-F5344CB8AC3E}">
        <p14:creationId xmlns:p14="http://schemas.microsoft.com/office/powerpoint/2010/main" val="324190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TO MENTION REALITY HERE.</a:t>
            </a:r>
            <a:r>
              <a:rPr lang="en-US" baseline="0" dirty="0" smtClean="0"/>
              <a:t> EVERYONE IS PAINFULLY AWARE THAT WE ARE ON THE CUSP OF TRUMP’S AMERICA, WHICH WASN’T PARTICULARLY RECEPTIVE TO OR SUPPORTIVE OF THIS MISSION STATEMENT TO BEGIN WITH.</a:t>
            </a:r>
          </a:p>
          <a:p>
            <a:endParaRPr lang="en-US" baseline="0" dirty="0" smtClean="0"/>
          </a:p>
          <a:p>
            <a:r>
              <a:rPr lang="en-US" sz="1200" kern="1200" dirty="0" smtClean="0">
                <a:solidFill>
                  <a:schemeClr val="tx1"/>
                </a:solidFill>
                <a:effectLst/>
                <a:latin typeface="+mn-lt"/>
                <a:ea typeface="+mn-ea"/>
                <a:cs typeface="+mn-cs"/>
              </a:rPr>
              <a:t>It is important to acknowledge that alternative schools in Colorado operate in a climate of hostility and suspicion. In addition to widespread racism and classism, our students are subject to the xenophobic suspicions that characterize public sentiment in the U.S. today.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More specifically, even allies of our students cannot escape their own deep-seated fears and suspicions. Policies and programs for alternative education, while enacted in support of marginalized students, are built on the same assumptions as conventional schools – the world-view of individualism and personal success, competition, and standardized expectations enforced by centralized, high-stakes exams. In short, if you are not doing well in school it is your fault; you are probably lazy or playing the system. If, as an educator, you argue that conventional high schools are organized to capitalize on middle-class values, nuclear families with ample resources, and a multi-generational history of academic achievement – an environment that does not reflect the realities of our students – you are accused of whining, and of making excuses for students when you should be bearing down more forcefully on them and requiring more work and diligent application of achievement values. In other words, you need to be “more rigorous.”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8CCB5C-E01F-4EBB-874A-D28EA5F32F66}" type="slidenum">
              <a:rPr lang="en-US" smtClean="0"/>
              <a:t>2</a:t>
            </a:fld>
            <a:endParaRPr lang="en-US"/>
          </a:p>
        </p:txBody>
      </p:sp>
    </p:spTree>
    <p:extLst>
      <p:ext uri="{BB962C8B-B14F-4D97-AF65-F5344CB8AC3E}">
        <p14:creationId xmlns:p14="http://schemas.microsoft.com/office/powerpoint/2010/main" val="113031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CCB5C-E01F-4EBB-874A-D28EA5F32F66}" type="slidenum">
              <a:rPr lang="en-US" smtClean="0"/>
              <a:t>3</a:t>
            </a:fld>
            <a:endParaRPr lang="en-US"/>
          </a:p>
        </p:txBody>
      </p:sp>
    </p:spTree>
    <p:extLst>
      <p:ext uri="{BB962C8B-B14F-4D97-AF65-F5344CB8AC3E}">
        <p14:creationId xmlns:p14="http://schemas.microsoft.com/office/powerpoint/2010/main" val="237021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CCB5C-E01F-4EBB-874A-D28EA5F32F66}" type="slidenum">
              <a:rPr lang="en-US" smtClean="0"/>
              <a:t>4</a:t>
            </a:fld>
            <a:endParaRPr lang="en-US"/>
          </a:p>
        </p:txBody>
      </p:sp>
    </p:spTree>
    <p:extLst>
      <p:ext uri="{BB962C8B-B14F-4D97-AF65-F5344CB8AC3E}">
        <p14:creationId xmlns:p14="http://schemas.microsoft.com/office/powerpoint/2010/main" val="237021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Many of our students enroll at Lowry because conventional high schools do not provide the academic programs or specialized support they need to earn a high school diploma. We serve students from around the world as well as local students with special needs. Students come from a wide variety of backgrounds and experiences. We currently have 500 students enrolled from 43 countries. Students range in age from 14 to 21. Sixty-seven percent are English Language Learners and more than 65% of our students qualify for free or reduced meals. More than 95% of the students qualify in at least one Colorado statutory high-risk category (e.g., homelessness, domestic abuse, drug abuse, etc.). </a:t>
            </a:r>
          </a:p>
          <a:p>
            <a:endParaRPr lang="en-US" dirty="0"/>
          </a:p>
        </p:txBody>
      </p:sp>
      <p:sp>
        <p:nvSpPr>
          <p:cNvPr id="4" name="Slide Number Placeholder 3"/>
          <p:cNvSpPr>
            <a:spLocks noGrp="1"/>
          </p:cNvSpPr>
          <p:nvPr>
            <p:ph type="sldNum" sz="quarter" idx="10"/>
          </p:nvPr>
        </p:nvSpPr>
        <p:spPr/>
        <p:txBody>
          <a:bodyPr/>
          <a:lstStyle/>
          <a:p>
            <a:fld id="{AF8CCB5C-E01F-4EBB-874A-D28EA5F32F66}" type="slidenum">
              <a:rPr lang="en-US" smtClean="0"/>
              <a:t>5</a:t>
            </a:fld>
            <a:endParaRPr lang="en-US"/>
          </a:p>
        </p:txBody>
      </p:sp>
    </p:spTree>
    <p:extLst>
      <p:ext uri="{BB962C8B-B14F-4D97-AF65-F5344CB8AC3E}">
        <p14:creationId xmlns:p14="http://schemas.microsoft.com/office/powerpoint/2010/main" val="4215702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714D5F-A083-4A2E-A9D9-62AA85140EE1}"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090AC-BACB-4DFD-B076-FD4942E90B9C}" type="slidenum">
              <a:rPr lang="en-US" smtClean="0"/>
              <a:t>‹#›</a:t>
            </a:fld>
            <a:endParaRPr lang="en-US"/>
          </a:p>
        </p:txBody>
      </p:sp>
    </p:spTree>
    <p:extLst>
      <p:ext uri="{BB962C8B-B14F-4D97-AF65-F5344CB8AC3E}">
        <p14:creationId xmlns:p14="http://schemas.microsoft.com/office/powerpoint/2010/main" val="64119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714D5F-A083-4A2E-A9D9-62AA85140EE1}"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090AC-BACB-4DFD-B076-FD4942E90B9C}" type="slidenum">
              <a:rPr lang="en-US" smtClean="0"/>
              <a:t>‹#›</a:t>
            </a:fld>
            <a:endParaRPr lang="en-US"/>
          </a:p>
        </p:txBody>
      </p:sp>
    </p:spTree>
    <p:extLst>
      <p:ext uri="{BB962C8B-B14F-4D97-AF65-F5344CB8AC3E}">
        <p14:creationId xmlns:p14="http://schemas.microsoft.com/office/powerpoint/2010/main" val="2819272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714D5F-A083-4A2E-A9D9-62AA85140EE1}"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090AC-BACB-4DFD-B076-FD4942E90B9C}" type="slidenum">
              <a:rPr lang="en-US" smtClean="0"/>
              <a:t>‹#›</a:t>
            </a:fld>
            <a:endParaRPr lang="en-US"/>
          </a:p>
        </p:txBody>
      </p:sp>
    </p:spTree>
    <p:extLst>
      <p:ext uri="{BB962C8B-B14F-4D97-AF65-F5344CB8AC3E}">
        <p14:creationId xmlns:p14="http://schemas.microsoft.com/office/powerpoint/2010/main" val="175669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714D5F-A083-4A2E-A9D9-62AA85140EE1}"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090AC-BACB-4DFD-B076-FD4942E90B9C}" type="slidenum">
              <a:rPr lang="en-US" smtClean="0"/>
              <a:t>‹#›</a:t>
            </a:fld>
            <a:endParaRPr lang="en-US"/>
          </a:p>
        </p:txBody>
      </p:sp>
    </p:spTree>
    <p:extLst>
      <p:ext uri="{BB962C8B-B14F-4D97-AF65-F5344CB8AC3E}">
        <p14:creationId xmlns:p14="http://schemas.microsoft.com/office/powerpoint/2010/main" val="54566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714D5F-A083-4A2E-A9D9-62AA85140EE1}"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090AC-BACB-4DFD-B076-FD4942E90B9C}" type="slidenum">
              <a:rPr lang="en-US" smtClean="0"/>
              <a:t>‹#›</a:t>
            </a:fld>
            <a:endParaRPr lang="en-US"/>
          </a:p>
        </p:txBody>
      </p:sp>
    </p:spTree>
    <p:extLst>
      <p:ext uri="{BB962C8B-B14F-4D97-AF65-F5344CB8AC3E}">
        <p14:creationId xmlns:p14="http://schemas.microsoft.com/office/powerpoint/2010/main" val="2511990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714D5F-A083-4A2E-A9D9-62AA85140EE1}" type="datetimeFigureOut">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6090AC-BACB-4DFD-B076-FD4942E90B9C}" type="slidenum">
              <a:rPr lang="en-US" smtClean="0"/>
              <a:t>‹#›</a:t>
            </a:fld>
            <a:endParaRPr lang="en-US"/>
          </a:p>
        </p:txBody>
      </p:sp>
    </p:spTree>
    <p:extLst>
      <p:ext uri="{BB962C8B-B14F-4D97-AF65-F5344CB8AC3E}">
        <p14:creationId xmlns:p14="http://schemas.microsoft.com/office/powerpoint/2010/main" val="404802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714D5F-A083-4A2E-A9D9-62AA85140EE1}" type="datetimeFigureOut">
              <a:rPr lang="en-US" smtClean="0"/>
              <a:t>1/10/2017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6090AC-BACB-4DFD-B076-FD4942E90B9C}" type="slidenum">
              <a:rPr lang="en-US" smtClean="0"/>
              <a:t>‹#›</a:t>
            </a:fld>
            <a:endParaRPr lang="en-US"/>
          </a:p>
        </p:txBody>
      </p:sp>
    </p:spTree>
    <p:extLst>
      <p:ext uri="{BB962C8B-B14F-4D97-AF65-F5344CB8AC3E}">
        <p14:creationId xmlns:p14="http://schemas.microsoft.com/office/powerpoint/2010/main" val="528026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714D5F-A083-4A2E-A9D9-62AA85140EE1}"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6090AC-BACB-4DFD-B076-FD4942E90B9C}" type="slidenum">
              <a:rPr lang="en-US" smtClean="0"/>
              <a:t>‹#›</a:t>
            </a:fld>
            <a:endParaRPr lang="en-US"/>
          </a:p>
        </p:txBody>
      </p:sp>
    </p:spTree>
    <p:extLst>
      <p:ext uri="{BB962C8B-B14F-4D97-AF65-F5344CB8AC3E}">
        <p14:creationId xmlns:p14="http://schemas.microsoft.com/office/powerpoint/2010/main" val="3328295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14D5F-A083-4A2E-A9D9-62AA85140EE1}" type="datetimeFigureOut">
              <a:rPr lang="en-US" smtClean="0"/>
              <a:t>1/10/2017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6090AC-BACB-4DFD-B076-FD4942E90B9C}" type="slidenum">
              <a:rPr lang="en-US" smtClean="0"/>
              <a:t>‹#›</a:t>
            </a:fld>
            <a:endParaRPr lang="en-US"/>
          </a:p>
        </p:txBody>
      </p:sp>
    </p:spTree>
    <p:extLst>
      <p:ext uri="{BB962C8B-B14F-4D97-AF65-F5344CB8AC3E}">
        <p14:creationId xmlns:p14="http://schemas.microsoft.com/office/powerpoint/2010/main" val="2635710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714D5F-A083-4A2E-A9D9-62AA85140EE1}" type="datetimeFigureOut">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6090AC-BACB-4DFD-B076-FD4942E90B9C}" type="slidenum">
              <a:rPr lang="en-US" smtClean="0"/>
              <a:t>‹#›</a:t>
            </a:fld>
            <a:endParaRPr lang="en-US"/>
          </a:p>
        </p:txBody>
      </p:sp>
    </p:spTree>
    <p:extLst>
      <p:ext uri="{BB962C8B-B14F-4D97-AF65-F5344CB8AC3E}">
        <p14:creationId xmlns:p14="http://schemas.microsoft.com/office/powerpoint/2010/main" val="473743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714D5F-A083-4A2E-A9D9-62AA85140EE1}" type="datetimeFigureOut">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6090AC-BACB-4DFD-B076-FD4942E90B9C}" type="slidenum">
              <a:rPr lang="en-US" smtClean="0"/>
              <a:t>‹#›</a:t>
            </a:fld>
            <a:endParaRPr lang="en-US"/>
          </a:p>
        </p:txBody>
      </p:sp>
    </p:spTree>
    <p:extLst>
      <p:ext uri="{BB962C8B-B14F-4D97-AF65-F5344CB8AC3E}">
        <p14:creationId xmlns:p14="http://schemas.microsoft.com/office/powerpoint/2010/main" val="420466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14D5F-A083-4A2E-A9D9-62AA85140EE1}" type="datetimeFigureOut">
              <a:rPr lang="en-US" smtClean="0"/>
              <a:t>1/10/2017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090AC-BACB-4DFD-B076-FD4942E90B9C}" type="slidenum">
              <a:rPr lang="en-US" smtClean="0"/>
              <a:t>‹#›</a:t>
            </a:fld>
            <a:endParaRPr lang="en-US"/>
          </a:p>
        </p:txBody>
      </p:sp>
    </p:spTree>
    <p:extLst>
      <p:ext uri="{BB962C8B-B14F-4D97-AF65-F5344CB8AC3E}">
        <p14:creationId xmlns:p14="http://schemas.microsoft.com/office/powerpoint/2010/main" val="768768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2.png"/><Relationship Id="rId5" Type="http://schemas.openxmlformats.org/officeDocument/2006/relationships/image" Target="../media/image4.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pn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10.em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mailto:atrujillo@newamericaschool.org"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e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e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0.emf"/><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0.emf"/><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image" Target="../media/image23.png"/><Relationship Id="rId10"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6.png"/><Relationship Id="rId2" Type="http://schemas.openxmlformats.org/officeDocument/2006/relationships/image" Target="../media/image1.png"/><Relationship Id="rId16"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540" y="977859"/>
            <a:ext cx="7772400" cy="1470025"/>
          </a:xfrm>
          <a:solidFill>
            <a:schemeClr val="accent2"/>
          </a:solidFill>
        </p:spPr>
        <p:txBody>
          <a:bodyPr>
            <a:normAutofit fontScale="90000"/>
          </a:bodyPr>
          <a:lstStyle/>
          <a:p>
            <a:r>
              <a:rPr lang="en-US" b="1" dirty="0" smtClean="0">
                <a:solidFill>
                  <a:schemeClr val="bg1"/>
                </a:solidFill>
              </a:rPr>
              <a:t/>
            </a:r>
            <a:br>
              <a:rPr lang="en-US" b="1" dirty="0" smtClean="0">
                <a:solidFill>
                  <a:schemeClr val="bg1"/>
                </a:solidFill>
              </a:rPr>
            </a:br>
            <a:r>
              <a:rPr lang="en-US" b="1" dirty="0" smtClean="0">
                <a:solidFill>
                  <a:schemeClr val="bg1"/>
                </a:solidFill>
              </a:rPr>
              <a:t>New </a:t>
            </a:r>
            <a:r>
              <a:rPr lang="en-US" b="1" dirty="0">
                <a:solidFill>
                  <a:schemeClr val="bg1"/>
                </a:solidFill>
              </a:rPr>
              <a:t>America </a:t>
            </a:r>
            <a:r>
              <a:rPr lang="en-US" b="1" dirty="0" smtClean="0">
                <a:solidFill>
                  <a:schemeClr val="bg1"/>
                </a:solidFill>
              </a:rPr>
              <a:t>School—Colorado</a:t>
            </a:r>
            <a:r>
              <a:rPr lang="en-US" dirty="0"/>
              <a:t/>
            </a:r>
            <a:br>
              <a:rPr lang="en-US" dirty="0"/>
            </a:br>
            <a:r>
              <a:rPr lang="en-US" dirty="0"/>
              <a:t> </a:t>
            </a:r>
            <a:br>
              <a:rPr lang="en-US" dirty="0"/>
            </a:br>
            <a:endParaRPr lang="en-US" dirty="0"/>
          </a:p>
        </p:txBody>
      </p:sp>
      <p:sp>
        <p:nvSpPr>
          <p:cNvPr id="5" name="Subtitle 4"/>
          <p:cNvSpPr>
            <a:spLocks noGrp="1"/>
          </p:cNvSpPr>
          <p:nvPr>
            <p:ph type="subTitle" idx="1"/>
          </p:nvPr>
        </p:nvSpPr>
        <p:spPr>
          <a:solidFill>
            <a:schemeClr val="tx2"/>
          </a:solidFill>
        </p:spPr>
        <p:txBody>
          <a:bodyPr/>
          <a:lstStyle/>
          <a:p>
            <a:r>
              <a:rPr lang="en-US" b="1" dirty="0" smtClean="0">
                <a:solidFill>
                  <a:schemeClr val="bg1"/>
                </a:solidFill>
              </a:rPr>
              <a:t>Working with Non-Traditional </a:t>
            </a:r>
            <a:r>
              <a:rPr lang="en-US" b="1" dirty="0">
                <a:solidFill>
                  <a:schemeClr val="bg1"/>
                </a:solidFill>
              </a:rPr>
              <a:t>R</a:t>
            </a:r>
            <a:r>
              <a:rPr lang="en-US" b="1" dirty="0" smtClean="0">
                <a:solidFill>
                  <a:schemeClr val="bg1"/>
                </a:solidFill>
              </a:rPr>
              <a:t>efugee and Immigrant </a:t>
            </a:r>
            <a:r>
              <a:rPr lang="en-US" b="1" dirty="0">
                <a:solidFill>
                  <a:schemeClr val="bg1"/>
                </a:solidFill>
              </a:rPr>
              <a:t>S</a:t>
            </a:r>
            <a:r>
              <a:rPr lang="en-US" b="1" dirty="0" smtClean="0">
                <a:solidFill>
                  <a:schemeClr val="bg1"/>
                </a:solidFill>
              </a:rPr>
              <a:t>tudents </a:t>
            </a:r>
          </a:p>
          <a:p>
            <a:r>
              <a:rPr lang="en-US" b="1" dirty="0" smtClean="0">
                <a:solidFill>
                  <a:schemeClr val="bg1"/>
                </a:solidFill>
              </a:rPr>
              <a:t>Annie Trujillo </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124825" y="-379700"/>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8021"/>
          <a:stretch/>
        </p:blipFill>
        <p:spPr bwMode="auto">
          <a:xfrm>
            <a:off x="8661744" y="553750"/>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7015" y="4262005"/>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71900" y="1865314"/>
            <a:ext cx="1600200" cy="1869034"/>
          </a:xfrm>
          <a:prstGeom prst="rect">
            <a:avLst/>
          </a:prstGeom>
        </p:spPr>
      </p:pic>
    </p:spTree>
    <p:extLst>
      <p:ext uri="{BB962C8B-B14F-4D97-AF65-F5344CB8AC3E}">
        <p14:creationId xmlns:p14="http://schemas.microsoft.com/office/powerpoint/2010/main" val="2480284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175" y="553750"/>
            <a:ext cx="8174569" cy="5847398"/>
          </a:xfrm>
          <a:solidFill>
            <a:schemeClr val="accent2"/>
          </a:solidFill>
        </p:spPr>
        <p:txBody>
          <a:bodyPr>
            <a:normAutofit/>
          </a:bodyPr>
          <a:lstStyle/>
          <a:p>
            <a:pPr algn="l"/>
            <a:endParaRPr lang="en-US" sz="20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124825" y="-419314"/>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8021"/>
          <a:stretch/>
        </p:blipFill>
        <p:spPr bwMode="auto">
          <a:xfrm>
            <a:off x="8661744" y="508449"/>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7015" y="4202849"/>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rot="21356404">
            <a:off x="621784" y="730273"/>
            <a:ext cx="4794850" cy="769441"/>
          </a:xfrm>
          <a:prstGeom prst="rect">
            <a:avLst/>
          </a:prstGeom>
          <a:solidFill>
            <a:schemeClr val="tx2"/>
          </a:solidFill>
        </p:spPr>
        <p:txBody>
          <a:bodyPr wrap="square" rtlCol="0">
            <a:spAutoFit/>
          </a:bodyPr>
          <a:lstStyle/>
          <a:p>
            <a:pPr algn="ctr"/>
            <a:r>
              <a:rPr lang="en-US" sz="4400" dirty="0" smtClean="0">
                <a:solidFill>
                  <a:schemeClr val="bg1"/>
                </a:solidFill>
              </a:rPr>
              <a:t>Festivals</a:t>
            </a:r>
            <a:endParaRPr lang="en-US" sz="4800" dirty="0">
              <a:solidFill>
                <a:schemeClr val="bg1"/>
              </a:solidFill>
            </a:endParaRPr>
          </a:p>
        </p:txBody>
      </p:sp>
      <p:pic>
        <p:nvPicPr>
          <p:cNvPr id="3076"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01561" y="4567611"/>
            <a:ext cx="2480813" cy="17839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648614">
            <a:off x="877592" y="1541630"/>
            <a:ext cx="2006748" cy="16280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562" y="3162860"/>
            <a:ext cx="1780466" cy="20240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Picture 23"/>
          <p:cNvPicPr/>
          <p:nvPr/>
        </p:nvPicPr>
        <p:blipFill rotWithShape="1">
          <a:blip r:embed="rId13"/>
          <a:srcRect t="22449" r="71088" b="42449"/>
          <a:stretch/>
        </p:blipFill>
        <p:spPr bwMode="auto">
          <a:xfrm rot="21238371">
            <a:off x="6337698" y="1066800"/>
            <a:ext cx="2259804" cy="1617214"/>
          </a:xfrm>
          <a:prstGeom prst="rect">
            <a:avLst/>
          </a:prstGeom>
          <a:ln>
            <a:noFill/>
          </a:ln>
          <a:extLst>
            <a:ext uri="{53640926-AAD7-44d8-BBD7-CCE9431645EC}">
              <a14:shadowObscured xmlns="" xmlns:a14="http://schemas.microsoft.com/office/drawing/2010/main"/>
            </a:ext>
          </a:extLst>
        </p:spPr>
      </p:pic>
      <p:pic>
        <p:nvPicPr>
          <p:cNvPr id="410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59584">
            <a:off x="3889610" y="1591167"/>
            <a:ext cx="2680500" cy="1691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19"/>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39174">
            <a:off x="6328366" y="2793393"/>
            <a:ext cx="2091320" cy="1532231"/>
          </a:xfrm>
          <a:prstGeom prst="rect">
            <a:avLst/>
          </a:prstGeom>
          <a:noFill/>
          <a:ln>
            <a:noFill/>
          </a:ln>
        </p:spPr>
      </p:pic>
      <p:sp>
        <p:nvSpPr>
          <p:cNvPr id="4" name="TextBox 3"/>
          <p:cNvSpPr txBox="1"/>
          <p:nvPr/>
        </p:nvSpPr>
        <p:spPr>
          <a:xfrm>
            <a:off x="5098005" y="2878267"/>
            <a:ext cx="1285415" cy="584775"/>
          </a:xfrm>
          <a:prstGeom prst="rect">
            <a:avLst/>
          </a:prstGeom>
          <a:solidFill>
            <a:schemeClr val="tx2"/>
          </a:solidFill>
        </p:spPr>
        <p:txBody>
          <a:bodyPr wrap="square" rtlCol="0">
            <a:spAutoFit/>
          </a:bodyPr>
          <a:lstStyle/>
          <a:p>
            <a:pPr algn="ctr"/>
            <a:r>
              <a:rPr lang="en-US" sz="1600" dirty="0" smtClean="0">
                <a:solidFill>
                  <a:schemeClr val="bg1"/>
                </a:solidFill>
              </a:rPr>
              <a:t>Fall Celebration</a:t>
            </a:r>
            <a:endParaRPr lang="en-US" sz="1600" dirty="0">
              <a:solidFill>
                <a:schemeClr val="bg1"/>
              </a:solidFill>
            </a:endParaRPr>
          </a:p>
        </p:txBody>
      </p:sp>
      <p:pic>
        <p:nvPicPr>
          <p:cNvPr id="4101"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032073">
            <a:off x="2090784" y="3445090"/>
            <a:ext cx="1952123" cy="15263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1219200" y="2878267"/>
            <a:ext cx="1676400" cy="646331"/>
          </a:xfrm>
          <a:prstGeom prst="rect">
            <a:avLst/>
          </a:prstGeom>
          <a:solidFill>
            <a:schemeClr val="tx2"/>
          </a:solidFill>
        </p:spPr>
        <p:txBody>
          <a:bodyPr wrap="square" rtlCol="0">
            <a:spAutoFit/>
          </a:bodyPr>
          <a:lstStyle/>
          <a:p>
            <a:pPr algn="ctr"/>
            <a:r>
              <a:rPr lang="en-US" dirty="0" smtClean="0">
                <a:solidFill>
                  <a:schemeClr val="bg1"/>
                </a:solidFill>
              </a:rPr>
              <a:t>Celebrate NAS Diversity</a:t>
            </a:r>
            <a:endParaRPr lang="en-US" dirty="0">
              <a:solidFill>
                <a:schemeClr val="bg1"/>
              </a:solidFill>
            </a:endParaRPr>
          </a:p>
        </p:txBody>
      </p:sp>
      <p:pic>
        <p:nvPicPr>
          <p:cNvPr id="4102"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737450">
            <a:off x="6651109" y="4814405"/>
            <a:ext cx="687005" cy="9543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1204679">
            <a:off x="3352800" y="5057204"/>
            <a:ext cx="1229604" cy="12943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0885335">
            <a:off x="6920741" y="5433004"/>
            <a:ext cx="1218562" cy="8515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4652600" y="4343400"/>
            <a:ext cx="1483713" cy="369332"/>
          </a:xfrm>
          <a:prstGeom prst="rect">
            <a:avLst/>
          </a:prstGeom>
          <a:solidFill>
            <a:schemeClr val="tx2"/>
          </a:solidFill>
        </p:spPr>
        <p:txBody>
          <a:bodyPr wrap="square" rtlCol="0">
            <a:spAutoFit/>
          </a:bodyPr>
          <a:lstStyle/>
          <a:p>
            <a:pPr algn="ctr"/>
            <a:r>
              <a:rPr lang="en-US" dirty="0" smtClean="0">
                <a:solidFill>
                  <a:schemeClr val="bg1"/>
                </a:solidFill>
              </a:rPr>
              <a:t>9 Health Fair</a:t>
            </a:r>
            <a:endParaRPr lang="en-US" dirty="0">
              <a:solidFill>
                <a:schemeClr val="bg1"/>
              </a:solidFill>
            </a:endParaRPr>
          </a:p>
        </p:txBody>
      </p:sp>
    </p:spTree>
    <p:extLst>
      <p:ext uri="{BB962C8B-B14F-4D97-AF65-F5344CB8AC3E}">
        <p14:creationId xmlns:p14="http://schemas.microsoft.com/office/powerpoint/2010/main" val="1844465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175" y="553750"/>
            <a:ext cx="8174569" cy="5847398"/>
          </a:xfrm>
          <a:solidFill>
            <a:schemeClr val="tx2"/>
          </a:solidFill>
        </p:spPr>
        <p:txBody>
          <a:bodyPr>
            <a:normAutofit/>
          </a:bodyPr>
          <a:lstStyle/>
          <a:p>
            <a:r>
              <a:rPr lang="en-US" b="1" dirty="0" smtClean="0">
                <a:solidFill>
                  <a:schemeClr val="bg1"/>
                </a:solidFill>
              </a:rPr>
              <a:t/>
            </a:r>
            <a:br>
              <a:rPr lang="en-US" b="1" dirty="0" smtClean="0">
                <a:solidFill>
                  <a:schemeClr val="bg1"/>
                </a:solidFill>
              </a:rPr>
            </a:br>
            <a:r>
              <a:rPr lang="en-US" dirty="0"/>
              <a:t/>
            </a:r>
            <a:br>
              <a:rPr lang="en-US" dirty="0"/>
            </a:br>
            <a:r>
              <a:rPr lang="en-US" dirty="0"/>
              <a:t> </a:t>
            </a:r>
            <a:br>
              <a:rPr lang="en-US" dirty="0"/>
            </a:b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124825" y="-379700"/>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8021"/>
          <a:stretch/>
        </p:blipFill>
        <p:spPr bwMode="auto">
          <a:xfrm>
            <a:off x="8661744" y="553750"/>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7015" y="4262005"/>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584201" y="2286000"/>
            <a:ext cx="7924800" cy="461665"/>
          </a:xfrm>
          <a:prstGeom prst="rect">
            <a:avLst/>
          </a:prstGeom>
        </p:spPr>
        <p:txBody>
          <a:bodyPr wrap="square">
            <a:spAutoFit/>
          </a:bodyPr>
          <a:lstStyle/>
          <a:p>
            <a:pPr algn="ctr"/>
            <a:r>
              <a:rPr lang="en-US" sz="2400" i="1" dirty="0">
                <a:solidFill>
                  <a:schemeClr val="bg1"/>
                </a:solidFill>
              </a:rPr>
              <a:t> </a:t>
            </a:r>
            <a:endParaRPr lang="en-US" sz="2400" dirty="0">
              <a:solidFill>
                <a:schemeClr val="bg1"/>
              </a:solidFill>
            </a:endParaRPr>
          </a:p>
        </p:txBody>
      </p:sp>
      <p:sp>
        <p:nvSpPr>
          <p:cNvPr id="5" name="TextBox 4"/>
          <p:cNvSpPr txBox="1"/>
          <p:nvPr/>
        </p:nvSpPr>
        <p:spPr>
          <a:xfrm rot="21350137">
            <a:off x="616556" y="809081"/>
            <a:ext cx="3426810" cy="923330"/>
          </a:xfrm>
          <a:prstGeom prst="rect">
            <a:avLst/>
          </a:prstGeom>
          <a:solidFill>
            <a:schemeClr val="accent2"/>
          </a:solidFill>
        </p:spPr>
        <p:txBody>
          <a:bodyPr wrap="square" rtlCol="0">
            <a:spAutoFit/>
          </a:bodyPr>
          <a:lstStyle/>
          <a:p>
            <a:pPr algn="ctr"/>
            <a:r>
              <a:rPr lang="en-US" sz="5400" dirty="0" smtClean="0">
                <a:solidFill>
                  <a:schemeClr val="bg1"/>
                </a:solidFill>
              </a:rPr>
              <a:t>Events</a:t>
            </a:r>
            <a:endParaRPr lang="en-US" sz="5400" dirty="0">
              <a:solidFill>
                <a:schemeClr val="bg1"/>
              </a:solidFill>
            </a:endParaRPr>
          </a:p>
        </p:txBody>
      </p:sp>
      <p:pic>
        <p:nvPicPr>
          <p:cNvPr id="16" name="Picture 15"/>
          <p:cNvPicPr/>
          <p:nvPr/>
        </p:nvPicPr>
        <p:blipFill>
          <a:blip r:embed="rId10">
            <a:extLst>
              <a:ext uri="{28A0092B-C50C-407E-A947-70E740481C1C}">
                <a14:useLocalDpi xmlns:a14="http://schemas.microsoft.com/office/drawing/2010/main" val="0"/>
              </a:ext>
            </a:extLst>
          </a:blip>
          <a:srcRect/>
          <a:stretch>
            <a:fillRect/>
          </a:stretch>
        </p:blipFill>
        <p:spPr bwMode="auto">
          <a:xfrm rot="397494">
            <a:off x="893248" y="1801130"/>
            <a:ext cx="3149602" cy="2063427"/>
          </a:xfrm>
          <a:prstGeom prst="rect">
            <a:avLst/>
          </a:prstGeom>
          <a:noFill/>
          <a:ln>
            <a:noFill/>
          </a:ln>
        </p:spPr>
      </p:pic>
      <p:pic>
        <p:nvPicPr>
          <p:cNvPr id="17" name="Picture 16"/>
          <p:cNvPicPr/>
          <p:nvPr/>
        </p:nvPicPr>
        <p:blipFill>
          <a:blip r:embed="rId11">
            <a:extLst>
              <a:ext uri="{28A0092B-C50C-407E-A947-70E740481C1C}">
                <a14:useLocalDpi xmlns:a14="http://schemas.microsoft.com/office/drawing/2010/main" val="0"/>
              </a:ext>
            </a:extLst>
          </a:blip>
          <a:srcRect/>
          <a:stretch>
            <a:fillRect/>
          </a:stretch>
        </p:blipFill>
        <p:spPr bwMode="auto">
          <a:xfrm rot="21380453">
            <a:off x="1140891" y="3815010"/>
            <a:ext cx="3200400" cy="2424112"/>
          </a:xfrm>
          <a:prstGeom prst="rect">
            <a:avLst/>
          </a:prstGeom>
          <a:noFill/>
          <a:ln>
            <a:noFill/>
          </a:ln>
        </p:spPr>
      </p:pic>
      <p:pic>
        <p:nvPicPr>
          <p:cNvPr id="6146" name="Picture 2" descr="Photo: This movie was awesome. Congratulations to everyone who worked so hard on i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55328" y="738181"/>
            <a:ext cx="1927046" cy="256939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1844485" y="3644234"/>
            <a:ext cx="744207" cy="369332"/>
          </a:xfrm>
          <a:prstGeom prst="rect">
            <a:avLst/>
          </a:prstGeom>
          <a:solidFill>
            <a:schemeClr val="accent2"/>
          </a:solidFill>
        </p:spPr>
        <p:txBody>
          <a:bodyPr wrap="square" rtlCol="0">
            <a:spAutoFit/>
          </a:bodyPr>
          <a:lstStyle/>
          <a:p>
            <a:r>
              <a:rPr lang="en-US" dirty="0" smtClean="0">
                <a:solidFill>
                  <a:schemeClr val="bg1"/>
                </a:solidFill>
              </a:rPr>
              <a:t>Prom</a:t>
            </a:r>
            <a:endParaRPr lang="en-US" dirty="0">
              <a:solidFill>
                <a:schemeClr val="bg1"/>
              </a:solidFill>
            </a:endParaRPr>
          </a:p>
        </p:txBody>
      </p:sp>
      <p:sp>
        <p:nvSpPr>
          <p:cNvPr id="6" name="TextBox 5"/>
          <p:cNvSpPr txBox="1"/>
          <p:nvPr/>
        </p:nvSpPr>
        <p:spPr>
          <a:xfrm rot="21018076">
            <a:off x="5811962" y="2509678"/>
            <a:ext cx="1854199" cy="646331"/>
          </a:xfrm>
          <a:prstGeom prst="rect">
            <a:avLst/>
          </a:prstGeom>
          <a:solidFill>
            <a:schemeClr val="accent2"/>
          </a:solidFill>
        </p:spPr>
        <p:txBody>
          <a:bodyPr wrap="square" rtlCol="0">
            <a:spAutoFit/>
          </a:bodyPr>
          <a:lstStyle/>
          <a:p>
            <a:pPr algn="ctr"/>
            <a:r>
              <a:rPr lang="en-US" dirty="0" smtClean="0">
                <a:solidFill>
                  <a:schemeClr val="bg1"/>
                </a:solidFill>
              </a:rPr>
              <a:t>Screening of the </a:t>
            </a:r>
          </a:p>
          <a:p>
            <a:pPr algn="ctr"/>
            <a:r>
              <a:rPr lang="en-US" dirty="0" smtClean="0">
                <a:solidFill>
                  <a:schemeClr val="bg1"/>
                </a:solidFill>
              </a:rPr>
              <a:t>NAS Movie</a:t>
            </a:r>
            <a:endParaRPr lang="en-US" dirty="0">
              <a:solidFill>
                <a:schemeClr val="bg1"/>
              </a:solidFill>
            </a:endParaRPr>
          </a:p>
        </p:txBody>
      </p:sp>
      <p:pic>
        <p:nvPicPr>
          <p:cNvPr id="614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85849">
            <a:off x="5293577" y="3742651"/>
            <a:ext cx="2938741" cy="22599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rot="720911">
            <a:off x="5410200" y="5566930"/>
            <a:ext cx="1328861" cy="369332"/>
          </a:xfrm>
          <a:prstGeom prst="rect">
            <a:avLst/>
          </a:prstGeom>
          <a:solidFill>
            <a:schemeClr val="accent2"/>
          </a:solidFill>
        </p:spPr>
        <p:txBody>
          <a:bodyPr wrap="square" rtlCol="0">
            <a:spAutoFit/>
          </a:bodyPr>
          <a:lstStyle/>
          <a:p>
            <a:pPr algn="ctr"/>
            <a:r>
              <a:rPr lang="en-US" dirty="0" smtClean="0">
                <a:solidFill>
                  <a:schemeClr val="bg1"/>
                </a:solidFill>
              </a:rPr>
              <a:t>Graduation</a:t>
            </a:r>
            <a:endParaRPr lang="en-US" dirty="0">
              <a:solidFill>
                <a:schemeClr val="bg1"/>
              </a:solidFill>
            </a:endParaRPr>
          </a:p>
        </p:txBody>
      </p:sp>
    </p:spTree>
    <p:extLst>
      <p:ext uri="{BB962C8B-B14F-4D97-AF65-F5344CB8AC3E}">
        <p14:creationId xmlns:p14="http://schemas.microsoft.com/office/powerpoint/2010/main" val="3158349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175" y="553750"/>
            <a:ext cx="8174569" cy="5847398"/>
          </a:xfrm>
          <a:solidFill>
            <a:schemeClr val="accent2"/>
          </a:solidFill>
        </p:spPr>
        <p:txBody>
          <a:bodyPr>
            <a:normAutofit/>
          </a:bodyPr>
          <a:lstStyle/>
          <a:p>
            <a:pPr algn="l"/>
            <a:endParaRPr lang="en-US" sz="2000"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8124825" y="-419314"/>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8021"/>
          <a:stretch/>
        </p:blipFill>
        <p:spPr bwMode="auto">
          <a:xfrm>
            <a:off x="8661744" y="508449"/>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7015" y="4202849"/>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1">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descr="&lt;EMPTY&g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1737054"/>
            <a:ext cx="6019800" cy="4526334"/>
          </a:xfrm>
          <a:prstGeom prst="rect">
            <a:avLst/>
          </a:prstGeom>
          <a:solidFill>
            <a:srgbClr val="1F497D"/>
          </a:solidFill>
          <a:ln w="38100" algn="in">
            <a:solidFill>
              <a:srgbClr val="1F497D"/>
            </a:solidFill>
            <a:miter lim="800000"/>
            <a:headEnd/>
            <a:tailEnd/>
          </a:ln>
          <a:effectLst/>
          <a:extLst>
            <a:ext uri="{AF507438-7753-43e0-B8FC-AC1667EBCBE1}">
              <a14:hiddenEffects xmlns="" xmlns:a14="http://schemas.microsoft.com/office/drawing/2010/main">
                <a:effectLst>
                  <a:outerShdw dist="35921" dir="2700000" algn="ctr" rotWithShape="0">
                    <a:srgbClr val="EEECE1"/>
                  </a:outerShdw>
                </a:effectLst>
              </a14:hiddenEffects>
            </a:ext>
          </a:extLst>
        </p:spPr>
      </p:pic>
      <p:sp>
        <p:nvSpPr>
          <p:cNvPr id="5" name="TextBox 4"/>
          <p:cNvSpPr txBox="1"/>
          <p:nvPr/>
        </p:nvSpPr>
        <p:spPr>
          <a:xfrm rot="21434134">
            <a:off x="661711" y="721837"/>
            <a:ext cx="7659308" cy="830997"/>
          </a:xfrm>
          <a:prstGeom prst="rect">
            <a:avLst/>
          </a:prstGeom>
          <a:solidFill>
            <a:schemeClr val="tx2"/>
          </a:solidFill>
        </p:spPr>
        <p:txBody>
          <a:bodyPr wrap="square" rtlCol="0">
            <a:spAutoFit/>
          </a:bodyPr>
          <a:lstStyle/>
          <a:p>
            <a:pPr algn="ctr"/>
            <a:r>
              <a:rPr lang="en-US" sz="4800" dirty="0" smtClean="0">
                <a:solidFill>
                  <a:schemeClr val="bg1"/>
                </a:solidFill>
              </a:rPr>
              <a:t>What our students say . . .</a:t>
            </a:r>
            <a:endParaRPr lang="en-US" sz="4800" dirty="0">
              <a:solidFill>
                <a:schemeClr val="bg1"/>
              </a:solidFill>
            </a:endParaRPr>
          </a:p>
        </p:txBody>
      </p:sp>
      <p:pic>
        <p:nvPicPr>
          <p:cNvPr id="3" name="refugee providers movie - subtitl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943100" y="1885671"/>
            <a:ext cx="5638800" cy="4229100"/>
          </a:xfrm>
          <a:prstGeom prst="rect">
            <a:avLst/>
          </a:prstGeom>
        </p:spPr>
      </p:pic>
    </p:spTree>
    <p:extLst>
      <p:ext uri="{BB962C8B-B14F-4D97-AF65-F5344CB8AC3E}">
        <p14:creationId xmlns:p14="http://schemas.microsoft.com/office/powerpoint/2010/main" val="2009045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solidFill>
            <a:schemeClr val="accent2"/>
          </a:solidFill>
        </p:spPr>
        <p:txBody>
          <a:bodyPr>
            <a:normAutofit/>
          </a:bodyPr>
          <a:lstStyle/>
          <a:p>
            <a:r>
              <a:rPr lang="en-US" sz="3200" dirty="0" smtClean="0">
                <a:solidFill>
                  <a:schemeClr val="bg1"/>
                </a:solidFill>
              </a:rPr>
              <a:t>Questions:</a:t>
            </a:r>
            <a:endParaRPr lang="en-US" sz="3200" dirty="0">
              <a:solidFill>
                <a:schemeClr val="bg1"/>
              </a:solidFill>
            </a:endParaRPr>
          </a:p>
        </p:txBody>
      </p:sp>
      <p:sp>
        <p:nvSpPr>
          <p:cNvPr id="8" name="Content Placeholder 7"/>
          <p:cNvSpPr>
            <a:spLocks noGrp="1"/>
          </p:cNvSpPr>
          <p:nvPr>
            <p:ph idx="1"/>
          </p:nvPr>
        </p:nvSpPr>
        <p:spPr>
          <a:solidFill>
            <a:schemeClr val="accent2"/>
          </a:solidFill>
        </p:spPr>
        <p:txBody>
          <a:bodyPr/>
          <a:lstStyle/>
          <a:p>
            <a:pPr marL="0" indent="0" algn="ctr">
              <a:buNone/>
            </a:pPr>
            <a:endParaRPr lang="en-US" dirty="0" smtClean="0">
              <a:solidFill>
                <a:schemeClr val="bg1"/>
              </a:solidFill>
            </a:endParaRPr>
          </a:p>
          <a:p>
            <a:pPr marL="0" indent="0" algn="ctr">
              <a:buNone/>
            </a:pPr>
            <a:r>
              <a:rPr lang="en-US" dirty="0" smtClean="0">
                <a:solidFill>
                  <a:schemeClr val="bg1"/>
                </a:solidFill>
              </a:rPr>
              <a:t>Annie Trujillo </a:t>
            </a:r>
          </a:p>
          <a:p>
            <a:pPr marL="0" indent="0" algn="ctr">
              <a:buNone/>
            </a:pPr>
            <a:r>
              <a:rPr lang="en-US" dirty="0" smtClean="0">
                <a:hlinkClick r:id="rId2"/>
              </a:rPr>
              <a:t>atrujillo@newamericaschool.org</a:t>
            </a:r>
            <a:r>
              <a:rPr lang="en-US" dirty="0" smtClean="0">
                <a:solidFill>
                  <a:schemeClr val="bg1"/>
                </a:solidFill>
              </a:rPr>
              <a:t> </a:t>
            </a:r>
            <a:endParaRPr lang="en-US"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124825" y="-379700"/>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8021"/>
          <a:stretch/>
        </p:blipFill>
        <p:spPr bwMode="auto">
          <a:xfrm>
            <a:off x="8661744" y="553750"/>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7015" y="4262005"/>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584201" y="2286000"/>
            <a:ext cx="7924800" cy="461665"/>
          </a:xfrm>
          <a:prstGeom prst="rect">
            <a:avLst/>
          </a:prstGeom>
        </p:spPr>
        <p:txBody>
          <a:bodyPr wrap="square">
            <a:spAutoFit/>
          </a:bodyPr>
          <a:lstStyle/>
          <a:p>
            <a:pPr algn="ctr"/>
            <a:r>
              <a:rPr lang="en-US" sz="2400" i="1" dirty="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4194119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175" y="553750"/>
            <a:ext cx="8174569" cy="5847398"/>
          </a:xfrm>
          <a:solidFill>
            <a:schemeClr val="accent2"/>
          </a:solidFill>
        </p:spPr>
        <p:txBody>
          <a:bodyPr>
            <a:normAutofit/>
          </a:bodyPr>
          <a:lstStyle/>
          <a:p>
            <a:r>
              <a:rPr lang="en-US" b="1" dirty="0" smtClean="0">
                <a:solidFill>
                  <a:schemeClr val="bg1"/>
                </a:solidFill>
              </a:rPr>
              <a:t/>
            </a:r>
            <a:br>
              <a:rPr lang="en-US" b="1" dirty="0" smtClean="0">
                <a:solidFill>
                  <a:schemeClr val="bg1"/>
                </a:solidFill>
              </a:rPr>
            </a:br>
            <a:r>
              <a:rPr lang="en-US" dirty="0"/>
              <a:t/>
            </a:r>
            <a:br>
              <a:rPr lang="en-US" dirty="0"/>
            </a:br>
            <a:r>
              <a:rPr lang="en-US" dirty="0"/>
              <a:t> </a:t>
            </a:r>
            <a:br>
              <a:rPr lang="en-US" dirty="0"/>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124825" y="-379700"/>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8021"/>
          <a:stretch/>
        </p:blipFill>
        <p:spPr bwMode="auto">
          <a:xfrm>
            <a:off x="8661744" y="553750"/>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7015" y="4262005"/>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584201" y="2286000"/>
            <a:ext cx="7924800" cy="2308324"/>
          </a:xfrm>
          <a:prstGeom prst="rect">
            <a:avLst/>
          </a:prstGeom>
        </p:spPr>
        <p:txBody>
          <a:bodyPr wrap="square">
            <a:spAutoFit/>
          </a:bodyPr>
          <a:lstStyle/>
          <a:p>
            <a:pPr algn="ctr"/>
            <a:r>
              <a:rPr lang="en-US" sz="2400" dirty="0">
                <a:solidFill>
                  <a:schemeClr val="bg1"/>
                </a:solidFill>
              </a:rPr>
              <a:t>The New America School is a system of publicly funded charter high </a:t>
            </a:r>
            <a:r>
              <a:rPr lang="en-US" sz="2400" dirty="0" smtClean="0">
                <a:solidFill>
                  <a:schemeClr val="bg1"/>
                </a:solidFill>
              </a:rPr>
              <a:t>schools throughout Denver, Colorado. </a:t>
            </a:r>
            <a:r>
              <a:rPr lang="en-US" sz="2400" dirty="0">
                <a:solidFill>
                  <a:schemeClr val="bg1"/>
                </a:solidFill>
              </a:rPr>
              <a:t>The mission of The New America School is to empower new immigrants, English language learners, and academically underserved students with the educational tools and support they need to maximize their potential, succeed and live the American dream</a:t>
            </a:r>
            <a:r>
              <a:rPr lang="en-US" sz="2400" i="1" dirty="0">
                <a:solidFill>
                  <a:schemeClr val="bg1"/>
                </a:solidFill>
              </a:rPr>
              <a:t>. </a:t>
            </a:r>
            <a:endParaRPr lang="en-US" sz="2400" dirty="0">
              <a:solidFill>
                <a:schemeClr val="bg1"/>
              </a:solidFill>
            </a:endParaRPr>
          </a:p>
        </p:txBody>
      </p:sp>
      <p:pic>
        <p:nvPicPr>
          <p:cNvPr id="2053" name="Picture 5" descr="&lt;EMPTY&g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201" y="4840720"/>
            <a:ext cx="2569194" cy="1331480"/>
          </a:xfrm>
          <a:prstGeom prst="rect">
            <a:avLst/>
          </a:prstGeom>
          <a:solidFill>
            <a:srgbClr val="1F497D"/>
          </a:solidFill>
          <a:ln w="38100" algn="in">
            <a:solidFill>
              <a:srgbClr val="1F497D"/>
            </a:solidFill>
            <a:miter lim="800000"/>
            <a:headEnd/>
            <a:tailEnd/>
          </a:ln>
          <a:effectLst/>
          <a:extLst>
            <a:ext uri="{AF507438-7753-43e0-B8FC-AC1667EBCBE1}">
              <a14:hiddenEffects xmlns="" xmlns:a14="http://schemas.microsoft.com/office/drawing/2010/main">
                <a:effectLst>
                  <a:outerShdw dist="35921" dir="2700000" algn="ctr" rotWithShape="0">
                    <a:srgbClr val="EEECE1"/>
                  </a:outerShdw>
                </a:effectLst>
              </a14:hiddenEffects>
            </a:ext>
          </a:extLst>
        </p:spPr>
      </p:pic>
      <p:pic>
        <p:nvPicPr>
          <p:cNvPr id="2050" name="Picture 2" descr="two girls working together"/>
          <p:cNvPicPr>
            <a:picLocks noChangeAspect="1" noChangeArrowheads="1"/>
          </p:cNvPicPr>
          <p:nvPr/>
        </p:nvPicPr>
        <p:blipFill>
          <a:blip r:embed="rId12">
            <a:extLst>
              <a:ext uri="{28A0092B-C50C-407E-A947-70E740481C1C}">
                <a14:useLocalDpi xmlns:a14="http://schemas.microsoft.com/office/drawing/2010/main" val="0"/>
              </a:ext>
            </a:extLst>
          </a:blip>
          <a:srcRect t="11638" b="12469"/>
          <a:stretch>
            <a:fillRect/>
          </a:stretch>
        </p:blipFill>
        <p:spPr bwMode="auto">
          <a:xfrm rot="313299">
            <a:off x="673755" y="4862442"/>
            <a:ext cx="2392362" cy="1239837"/>
          </a:xfrm>
          <a:prstGeom prst="rect">
            <a:avLst/>
          </a:prstGeom>
          <a:noFill/>
          <a:ln w="38100" algn="in">
            <a:solidFill>
              <a:srgbClr val="FFFFFF"/>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EEECE1"/>
                  </a:outerShdw>
                </a:effectLst>
              </a14:hiddenEffects>
            </a:ext>
          </a:extLst>
        </p:spPr>
      </p:pic>
      <p:pic>
        <p:nvPicPr>
          <p:cNvPr id="18" name="Picture 5" descr="&lt;EMPTY&g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4901" y="844353"/>
            <a:ext cx="2569194" cy="1331480"/>
          </a:xfrm>
          <a:prstGeom prst="rect">
            <a:avLst/>
          </a:prstGeom>
          <a:solidFill>
            <a:srgbClr val="1F497D"/>
          </a:solidFill>
          <a:ln w="38100" algn="in">
            <a:solidFill>
              <a:srgbClr val="1F497D"/>
            </a:solidFill>
            <a:miter lim="800000"/>
            <a:headEnd/>
            <a:tailEnd/>
          </a:ln>
          <a:effectLst/>
          <a:extLst>
            <a:ext uri="{AF507438-7753-43e0-B8FC-AC1667EBCBE1}">
              <a14:hiddenEffects xmlns="" xmlns:a14="http://schemas.microsoft.com/office/drawing/2010/main">
                <a:effectLst>
                  <a:outerShdw dist="35921" dir="2700000" algn="ctr" rotWithShape="0">
                    <a:srgbClr val="EEECE1"/>
                  </a:outerShdw>
                </a:effectLst>
              </a14:hiddenEffects>
            </a:ext>
          </a:extLst>
        </p:spPr>
      </p:pic>
      <p:pic>
        <p:nvPicPr>
          <p:cNvPr id="2051" name="Picture 3" descr="three boys tutoring pictur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324909">
            <a:off x="5969733" y="864306"/>
            <a:ext cx="2484437" cy="1279525"/>
          </a:xfrm>
          <a:prstGeom prst="rect">
            <a:avLst/>
          </a:prstGeom>
          <a:noFill/>
          <a:ln w="38100" algn="in">
            <a:solidFill>
              <a:srgbClr val="FFFFFF"/>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EEECE1"/>
                  </a:outerShdw>
                </a:effectLst>
              </a14:hiddenEffects>
            </a:ext>
          </a:extLst>
        </p:spPr>
      </p:pic>
      <p:sp>
        <p:nvSpPr>
          <p:cNvPr id="5" name="TextBox 4"/>
          <p:cNvSpPr txBox="1"/>
          <p:nvPr/>
        </p:nvSpPr>
        <p:spPr>
          <a:xfrm rot="21017275">
            <a:off x="620321" y="975530"/>
            <a:ext cx="3581400" cy="1015663"/>
          </a:xfrm>
          <a:prstGeom prst="rect">
            <a:avLst/>
          </a:prstGeom>
          <a:solidFill>
            <a:schemeClr val="tx2"/>
          </a:solidFill>
        </p:spPr>
        <p:txBody>
          <a:bodyPr wrap="square" rtlCol="0">
            <a:spAutoFit/>
          </a:bodyPr>
          <a:lstStyle/>
          <a:p>
            <a:r>
              <a:rPr lang="en-US" sz="6000" dirty="0" smtClean="0">
                <a:solidFill>
                  <a:schemeClr val="bg1"/>
                </a:solidFill>
              </a:rPr>
              <a:t>About NAS</a:t>
            </a:r>
            <a:endParaRPr lang="en-US" sz="6000" dirty="0">
              <a:solidFill>
                <a:schemeClr val="bg1"/>
              </a:solidFill>
            </a:endParaRPr>
          </a:p>
        </p:txBody>
      </p:sp>
    </p:spTree>
    <p:extLst>
      <p:ext uri="{BB962C8B-B14F-4D97-AF65-F5344CB8AC3E}">
        <p14:creationId xmlns:p14="http://schemas.microsoft.com/office/powerpoint/2010/main" val="1834573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175" y="553750"/>
            <a:ext cx="8174569" cy="5847398"/>
          </a:xfrm>
          <a:solidFill>
            <a:schemeClr val="tx2"/>
          </a:solidFill>
        </p:spPr>
        <p:txBody>
          <a:bodyPr>
            <a:normAutofit/>
          </a:bodyPr>
          <a:lstStyle/>
          <a:p>
            <a:r>
              <a:rPr lang="en-US" b="1" dirty="0" smtClean="0">
                <a:solidFill>
                  <a:schemeClr val="bg1"/>
                </a:solidFill>
              </a:rPr>
              <a:t/>
            </a:r>
            <a:br>
              <a:rPr lang="en-US" b="1" dirty="0" smtClean="0">
                <a:solidFill>
                  <a:schemeClr val="bg1"/>
                </a:solidFill>
              </a:rPr>
            </a:br>
            <a:r>
              <a:rPr lang="en-US" dirty="0"/>
              <a:t/>
            </a:r>
            <a:br>
              <a:rPr lang="en-US" dirty="0"/>
            </a:br>
            <a:r>
              <a:rPr lang="en-US" dirty="0"/>
              <a:t> </a:t>
            </a:r>
            <a:br>
              <a:rPr lang="en-US" dirty="0"/>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124825" y="-411107"/>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8021"/>
          <a:stretch/>
        </p:blipFill>
        <p:spPr bwMode="auto">
          <a:xfrm>
            <a:off x="8678214" y="504635"/>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7015" y="4214957"/>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584201" y="2286000"/>
            <a:ext cx="7924800" cy="461665"/>
          </a:xfrm>
          <a:prstGeom prst="rect">
            <a:avLst/>
          </a:prstGeom>
        </p:spPr>
        <p:txBody>
          <a:bodyPr wrap="square">
            <a:spAutoFit/>
          </a:bodyPr>
          <a:lstStyle/>
          <a:p>
            <a:pPr algn="ctr"/>
            <a:r>
              <a:rPr lang="en-US" sz="2400" i="1" dirty="0">
                <a:solidFill>
                  <a:schemeClr val="bg1"/>
                </a:solidFill>
              </a:rPr>
              <a:t> </a:t>
            </a:r>
            <a:endParaRPr lang="en-US" sz="2400" dirty="0">
              <a:solidFill>
                <a:schemeClr val="bg1"/>
              </a:solidFill>
            </a:endParaRPr>
          </a:p>
        </p:txBody>
      </p:sp>
      <p:sp>
        <p:nvSpPr>
          <p:cNvPr id="5" name="TextBox 4"/>
          <p:cNvSpPr txBox="1"/>
          <p:nvPr/>
        </p:nvSpPr>
        <p:spPr>
          <a:xfrm rot="21328857">
            <a:off x="607123" y="853739"/>
            <a:ext cx="4856356" cy="1015663"/>
          </a:xfrm>
          <a:prstGeom prst="rect">
            <a:avLst/>
          </a:prstGeom>
          <a:solidFill>
            <a:schemeClr val="accent2"/>
          </a:solidFill>
        </p:spPr>
        <p:txBody>
          <a:bodyPr wrap="square" rtlCol="0">
            <a:spAutoFit/>
          </a:bodyPr>
          <a:lstStyle/>
          <a:p>
            <a:r>
              <a:rPr lang="en-US" sz="6000" dirty="0" smtClean="0">
                <a:solidFill>
                  <a:schemeClr val="bg1"/>
                </a:solidFill>
              </a:rPr>
              <a:t>Lowry Campus</a:t>
            </a:r>
            <a:endParaRPr lang="en-US" sz="6000" dirty="0">
              <a:solidFill>
                <a:schemeClr val="bg1"/>
              </a:solidFill>
            </a:endParaRPr>
          </a:p>
        </p:txBody>
      </p:sp>
      <p:sp>
        <p:nvSpPr>
          <p:cNvPr id="3" name="TextBox 2"/>
          <p:cNvSpPr txBox="1"/>
          <p:nvPr/>
        </p:nvSpPr>
        <p:spPr>
          <a:xfrm>
            <a:off x="584202" y="2133600"/>
            <a:ext cx="7924800" cy="3970318"/>
          </a:xfrm>
          <a:prstGeom prst="rect">
            <a:avLst/>
          </a:prstGeom>
          <a:noFill/>
        </p:spPr>
        <p:txBody>
          <a:bodyPr wrap="square" rtlCol="0">
            <a:spAutoFit/>
          </a:bodyPr>
          <a:lstStyle/>
          <a:p>
            <a:pPr marL="285750" indent="-285750">
              <a:buFont typeface="Arial" pitchFamily="34" charset="0"/>
              <a:buChar char="•"/>
            </a:pPr>
            <a:r>
              <a:rPr lang="en-US" dirty="0" smtClean="0">
                <a:solidFill>
                  <a:schemeClr val="bg1"/>
                </a:solidFill>
              </a:rPr>
              <a:t>Chartered under the Colorado Charter School Institute, our students have to meet the graduation requirements and expectations as other high schools and receive an accredited high school diploma.</a:t>
            </a:r>
          </a:p>
          <a:p>
            <a:pPr marL="285750" indent="-285750">
              <a:buFont typeface="Arial" pitchFamily="34" charset="0"/>
              <a:buChar char="•"/>
            </a:pPr>
            <a:r>
              <a:rPr lang="en-US" dirty="0" smtClean="0">
                <a:solidFill>
                  <a:schemeClr val="bg1"/>
                </a:solidFill>
              </a:rPr>
              <a:t>Approximately 40%  of our student body are refugees or recently arrived immigrant students; about 75% are English language learners.</a:t>
            </a:r>
          </a:p>
          <a:p>
            <a:pPr marL="285750" indent="-285750">
              <a:buFont typeface="Arial" pitchFamily="34" charset="0"/>
              <a:buChar char="•"/>
            </a:pPr>
            <a:r>
              <a:rPr lang="en-US" dirty="0" smtClean="0">
                <a:solidFill>
                  <a:schemeClr val="bg1"/>
                </a:solidFill>
              </a:rPr>
              <a:t>450-500 </a:t>
            </a:r>
            <a:r>
              <a:rPr lang="en-US" dirty="0">
                <a:solidFill>
                  <a:schemeClr val="bg1"/>
                </a:solidFill>
              </a:rPr>
              <a:t>non-traditional high school students, ages 14-21, 70% </a:t>
            </a:r>
            <a:r>
              <a:rPr lang="en-US" dirty="0" smtClean="0">
                <a:solidFill>
                  <a:schemeClr val="bg1"/>
                </a:solidFill>
              </a:rPr>
              <a:t> are ages 17 -21</a:t>
            </a:r>
          </a:p>
          <a:p>
            <a:pPr marL="285750" indent="-285750">
              <a:buFont typeface="Arial" pitchFamily="34" charset="0"/>
              <a:buChar char="•"/>
            </a:pPr>
            <a:r>
              <a:rPr lang="en-US" dirty="0" smtClean="0">
                <a:solidFill>
                  <a:schemeClr val="bg1"/>
                </a:solidFill>
              </a:rPr>
              <a:t>Ethnicities:</a:t>
            </a:r>
          </a:p>
          <a:p>
            <a:pPr marL="742950" lvl="1" indent="-285750">
              <a:buFont typeface="Arial" pitchFamily="34" charset="0"/>
              <a:buChar char="•"/>
            </a:pPr>
            <a:r>
              <a:rPr lang="en-US" dirty="0" smtClean="0">
                <a:solidFill>
                  <a:schemeClr val="bg1"/>
                </a:solidFill>
              </a:rPr>
              <a:t>77% Hispanic</a:t>
            </a:r>
          </a:p>
          <a:p>
            <a:pPr marL="742950" lvl="1" indent="-285750">
              <a:buFont typeface="Arial" pitchFamily="34" charset="0"/>
              <a:buChar char="•"/>
            </a:pPr>
            <a:r>
              <a:rPr lang="en-US" dirty="0" smtClean="0">
                <a:solidFill>
                  <a:schemeClr val="bg1"/>
                </a:solidFill>
              </a:rPr>
              <a:t>15% Asian/Pacific Islander </a:t>
            </a:r>
          </a:p>
          <a:p>
            <a:pPr marL="742950" lvl="1" indent="-285750">
              <a:buFont typeface="Arial" pitchFamily="34" charset="0"/>
              <a:buChar char="•"/>
            </a:pPr>
            <a:r>
              <a:rPr lang="en-US" dirty="0" smtClean="0">
                <a:solidFill>
                  <a:schemeClr val="bg1"/>
                </a:solidFill>
              </a:rPr>
              <a:t>7% Caucasian</a:t>
            </a:r>
            <a:endParaRPr lang="en-US" dirty="0">
              <a:solidFill>
                <a:schemeClr val="bg1"/>
              </a:solidFill>
            </a:endParaRPr>
          </a:p>
          <a:p>
            <a:pPr marL="285750" indent="-285750">
              <a:buFont typeface="Arial" pitchFamily="34" charset="0"/>
              <a:buChar char="•"/>
            </a:pPr>
            <a:r>
              <a:rPr lang="en-US" dirty="0">
                <a:solidFill>
                  <a:schemeClr val="bg1"/>
                </a:solidFill>
              </a:rPr>
              <a:t>Classes offered 8:00a – 10:00p</a:t>
            </a:r>
          </a:p>
          <a:p>
            <a:pPr marL="285750" indent="-285750">
              <a:buFont typeface="Arial" pitchFamily="34" charset="0"/>
              <a:buChar char="•"/>
            </a:pPr>
            <a:r>
              <a:rPr lang="en-US" dirty="0" smtClean="0">
                <a:solidFill>
                  <a:schemeClr val="bg1"/>
                </a:solidFill>
              </a:rPr>
              <a:t>18 teachers</a:t>
            </a:r>
            <a:r>
              <a:rPr lang="en-US" dirty="0">
                <a:solidFill>
                  <a:schemeClr val="bg1"/>
                </a:solidFill>
              </a:rPr>
              <a:t>, </a:t>
            </a:r>
            <a:r>
              <a:rPr lang="en-US" dirty="0" smtClean="0">
                <a:solidFill>
                  <a:schemeClr val="bg1"/>
                </a:solidFill>
              </a:rPr>
              <a:t>14 </a:t>
            </a:r>
            <a:r>
              <a:rPr lang="en-US" dirty="0">
                <a:solidFill>
                  <a:schemeClr val="bg1"/>
                </a:solidFill>
              </a:rPr>
              <a:t>support </a:t>
            </a:r>
            <a:r>
              <a:rPr lang="en-US" dirty="0" smtClean="0">
                <a:solidFill>
                  <a:schemeClr val="bg1"/>
                </a:solidFill>
              </a:rPr>
              <a:t>staff</a:t>
            </a:r>
          </a:p>
          <a:p>
            <a:pPr marL="285750" indent="-285750">
              <a:buFont typeface="Arial" pitchFamily="34" charset="0"/>
              <a:buChar char="•"/>
            </a:pPr>
            <a:r>
              <a:rPr lang="en-US" dirty="0" smtClean="0">
                <a:solidFill>
                  <a:schemeClr val="bg1"/>
                </a:solidFill>
              </a:rPr>
              <a:t>Unique opportunity for older, English language learners. One of three area high school’s that will accept students over the age of 17 through 21. </a:t>
            </a:r>
            <a:endParaRPr lang="en-US" dirty="0">
              <a:solidFill>
                <a:schemeClr val="bg1"/>
              </a:solidFill>
            </a:endParaRPr>
          </a:p>
        </p:txBody>
      </p:sp>
      <p:pic>
        <p:nvPicPr>
          <p:cNvPr id="17" name="Picture 16" descr="NAS-LOWRY"/>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5484" t="7950" r="6856" b="9343"/>
          <a:stretch>
            <a:fillRect/>
          </a:stretch>
        </p:blipFill>
        <p:spPr bwMode="auto">
          <a:xfrm>
            <a:off x="7120467" y="548755"/>
            <a:ext cx="1522096" cy="1657350"/>
          </a:xfrm>
          <a:prstGeom prst="rect">
            <a:avLst/>
          </a:prstGeom>
          <a:noFill/>
          <a:ln w="28575" algn="in">
            <a:solidFill>
              <a:schemeClr val="tx2"/>
            </a:solidFill>
            <a:miter lim="800000"/>
            <a:headEnd/>
            <a:tailEnd/>
          </a:ln>
          <a:effectLst/>
          <a:extLst/>
        </p:spPr>
      </p:pic>
    </p:spTree>
    <p:extLst>
      <p:ext uri="{BB962C8B-B14F-4D97-AF65-F5344CB8AC3E}">
        <p14:creationId xmlns:p14="http://schemas.microsoft.com/office/powerpoint/2010/main" val="3634687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253" y="567187"/>
            <a:ext cx="8174569" cy="5847398"/>
          </a:xfrm>
          <a:solidFill>
            <a:schemeClr val="tx2"/>
          </a:solidFill>
        </p:spPr>
        <p:txBody>
          <a:bodyPr>
            <a:normAutofit/>
          </a:bodyPr>
          <a:lstStyle/>
          <a:p>
            <a:r>
              <a:rPr lang="en-US" b="1" smtClean="0">
                <a:solidFill>
                  <a:schemeClr val="bg1"/>
                </a:solidFill>
              </a:rPr>
              <a:t/>
            </a:r>
            <a:br>
              <a:rPr lang="en-US" b="1" smtClean="0">
                <a:solidFill>
                  <a:schemeClr val="bg1"/>
                </a:solidFill>
              </a:rPr>
            </a:br>
            <a:r>
              <a:rPr lang="en-US" smtClean="0"/>
              <a:t/>
            </a:r>
            <a:br>
              <a:rPr lang="en-US" smtClean="0"/>
            </a:br>
            <a:r>
              <a:rPr lang="en-US" smtClean="0"/>
              <a:t> </a:t>
            </a:r>
            <a:br>
              <a:rPr lang="en-US" smtClean="0"/>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124825" y="-411107"/>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8021"/>
          <a:stretch/>
        </p:blipFill>
        <p:spPr bwMode="auto">
          <a:xfrm>
            <a:off x="8678214" y="504635"/>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7015" y="4214957"/>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584201" y="2286000"/>
            <a:ext cx="7924800" cy="461665"/>
          </a:xfrm>
          <a:prstGeom prst="rect">
            <a:avLst/>
          </a:prstGeom>
        </p:spPr>
        <p:txBody>
          <a:bodyPr wrap="square">
            <a:spAutoFit/>
          </a:bodyPr>
          <a:lstStyle/>
          <a:p>
            <a:pPr algn="ctr"/>
            <a:r>
              <a:rPr lang="en-US" sz="2400" i="1" dirty="0">
                <a:solidFill>
                  <a:schemeClr val="bg1"/>
                </a:solidFill>
              </a:rPr>
              <a:t> </a:t>
            </a:r>
            <a:endParaRPr lang="en-US" sz="2400" dirty="0">
              <a:solidFill>
                <a:schemeClr val="bg1"/>
              </a:solidFill>
            </a:endParaRPr>
          </a:p>
        </p:txBody>
      </p:sp>
      <p:sp>
        <p:nvSpPr>
          <p:cNvPr id="5" name="TextBox 4"/>
          <p:cNvSpPr txBox="1"/>
          <p:nvPr/>
        </p:nvSpPr>
        <p:spPr>
          <a:xfrm rot="21328857">
            <a:off x="616664" y="815609"/>
            <a:ext cx="4856356" cy="1015663"/>
          </a:xfrm>
          <a:prstGeom prst="rect">
            <a:avLst/>
          </a:prstGeom>
          <a:solidFill>
            <a:schemeClr val="accent2"/>
          </a:solidFill>
        </p:spPr>
        <p:txBody>
          <a:bodyPr wrap="square" rtlCol="0">
            <a:spAutoFit/>
          </a:bodyPr>
          <a:lstStyle/>
          <a:p>
            <a:r>
              <a:rPr lang="en-US" sz="6000" dirty="0" smtClean="0">
                <a:solidFill>
                  <a:schemeClr val="bg1"/>
                </a:solidFill>
              </a:rPr>
              <a:t>About NAS</a:t>
            </a:r>
            <a:endParaRPr lang="en-US" sz="6000" dirty="0">
              <a:solidFill>
                <a:schemeClr val="bg1"/>
              </a:solidFill>
            </a:endParaRPr>
          </a:p>
        </p:txBody>
      </p:sp>
      <p:sp>
        <p:nvSpPr>
          <p:cNvPr id="7" name="TextBox 6"/>
          <p:cNvSpPr txBox="1"/>
          <p:nvPr/>
        </p:nvSpPr>
        <p:spPr>
          <a:xfrm>
            <a:off x="762000" y="2286001"/>
            <a:ext cx="7467600"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We recruit and support staff members whose dedication to the Lowry population is clear, and who are willing to work on their own learning as they adjust to the students’ realities.</a:t>
            </a:r>
          </a:p>
          <a:p>
            <a:pPr marL="285750" indent="-285750">
              <a:buFont typeface="Arial" panose="020B0604020202020204" pitchFamily="34" charset="0"/>
              <a:buChar char="•"/>
            </a:pPr>
            <a:r>
              <a:rPr lang="en-US" dirty="0" smtClean="0">
                <a:solidFill>
                  <a:schemeClr val="bg1"/>
                </a:solidFill>
              </a:rPr>
              <a:t>We provide training and support for teachers to support their instruction as language teachers, regardless of course content.</a:t>
            </a:r>
          </a:p>
          <a:p>
            <a:pPr marL="285750" indent="-285750">
              <a:buFont typeface="Arial" panose="020B0604020202020204" pitchFamily="34" charset="0"/>
              <a:buChar char="•"/>
            </a:pPr>
            <a:r>
              <a:rPr lang="en-US" dirty="0" smtClean="0">
                <a:solidFill>
                  <a:schemeClr val="bg1"/>
                </a:solidFill>
              </a:rPr>
              <a:t>We adapt programs such as </a:t>
            </a:r>
            <a:r>
              <a:rPr lang="en-US" i="1" dirty="0" smtClean="0">
                <a:solidFill>
                  <a:schemeClr val="bg1"/>
                </a:solidFill>
              </a:rPr>
              <a:t>Facing </a:t>
            </a:r>
            <a:r>
              <a:rPr lang="en-US" i="1" dirty="0">
                <a:solidFill>
                  <a:schemeClr val="bg1"/>
                </a:solidFill>
              </a:rPr>
              <a:t>History</a:t>
            </a:r>
            <a:r>
              <a:rPr lang="en-US" dirty="0">
                <a:solidFill>
                  <a:schemeClr val="bg1"/>
                </a:solidFill>
              </a:rPr>
              <a:t>  </a:t>
            </a:r>
            <a:r>
              <a:rPr lang="en-US" i="1" dirty="0">
                <a:solidFill>
                  <a:schemeClr val="bg1"/>
                </a:solidFill>
              </a:rPr>
              <a:t>and Ourselves </a:t>
            </a:r>
            <a:r>
              <a:rPr lang="en-US" dirty="0">
                <a:solidFill>
                  <a:schemeClr val="bg1"/>
                </a:solidFill>
              </a:rPr>
              <a:t>to</a:t>
            </a:r>
            <a:r>
              <a:rPr lang="en-US" i="1" dirty="0">
                <a:solidFill>
                  <a:schemeClr val="bg1"/>
                </a:solidFill>
              </a:rPr>
              <a:t> </a:t>
            </a:r>
            <a:r>
              <a:rPr lang="en-US" dirty="0">
                <a:solidFill>
                  <a:schemeClr val="bg1"/>
                </a:solidFill>
              </a:rPr>
              <a:t>deliver a culturally </a:t>
            </a:r>
            <a:r>
              <a:rPr lang="en-US" dirty="0" smtClean="0">
                <a:solidFill>
                  <a:schemeClr val="bg1"/>
                </a:solidFill>
              </a:rPr>
              <a:t>and personally relevant </a:t>
            </a:r>
            <a:r>
              <a:rPr lang="en-US" dirty="0">
                <a:solidFill>
                  <a:schemeClr val="bg1"/>
                </a:solidFill>
              </a:rPr>
              <a:t>curriculum to our diverse student body</a:t>
            </a:r>
            <a:r>
              <a:rPr lang="en-US" dirty="0" smtClean="0">
                <a:solidFill>
                  <a:schemeClr val="bg1"/>
                </a:solidFill>
              </a:rPr>
              <a:t>.</a:t>
            </a:r>
          </a:p>
          <a:p>
            <a:pPr marL="285750" indent="-285750">
              <a:buFont typeface="Arial" panose="020B0604020202020204" pitchFamily="34" charset="0"/>
              <a:buChar char="•"/>
            </a:pPr>
            <a:r>
              <a:rPr lang="en-US" dirty="0" smtClean="0">
                <a:solidFill>
                  <a:schemeClr val="bg1"/>
                </a:solidFill>
              </a:rPr>
              <a:t>We have modified the bell schedule and teaching responsibilities to permit staff to utilize student data to drive instruction, and collaborate on NAS best practices. </a:t>
            </a:r>
          </a:p>
          <a:p>
            <a:pPr marL="285750" indent="-285750">
              <a:buFont typeface="Arial" panose="020B0604020202020204" pitchFamily="34" charset="0"/>
              <a:buChar char="•"/>
            </a:pPr>
            <a:r>
              <a:rPr lang="en-US" dirty="0">
                <a:solidFill>
                  <a:schemeClr val="bg1"/>
                </a:solidFill>
              </a:rPr>
              <a:t>We recognize that staff development is the core of all our work: We emphasize that, regardless of formal training and certification, everyone must adjust their assumptions about their roles and responsibilities to meet the needs of the students.</a:t>
            </a:r>
          </a:p>
          <a:p>
            <a:pPr marL="285750" indent="-285750">
              <a:buFont typeface="Arial" panose="020B0604020202020204" pitchFamily="34" charset="0"/>
              <a:buChar char="•"/>
            </a:pPr>
            <a:endParaRPr lang="en-US" dirty="0">
              <a:solidFill>
                <a:srgbClr val="FF0000"/>
              </a:solidFill>
            </a:endParaRPr>
          </a:p>
        </p:txBody>
      </p:sp>
    </p:spTree>
    <p:extLst>
      <p:ext uri="{BB962C8B-B14F-4D97-AF65-F5344CB8AC3E}">
        <p14:creationId xmlns:p14="http://schemas.microsoft.com/office/powerpoint/2010/main" val="2596702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175" y="553750"/>
            <a:ext cx="8174569" cy="5847398"/>
          </a:xfrm>
          <a:solidFill>
            <a:schemeClr val="accent2"/>
          </a:solidFill>
        </p:spPr>
        <p:txBody>
          <a:bodyPr>
            <a:normAutofit/>
          </a:bodyPr>
          <a:lstStyle/>
          <a:p>
            <a:pPr algn="l"/>
            <a:endParaRPr lang="en-US" sz="200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124825" y="-419314"/>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8021"/>
          <a:stretch/>
        </p:blipFill>
        <p:spPr bwMode="auto">
          <a:xfrm>
            <a:off x="8661744" y="508449"/>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7015" y="4202849"/>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descr="&lt;EMPTY&g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200" y="4742553"/>
            <a:ext cx="2758615" cy="1429647"/>
          </a:xfrm>
          <a:prstGeom prst="rect">
            <a:avLst/>
          </a:prstGeom>
          <a:solidFill>
            <a:srgbClr val="1F497D"/>
          </a:solidFill>
          <a:ln w="38100" algn="in">
            <a:solidFill>
              <a:srgbClr val="1F497D"/>
            </a:solidFill>
            <a:miter lim="800000"/>
            <a:headEnd/>
            <a:tailEnd/>
          </a:ln>
          <a:effectLst/>
          <a:extLst>
            <a:ext uri="{AF507438-7753-43e0-B8FC-AC1667EBCBE1}">
              <a14:hiddenEffects xmlns="" xmlns:a14="http://schemas.microsoft.com/office/drawing/2010/main">
                <a:effectLst>
                  <a:outerShdw dist="35921" dir="2700000" algn="ctr" rotWithShape="0">
                    <a:srgbClr val="EEECE1"/>
                  </a:outerShdw>
                </a:effectLst>
              </a14:hiddenEffects>
            </a:ext>
          </a:extLst>
        </p:spPr>
      </p:pic>
      <p:pic>
        <p:nvPicPr>
          <p:cNvPr id="18" name="Picture 5" descr="&lt;EMPTY&g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1200" y="690085"/>
            <a:ext cx="2692895" cy="1395588"/>
          </a:xfrm>
          <a:prstGeom prst="rect">
            <a:avLst/>
          </a:prstGeom>
          <a:solidFill>
            <a:srgbClr val="1F497D"/>
          </a:solidFill>
          <a:ln w="38100" algn="in">
            <a:solidFill>
              <a:srgbClr val="1F497D"/>
            </a:solidFill>
            <a:miter lim="800000"/>
            <a:headEnd/>
            <a:tailEnd/>
          </a:ln>
          <a:effectLst/>
          <a:extLst>
            <a:ext uri="{AF507438-7753-43e0-B8FC-AC1667EBCBE1}">
              <a14:hiddenEffects xmlns="" xmlns:a14="http://schemas.microsoft.com/office/drawing/2010/main">
                <a:effectLst>
                  <a:outerShdw dist="35921" dir="2700000" algn="ctr" rotWithShape="0">
                    <a:srgbClr val="EEECE1"/>
                  </a:outerShdw>
                </a:effectLst>
              </a14:hiddenEffects>
            </a:ext>
          </a:extLst>
        </p:spPr>
      </p:pic>
      <p:sp>
        <p:nvSpPr>
          <p:cNvPr id="5" name="TextBox 4"/>
          <p:cNvSpPr txBox="1"/>
          <p:nvPr/>
        </p:nvSpPr>
        <p:spPr>
          <a:xfrm rot="21017275">
            <a:off x="619935" y="1088570"/>
            <a:ext cx="4794850" cy="830997"/>
          </a:xfrm>
          <a:prstGeom prst="rect">
            <a:avLst/>
          </a:prstGeom>
          <a:solidFill>
            <a:schemeClr val="tx2"/>
          </a:solidFill>
        </p:spPr>
        <p:txBody>
          <a:bodyPr wrap="square" rtlCol="0">
            <a:spAutoFit/>
          </a:bodyPr>
          <a:lstStyle/>
          <a:p>
            <a:pPr algn="ctr"/>
            <a:r>
              <a:rPr lang="en-US" sz="4800" dirty="0" smtClean="0">
                <a:solidFill>
                  <a:schemeClr val="bg1"/>
                </a:solidFill>
              </a:rPr>
              <a:t>Newcomers &amp; ELA</a:t>
            </a:r>
            <a:endParaRPr lang="en-US" sz="4800" dirty="0">
              <a:solidFill>
                <a:schemeClr val="bg1"/>
              </a:solidFill>
            </a:endParaRPr>
          </a:p>
        </p:txBody>
      </p:sp>
      <p:sp>
        <p:nvSpPr>
          <p:cNvPr id="23" name="TextBox 22"/>
          <p:cNvSpPr txBox="1"/>
          <p:nvPr/>
        </p:nvSpPr>
        <p:spPr>
          <a:xfrm>
            <a:off x="584200" y="2439064"/>
            <a:ext cx="7986523" cy="2308324"/>
          </a:xfrm>
          <a:prstGeom prst="rect">
            <a:avLst/>
          </a:prstGeom>
          <a:solidFill>
            <a:schemeClr val="accent2"/>
          </a:solidFill>
        </p:spPr>
        <p:txBody>
          <a:bodyPr wrap="square" rtlCol="0">
            <a:spAutoFit/>
          </a:bodyPr>
          <a:lstStyle/>
          <a:p>
            <a:pPr marL="285750" indent="-285750">
              <a:buFont typeface="Arial" pitchFamily="34" charset="0"/>
              <a:buChar char="•"/>
            </a:pPr>
            <a:r>
              <a:rPr lang="en-US" dirty="0">
                <a:solidFill>
                  <a:schemeClr val="bg1"/>
                </a:solidFill>
              </a:rPr>
              <a:t>Our newcomer English program consists of a four-hour block of English language development each </a:t>
            </a:r>
            <a:r>
              <a:rPr lang="en-US" dirty="0" smtClean="0">
                <a:solidFill>
                  <a:schemeClr val="bg1"/>
                </a:solidFill>
              </a:rPr>
              <a:t>day.</a:t>
            </a:r>
            <a:endParaRPr lang="en-US" dirty="0">
              <a:solidFill>
                <a:schemeClr val="bg1"/>
              </a:solidFill>
            </a:endParaRPr>
          </a:p>
          <a:p>
            <a:pPr marL="285750" indent="-285750">
              <a:buFont typeface="Arial" pitchFamily="34" charset="0"/>
              <a:buChar char="•"/>
            </a:pPr>
            <a:r>
              <a:rPr lang="en-US" dirty="0" smtClean="0">
                <a:solidFill>
                  <a:schemeClr val="bg1"/>
                </a:solidFill>
              </a:rPr>
              <a:t>Students </a:t>
            </a:r>
            <a:r>
              <a:rPr lang="en-US" dirty="0">
                <a:solidFill>
                  <a:schemeClr val="bg1"/>
                </a:solidFill>
              </a:rPr>
              <a:t>are transitioned slowly so they can continue to improve their English alongside their content classes. ELA </a:t>
            </a:r>
            <a:r>
              <a:rPr lang="en-US" dirty="0" smtClean="0">
                <a:solidFill>
                  <a:schemeClr val="bg1"/>
                </a:solidFill>
              </a:rPr>
              <a:t>2 and ELA 3 </a:t>
            </a:r>
            <a:r>
              <a:rPr lang="en-US" dirty="0">
                <a:solidFill>
                  <a:schemeClr val="bg1"/>
                </a:solidFill>
              </a:rPr>
              <a:t>students receive two hours of English classes each </a:t>
            </a:r>
            <a:r>
              <a:rPr lang="en-US" dirty="0" smtClean="0">
                <a:solidFill>
                  <a:schemeClr val="bg1"/>
                </a:solidFill>
              </a:rPr>
              <a:t>day, focused on academic English acquisition and content preparation. </a:t>
            </a:r>
          </a:p>
          <a:p>
            <a:pPr marL="285750" indent="-285750">
              <a:buFont typeface="Arial" pitchFamily="34" charset="0"/>
              <a:buChar char="•"/>
            </a:pPr>
            <a:r>
              <a:rPr lang="en-US" dirty="0" smtClean="0">
                <a:solidFill>
                  <a:schemeClr val="bg1"/>
                </a:solidFill>
              </a:rPr>
              <a:t>All NAS teachers are required to have or be working towards a Linguistically Diverse Education endorsement to their licenses.</a:t>
            </a:r>
            <a:endParaRPr lang="en-US" dirty="0">
              <a:solidFill>
                <a:schemeClr val="bg1"/>
              </a:solidFill>
            </a:endParaRPr>
          </a:p>
        </p:txBody>
      </p:sp>
      <p:pic>
        <p:nvPicPr>
          <p:cNvPr id="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72876">
            <a:off x="5756214" y="673536"/>
            <a:ext cx="2752987" cy="16610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86133">
            <a:off x="619546" y="4697820"/>
            <a:ext cx="2747963" cy="1519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6285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175" y="553750"/>
            <a:ext cx="8174569" cy="5847398"/>
          </a:xfrm>
          <a:solidFill>
            <a:schemeClr val="tx2"/>
          </a:solidFill>
        </p:spPr>
        <p:txBody>
          <a:bodyPr>
            <a:normAutofit/>
          </a:bodyPr>
          <a:lstStyle/>
          <a:p>
            <a:r>
              <a:rPr lang="en-US" b="1" dirty="0" smtClean="0">
                <a:solidFill>
                  <a:schemeClr val="bg1"/>
                </a:solidFill>
              </a:rPr>
              <a:t/>
            </a:r>
            <a:br>
              <a:rPr lang="en-US" b="1" dirty="0" smtClean="0">
                <a:solidFill>
                  <a:schemeClr val="bg1"/>
                </a:solidFill>
              </a:rPr>
            </a:br>
            <a:r>
              <a:rPr lang="en-US" dirty="0"/>
              <a:t/>
            </a:r>
            <a:br>
              <a:rPr lang="en-US" dirty="0"/>
            </a:br>
            <a:r>
              <a:rPr lang="en-US" dirty="0"/>
              <a:t> </a:t>
            </a:r>
            <a:br>
              <a:rPr lang="en-US" dirty="0"/>
            </a:b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124825" y="-379700"/>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8021"/>
          <a:stretch/>
        </p:blipFill>
        <p:spPr bwMode="auto">
          <a:xfrm>
            <a:off x="8661744" y="553750"/>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7015" y="4262005"/>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584201" y="2286000"/>
            <a:ext cx="7924800" cy="461665"/>
          </a:xfrm>
          <a:prstGeom prst="rect">
            <a:avLst/>
          </a:prstGeom>
        </p:spPr>
        <p:txBody>
          <a:bodyPr wrap="square">
            <a:spAutoFit/>
          </a:bodyPr>
          <a:lstStyle/>
          <a:p>
            <a:pPr algn="ctr"/>
            <a:r>
              <a:rPr lang="en-US" sz="2400" i="1" dirty="0">
                <a:solidFill>
                  <a:schemeClr val="bg1"/>
                </a:solidFill>
              </a:rPr>
              <a:t> </a:t>
            </a:r>
            <a:endParaRPr lang="en-US" sz="2400" dirty="0">
              <a:solidFill>
                <a:schemeClr val="bg1"/>
              </a:solidFill>
            </a:endParaRPr>
          </a:p>
        </p:txBody>
      </p:sp>
      <p:sp>
        <p:nvSpPr>
          <p:cNvPr id="5" name="TextBox 4"/>
          <p:cNvSpPr txBox="1"/>
          <p:nvPr/>
        </p:nvSpPr>
        <p:spPr>
          <a:xfrm rot="21350137">
            <a:off x="615444" y="516890"/>
            <a:ext cx="4269052" cy="1446550"/>
          </a:xfrm>
          <a:prstGeom prst="rect">
            <a:avLst/>
          </a:prstGeom>
          <a:solidFill>
            <a:schemeClr val="accent2"/>
          </a:solidFill>
        </p:spPr>
        <p:txBody>
          <a:bodyPr wrap="square" rtlCol="0">
            <a:spAutoFit/>
          </a:bodyPr>
          <a:lstStyle/>
          <a:p>
            <a:r>
              <a:rPr lang="en-US" sz="4400" dirty="0" smtClean="0">
                <a:solidFill>
                  <a:schemeClr val="bg1"/>
                </a:solidFill>
              </a:rPr>
              <a:t>Supporting Older  Students </a:t>
            </a:r>
            <a:endParaRPr lang="en-US" sz="4400" dirty="0">
              <a:solidFill>
                <a:schemeClr val="bg1"/>
              </a:solidFill>
            </a:endParaRPr>
          </a:p>
        </p:txBody>
      </p:sp>
      <p:sp>
        <p:nvSpPr>
          <p:cNvPr id="3" name="TextBox 2"/>
          <p:cNvSpPr txBox="1"/>
          <p:nvPr/>
        </p:nvSpPr>
        <p:spPr>
          <a:xfrm>
            <a:off x="587554" y="1993489"/>
            <a:ext cx="8003562" cy="3416320"/>
          </a:xfrm>
          <a:prstGeom prst="rect">
            <a:avLst/>
          </a:prstGeom>
          <a:noFill/>
        </p:spPr>
        <p:txBody>
          <a:bodyPr wrap="square" rtlCol="0">
            <a:spAutoFit/>
          </a:bodyPr>
          <a:lstStyle/>
          <a:p>
            <a:pPr marL="285750" indent="-285750">
              <a:buFont typeface="Arial" pitchFamily="34" charset="0"/>
              <a:buChar char="•"/>
            </a:pPr>
            <a:r>
              <a:rPr lang="en-US" dirty="0" smtClean="0">
                <a:solidFill>
                  <a:schemeClr val="bg1"/>
                </a:solidFill>
              </a:rPr>
              <a:t>Flexible scheduling within a four-day school week permits supportive teacher –student relationships, focused student placement in content and English courses based on students’ interests, abilities, and progress. </a:t>
            </a:r>
          </a:p>
          <a:p>
            <a:pPr marL="285750" indent="-285750">
              <a:buFont typeface="Arial" pitchFamily="34" charset="0"/>
              <a:buChar char="•"/>
            </a:pPr>
            <a:r>
              <a:rPr lang="en-US" dirty="0" smtClean="0">
                <a:solidFill>
                  <a:schemeClr val="bg1"/>
                </a:solidFill>
              </a:rPr>
              <a:t>Staffing decisions are made to provide smaller class sizes and collaboration among teachers.</a:t>
            </a:r>
          </a:p>
          <a:p>
            <a:pPr marL="285750" indent="-285750">
              <a:buFont typeface="Arial" pitchFamily="34" charset="0"/>
              <a:buChar char="•"/>
            </a:pPr>
            <a:r>
              <a:rPr lang="en-US" dirty="0" smtClean="0">
                <a:solidFill>
                  <a:schemeClr val="bg1"/>
                </a:solidFill>
              </a:rPr>
              <a:t>Additional tutoring and homework help is provided daily after school</a:t>
            </a:r>
          </a:p>
          <a:p>
            <a:pPr marL="285750" indent="-285750">
              <a:buFont typeface="Arial" pitchFamily="34" charset="0"/>
              <a:buChar char="•"/>
            </a:pPr>
            <a:r>
              <a:rPr lang="en-US" dirty="0" smtClean="0">
                <a:solidFill>
                  <a:schemeClr val="bg1"/>
                </a:solidFill>
              </a:rPr>
              <a:t>Students can attend a four-week summer school and take additional classes on Fridays, accelerating their credit accumulation towards graduation.</a:t>
            </a:r>
          </a:p>
          <a:p>
            <a:pPr marL="285750" indent="-285750">
              <a:buFont typeface="Arial" pitchFamily="34" charset="0"/>
              <a:buChar char="•"/>
            </a:pPr>
            <a:r>
              <a:rPr lang="en-US" dirty="0" smtClean="0">
                <a:solidFill>
                  <a:schemeClr val="bg1"/>
                </a:solidFill>
              </a:rPr>
              <a:t>Licensed counselors and support staff provide support for social-emotional development.</a:t>
            </a:r>
          </a:p>
          <a:p>
            <a:pPr marL="285750" indent="-285750">
              <a:buFont typeface="Arial" pitchFamily="34" charset="0"/>
              <a:buChar char="•"/>
            </a:pPr>
            <a:r>
              <a:rPr lang="en-US" dirty="0" smtClean="0">
                <a:solidFill>
                  <a:schemeClr val="bg1"/>
                </a:solidFill>
              </a:rPr>
              <a:t>Individual interventions and ongoing support for students that are at-risk of dropping out and/or not graduating. </a:t>
            </a:r>
          </a:p>
        </p:txBody>
      </p:sp>
      <p:pic>
        <p:nvPicPr>
          <p:cNvPr id="20" name="Picture 5" descr="&lt;EMPTY&g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0037" y="704320"/>
            <a:ext cx="1727200" cy="1289169"/>
          </a:xfrm>
          <a:prstGeom prst="rect">
            <a:avLst/>
          </a:prstGeom>
          <a:solidFill>
            <a:schemeClr val="accent2"/>
          </a:solidFill>
          <a:ln w="38100" algn="in">
            <a:solidFill>
              <a:srgbClr val="1F497D"/>
            </a:solidFill>
            <a:miter lim="800000"/>
            <a:headEnd/>
            <a:tailEnd/>
          </a:ln>
          <a:effectLst/>
          <a:extLst/>
        </p:spPr>
      </p:pic>
      <p:pic>
        <p:nvPicPr>
          <p:cNvPr id="21" name="Picture 5" descr="&lt;EMPTY&g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2386" y="5181600"/>
            <a:ext cx="1899526" cy="990600"/>
          </a:xfrm>
          <a:prstGeom prst="rect">
            <a:avLst/>
          </a:prstGeom>
          <a:solidFill>
            <a:schemeClr val="accent2"/>
          </a:solidFill>
          <a:ln w="38100" algn="in">
            <a:solidFill>
              <a:srgbClr val="1F497D"/>
            </a:solidFill>
            <a:miter lim="800000"/>
            <a:headEnd/>
            <a:tailEnd/>
          </a:ln>
          <a:effectLst/>
          <a:extLst/>
        </p:spPr>
      </p:pic>
      <p:pic>
        <p:nvPicPr>
          <p:cNvPr id="205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074265">
            <a:off x="4932137" y="5182456"/>
            <a:ext cx="1812264" cy="10251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65861">
            <a:off x="6772641" y="704320"/>
            <a:ext cx="1585078" cy="1304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8385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175" y="553750"/>
            <a:ext cx="8174569" cy="5847398"/>
          </a:xfrm>
          <a:solidFill>
            <a:schemeClr val="tx2"/>
          </a:solidFill>
        </p:spPr>
        <p:txBody>
          <a:bodyPr>
            <a:normAutofit/>
          </a:bodyPr>
          <a:lstStyle/>
          <a:p>
            <a:r>
              <a:rPr lang="en-US" b="1" dirty="0" smtClean="0">
                <a:solidFill>
                  <a:schemeClr val="bg1"/>
                </a:solidFill>
              </a:rPr>
              <a:t/>
            </a:r>
            <a:br>
              <a:rPr lang="en-US" b="1" dirty="0" smtClean="0">
                <a:solidFill>
                  <a:schemeClr val="bg1"/>
                </a:solidFill>
              </a:rPr>
            </a:br>
            <a:r>
              <a:rPr lang="en-US" dirty="0"/>
              <a:t/>
            </a:r>
            <a:br>
              <a:rPr lang="en-US" dirty="0"/>
            </a:br>
            <a:r>
              <a:rPr lang="en-US" dirty="0"/>
              <a:t> </a:t>
            </a:r>
            <a:br>
              <a:rPr lang="en-US" dirty="0"/>
            </a:b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124825" y="-379700"/>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8021"/>
          <a:stretch/>
        </p:blipFill>
        <p:spPr bwMode="auto">
          <a:xfrm>
            <a:off x="8661744" y="553750"/>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7015" y="4262005"/>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584201" y="2286000"/>
            <a:ext cx="7924800" cy="461665"/>
          </a:xfrm>
          <a:prstGeom prst="rect">
            <a:avLst/>
          </a:prstGeom>
        </p:spPr>
        <p:txBody>
          <a:bodyPr wrap="square">
            <a:spAutoFit/>
          </a:bodyPr>
          <a:lstStyle/>
          <a:p>
            <a:pPr algn="ctr"/>
            <a:r>
              <a:rPr lang="en-US" sz="2400" i="1" dirty="0">
                <a:solidFill>
                  <a:schemeClr val="bg1"/>
                </a:solidFill>
              </a:rPr>
              <a:t> </a:t>
            </a:r>
            <a:endParaRPr lang="en-US" sz="2400" dirty="0">
              <a:solidFill>
                <a:schemeClr val="bg1"/>
              </a:solidFill>
            </a:endParaRPr>
          </a:p>
        </p:txBody>
      </p:sp>
      <p:sp>
        <p:nvSpPr>
          <p:cNvPr id="5" name="TextBox 4"/>
          <p:cNvSpPr txBox="1"/>
          <p:nvPr/>
        </p:nvSpPr>
        <p:spPr>
          <a:xfrm rot="21350137">
            <a:off x="615444" y="778500"/>
            <a:ext cx="4269052" cy="923330"/>
          </a:xfrm>
          <a:prstGeom prst="rect">
            <a:avLst/>
          </a:prstGeom>
          <a:solidFill>
            <a:schemeClr val="accent2"/>
          </a:solidFill>
        </p:spPr>
        <p:txBody>
          <a:bodyPr wrap="square" rtlCol="0">
            <a:spAutoFit/>
          </a:bodyPr>
          <a:lstStyle/>
          <a:p>
            <a:r>
              <a:rPr lang="en-US" sz="5400" dirty="0" smtClean="0">
                <a:solidFill>
                  <a:schemeClr val="bg1"/>
                </a:solidFill>
              </a:rPr>
              <a:t>Extra Supports</a:t>
            </a:r>
            <a:endParaRPr lang="en-US" sz="5400" dirty="0">
              <a:solidFill>
                <a:schemeClr val="bg1"/>
              </a:solidFill>
            </a:endParaRPr>
          </a:p>
        </p:txBody>
      </p:sp>
      <p:sp>
        <p:nvSpPr>
          <p:cNvPr id="3" name="TextBox 2"/>
          <p:cNvSpPr txBox="1"/>
          <p:nvPr/>
        </p:nvSpPr>
        <p:spPr>
          <a:xfrm>
            <a:off x="587554" y="1993489"/>
            <a:ext cx="8003562" cy="2585323"/>
          </a:xfrm>
          <a:prstGeom prst="rect">
            <a:avLst/>
          </a:prstGeom>
          <a:noFill/>
        </p:spPr>
        <p:txBody>
          <a:bodyPr wrap="square" rtlCol="0">
            <a:spAutoFit/>
          </a:bodyPr>
          <a:lstStyle/>
          <a:p>
            <a:pPr marL="285750" indent="-285750">
              <a:buFont typeface="Arial" pitchFamily="34" charset="0"/>
              <a:buChar char="•"/>
            </a:pPr>
            <a:r>
              <a:rPr lang="en-US" dirty="0" smtClean="0">
                <a:solidFill>
                  <a:schemeClr val="bg1"/>
                </a:solidFill>
              </a:rPr>
              <a:t>Students </a:t>
            </a:r>
            <a:r>
              <a:rPr lang="en-US" dirty="0">
                <a:solidFill>
                  <a:schemeClr val="bg1"/>
                </a:solidFill>
              </a:rPr>
              <a:t>can earn bus passes to help with transportation. </a:t>
            </a:r>
          </a:p>
          <a:p>
            <a:pPr marL="285750" indent="-285750">
              <a:buFont typeface="Arial" pitchFamily="34" charset="0"/>
              <a:buChar char="•"/>
            </a:pPr>
            <a:r>
              <a:rPr lang="en-US" dirty="0" smtClean="0">
                <a:solidFill>
                  <a:schemeClr val="bg1"/>
                </a:solidFill>
              </a:rPr>
              <a:t>Young mothers are eligible to receive financial help to offset the cost of childcare.</a:t>
            </a:r>
          </a:p>
          <a:p>
            <a:pPr marL="285750" indent="-285750">
              <a:buFont typeface="Arial" pitchFamily="34" charset="0"/>
              <a:buChar char="•"/>
            </a:pPr>
            <a:r>
              <a:rPr lang="en-US" dirty="0" smtClean="0">
                <a:solidFill>
                  <a:schemeClr val="bg1"/>
                </a:solidFill>
              </a:rPr>
              <a:t>Strong partnerships with local organizations allow for engaging clubs and activities to be delivered to students at no cost. </a:t>
            </a:r>
          </a:p>
          <a:p>
            <a:pPr marL="285750" indent="-285750">
              <a:buFont typeface="Arial" pitchFamily="34" charset="0"/>
              <a:buChar char="•"/>
            </a:pPr>
            <a:r>
              <a:rPr lang="en-US" dirty="0" smtClean="0">
                <a:solidFill>
                  <a:schemeClr val="bg1"/>
                </a:solidFill>
              </a:rPr>
              <a:t>All staff – including office and security personnel – are recruited because of their commitment to this population, and they receive training to support their continuing development of skills and insights.</a:t>
            </a:r>
            <a:endParaRPr lang="en-US" dirty="0">
              <a:solidFill>
                <a:srgbClr val="FF0000"/>
              </a:solidFill>
            </a:endParaRPr>
          </a:p>
          <a:p>
            <a:pPr marL="285750" indent="-285750">
              <a:buFont typeface="Arial" pitchFamily="34" charset="0"/>
              <a:buChar char="•"/>
            </a:pPr>
            <a:endParaRPr lang="en-US" dirty="0" smtClean="0">
              <a:solidFill>
                <a:schemeClr val="bg1"/>
              </a:solidFill>
            </a:endParaRPr>
          </a:p>
        </p:txBody>
      </p:sp>
      <p:pic>
        <p:nvPicPr>
          <p:cNvPr id="20" name="Picture 5" descr="&lt;EMPTY&g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0037" y="704320"/>
            <a:ext cx="1727200" cy="1289169"/>
          </a:xfrm>
          <a:prstGeom prst="rect">
            <a:avLst/>
          </a:prstGeom>
          <a:solidFill>
            <a:schemeClr val="accent2"/>
          </a:solidFill>
          <a:ln w="38100" algn="in">
            <a:solidFill>
              <a:srgbClr val="1F497D"/>
            </a:solidFill>
            <a:miter lim="800000"/>
            <a:headEnd/>
            <a:tailEnd/>
          </a:ln>
          <a:effectLst/>
          <a:extLst/>
        </p:spPr>
      </p:pic>
      <p:pic>
        <p:nvPicPr>
          <p:cNvPr id="21" name="Picture 5" descr="&lt;EMPTY&g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2386" y="5181600"/>
            <a:ext cx="1899526" cy="990600"/>
          </a:xfrm>
          <a:prstGeom prst="rect">
            <a:avLst/>
          </a:prstGeom>
          <a:solidFill>
            <a:schemeClr val="accent2"/>
          </a:solidFill>
          <a:ln w="38100" algn="in">
            <a:solidFill>
              <a:srgbClr val="1F497D"/>
            </a:solidFill>
            <a:miter lim="800000"/>
            <a:headEnd/>
            <a:tailEnd/>
          </a:ln>
          <a:effectLst/>
          <a:extLst/>
        </p:spPr>
      </p:pic>
      <p:pic>
        <p:nvPicPr>
          <p:cNvPr id="205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074265">
            <a:off x="4932137" y="5182456"/>
            <a:ext cx="1812264" cy="10251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65861">
            <a:off x="6772641" y="704320"/>
            <a:ext cx="1585078" cy="1304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0324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175" y="553750"/>
            <a:ext cx="8174569" cy="5847398"/>
          </a:xfrm>
          <a:solidFill>
            <a:schemeClr val="accent2"/>
          </a:solidFill>
        </p:spPr>
        <p:txBody>
          <a:bodyPr>
            <a:normAutofit/>
          </a:bodyPr>
          <a:lstStyle/>
          <a:p>
            <a:pPr algn="l"/>
            <a:endParaRPr lang="en-US" sz="20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124825" y="-419314"/>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8021"/>
          <a:stretch/>
        </p:blipFill>
        <p:spPr bwMode="auto">
          <a:xfrm>
            <a:off x="8661744" y="508449"/>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7015" y="4202849"/>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rot="21356404">
            <a:off x="590637" y="887175"/>
            <a:ext cx="4794850" cy="769441"/>
          </a:xfrm>
          <a:prstGeom prst="rect">
            <a:avLst/>
          </a:prstGeom>
          <a:solidFill>
            <a:schemeClr val="tx2"/>
          </a:solidFill>
        </p:spPr>
        <p:txBody>
          <a:bodyPr wrap="square" rtlCol="0">
            <a:spAutoFit/>
          </a:bodyPr>
          <a:lstStyle/>
          <a:p>
            <a:pPr algn="ctr"/>
            <a:r>
              <a:rPr lang="en-US" sz="4400" dirty="0" smtClean="0">
                <a:solidFill>
                  <a:schemeClr val="bg1"/>
                </a:solidFill>
              </a:rPr>
              <a:t>Extra Opportunities</a:t>
            </a:r>
            <a:endParaRPr lang="en-US" sz="4800" dirty="0">
              <a:solidFill>
                <a:schemeClr val="bg1"/>
              </a:solidFill>
            </a:endParaRPr>
          </a:p>
        </p:txBody>
      </p:sp>
      <p:pic>
        <p:nvPicPr>
          <p:cNvPr id="3074" name="Picture 2" descr="C:\Users\ekimmel\AppData\Local\Microsoft\Windows\Temporary Internet Files\Content.Outlook\BNK438D1\SAMSUNG SGH-i667_000602 (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3307"/>
          <a:stretch/>
        </p:blipFill>
        <p:spPr bwMode="auto">
          <a:xfrm rot="20762656">
            <a:off x="921834" y="1895202"/>
            <a:ext cx="2511308" cy="1632843"/>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38661">
            <a:off x="3445312" y="1653714"/>
            <a:ext cx="2208458" cy="15167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80" name="Picture 8" descr="C:\Users\ekimmel\AppData\Local\Microsoft\Windows\Temporary Internet Files\Content.Outlook\BNK438D1\420701_588430284509152_1616423637_n (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04156">
            <a:off x="3887531" y="4041064"/>
            <a:ext cx="2486604" cy="1864953"/>
          </a:xfrm>
          <a:prstGeom prst="rect">
            <a:avLst/>
          </a:prstGeom>
          <a:noFill/>
          <a:extLst>
            <a:ext uri="{909E8E84-426E-40dd-AFC4-6F175D3DCCD1}">
              <a14:hiddenFill xmlns="" xmlns:a14="http://schemas.microsoft.com/office/drawing/2010/main">
                <a:solidFill>
                  <a:srgbClr val="FFFFFF"/>
                </a:solidFill>
              </a14:hiddenFill>
            </a:ext>
          </a:extLst>
        </p:spPr>
      </p:pic>
      <p:pic>
        <p:nvPicPr>
          <p:cNvPr id="3081" name="Picture 9" descr="C:\Users\ekimmel\AppData\Local\Microsoft\Windows\Temporary Internet Files\Content.Outlook\BNK438D1\bbshenbo (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044141">
            <a:off x="5751709" y="751834"/>
            <a:ext cx="1848757" cy="2466019"/>
          </a:xfrm>
          <a:prstGeom prst="rect">
            <a:avLst/>
          </a:prstGeom>
          <a:noFill/>
          <a:extLst>
            <a:ext uri="{909E8E84-426E-40dd-AFC4-6F175D3DCCD1}">
              <a14:hiddenFill xmlns="" xmlns:a14="http://schemas.microsoft.com/office/drawing/2010/main">
                <a:solidFill>
                  <a:srgbClr val="FFFFFF"/>
                </a:solidFill>
              </a14:hiddenFill>
            </a:ext>
          </a:extLst>
        </p:spPr>
      </p:pic>
      <p:pic>
        <p:nvPicPr>
          <p:cNvPr id="3082" name="Picture 10" descr="C:\Users\ekimmel\AppData\Local\Microsoft\Windows\Temporary Internet Files\Content.Outlook\BNK438D1\WP_000724 (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7494">
            <a:off x="735268" y="3632532"/>
            <a:ext cx="3122343" cy="2340800"/>
          </a:xfrm>
          <a:prstGeom prst="rect">
            <a:avLst/>
          </a:prstGeom>
          <a:noFill/>
          <a:extLst>
            <a:ext uri="{909E8E84-426E-40dd-AFC4-6F175D3DCCD1}">
              <a14:hiddenFill xmlns=""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167496">
            <a:off x="5625795" y="2912793"/>
            <a:ext cx="2827741" cy="21141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9" name="TextBox 18"/>
          <p:cNvSpPr txBox="1"/>
          <p:nvPr/>
        </p:nvSpPr>
        <p:spPr>
          <a:xfrm>
            <a:off x="2667000" y="3226205"/>
            <a:ext cx="3286794" cy="646331"/>
          </a:xfrm>
          <a:prstGeom prst="rect">
            <a:avLst/>
          </a:prstGeom>
          <a:solidFill>
            <a:schemeClr val="tx2"/>
          </a:solidFill>
        </p:spPr>
        <p:txBody>
          <a:bodyPr wrap="square" rtlCol="0">
            <a:spAutoFit/>
          </a:bodyPr>
          <a:lstStyle/>
          <a:p>
            <a:pPr algn="ctr"/>
            <a:r>
              <a:rPr lang="en-US" sz="3600" dirty="0" smtClean="0">
                <a:solidFill>
                  <a:schemeClr val="bg1"/>
                </a:solidFill>
              </a:rPr>
              <a:t>Service Projects</a:t>
            </a:r>
            <a:endParaRPr lang="en-US" sz="3600" dirty="0">
              <a:solidFill>
                <a:schemeClr val="bg1"/>
              </a:solidFill>
            </a:endParaRPr>
          </a:p>
        </p:txBody>
      </p:sp>
    </p:spTree>
    <p:extLst>
      <p:ext uri="{BB962C8B-B14F-4D97-AF65-F5344CB8AC3E}">
        <p14:creationId xmlns:p14="http://schemas.microsoft.com/office/powerpoint/2010/main" val="3461803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175" y="553750"/>
            <a:ext cx="8174569" cy="5847398"/>
          </a:xfrm>
          <a:solidFill>
            <a:schemeClr val="tx2"/>
          </a:solidFill>
        </p:spPr>
        <p:txBody>
          <a:bodyPr>
            <a:normAutofit/>
          </a:bodyPr>
          <a:lstStyle/>
          <a:p>
            <a:r>
              <a:rPr lang="en-US" b="1" dirty="0" smtClean="0">
                <a:solidFill>
                  <a:schemeClr val="bg1"/>
                </a:solidFill>
              </a:rPr>
              <a:t/>
            </a:r>
            <a:br>
              <a:rPr lang="en-US" b="1" dirty="0" smtClean="0">
                <a:solidFill>
                  <a:schemeClr val="bg1"/>
                </a:solidFill>
              </a:rPr>
            </a:br>
            <a:r>
              <a:rPr lang="en-US" dirty="0"/>
              <a:t/>
            </a:r>
            <a:br>
              <a:rPr lang="en-US" dirty="0"/>
            </a:br>
            <a:r>
              <a:rPr lang="en-US" dirty="0"/>
              <a:t> </a:t>
            </a:r>
            <a:br>
              <a:rPr lang="en-US" dirty="0"/>
            </a:b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1"/>
            <a:ext cx="6705600" cy="385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124825" y="-379700"/>
            <a:ext cx="428625" cy="1438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8021"/>
          <a:stretch/>
        </p:blipFill>
        <p:spPr bwMode="auto">
          <a:xfrm>
            <a:off x="8661744" y="553750"/>
            <a:ext cx="451543" cy="36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7015" y="4262005"/>
            <a:ext cx="3810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673078" y="5767736"/>
            <a:ext cx="390525" cy="1657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175" y="6452321"/>
            <a:ext cx="6395199" cy="311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39" y="1504068"/>
            <a:ext cx="371498" cy="5353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t="57426"/>
          <a:stretch/>
        </p:blipFill>
        <p:spPr bwMode="auto">
          <a:xfrm>
            <a:off x="147654" y="93718"/>
            <a:ext cx="339521" cy="141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584201" y="2286000"/>
            <a:ext cx="7924800" cy="461665"/>
          </a:xfrm>
          <a:prstGeom prst="rect">
            <a:avLst/>
          </a:prstGeom>
        </p:spPr>
        <p:txBody>
          <a:bodyPr wrap="square">
            <a:spAutoFit/>
          </a:bodyPr>
          <a:lstStyle/>
          <a:p>
            <a:pPr algn="ctr"/>
            <a:r>
              <a:rPr lang="en-US" sz="2400" i="1" dirty="0">
                <a:solidFill>
                  <a:schemeClr val="bg1"/>
                </a:solidFill>
              </a:rPr>
              <a:t> </a:t>
            </a:r>
            <a:endParaRPr lang="en-US" sz="2400" dirty="0">
              <a:solidFill>
                <a:schemeClr val="bg1"/>
              </a:solidFill>
            </a:endParaRPr>
          </a:p>
        </p:txBody>
      </p:sp>
      <p:sp>
        <p:nvSpPr>
          <p:cNvPr id="5" name="TextBox 4"/>
          <p:cNvSpPr txBox="1"/>
          <p:nvPr/>
        </p:nvSpPr>
        <p:spPr>
          <a:xfrm rot="21350137">
            <a:off x="616556" y="809081"/>
            <a:ext cx="3426810" cy="923330"/>
          </a:xfrm>
          <a:prstGeom prst="rect">
            <a:avLst/>
          </a:prstGeom>
          <a:solidFill>
            <a:schemeClr val="accent2"/>
          </a:solidFill>
        </p:spPr>
        <p:txBody>
          <a:bodyPr wrap="square" rtlCol="0">
            <a:spAutoFit/>
          </a:bodyPr>
          <a:lstStyle/>
          <a:p>
            <a:pPr algn="ctr"/>
            <a:r>
              <a:rPr lang="en-US" sz="5400" dirty="0" smtClean="0">
                <a:solidFill>
                  <a:schemeClr val="bg1"/>
                </a:solidFill>
              </a:rPr>
              <a:t>Field Trips</a:t>
            </a:r>
            <a:endParaRPr lang="en-US" sz="5400" dirty="0">
              <a:solidFill>
                <a:schemeClr val="bg1"/>
              </a:solidFill>
            </a:endParaRPr>
          </a:p>
        </p:txBody>
      </p:sp>
      <p:pic>
        <p:nvPicPr>
          <p:cNvPr id="19" name="Picture 18"/>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170713">
            <a:off x="5157547" y="683500"/>
            <a:ext cx="2460306" cy="1883594"/>
          </a:xfrm>
          <a:prstGeom prst="rect">
            <a:avLst/>
          </a:prstGeom>
          <a:noFill/>
          <a:ln>
            <a:noFill/>
          </a:ln>
        </p:spPr>
      </p:pic>
      <p:pic>
        <p:nvPicPr>
          <p:cNvPr id="22" name="Picture 2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65583">
            <a:off x="6440903" y="2057400"/>
            <a:ext cx="2166547" cy="1959328"/>
          </a:xfrm>
          <a:prstGeom prst="rect">
            <a:avLst/>
          </a:prstGeom>
          <a:noFill/>
          <a:ln>
            <a:noFill/>
          </a:ln>
        </p:spPr>
      </p:pic>
      <p:pic>
        <p:nvPicPr>
          <p:cNvPr id="512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224402">
            <a:off x="2950635" y="4520500"/>
            <a:ext cx="1729936" cy="15502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2" name="Picture 2" descr="C:\Users\ekimmel\AppData\Local\Microsoft\Windows\Temporary Internet Files\Content.Outlook\BNK438D1\WP_001104 (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362052">
            <a:off x="4632434" y="4549090"/>
            <a:ext cx="2342978" cy="1756515"/>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050494">
            <a:off x="728588" y="1933486"/>
            <a:ext cx="1903792" cy="2496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17"/>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72160">
            <a:off x="1981200" y="1722209"/>
            <a:ext cx="2325063" cy="1714992"/>
          </a:xfrm>
          <a:prstGeom prst="rect">
            <a:avLst/>
          </a:prstGeom>
          <a:noFill/>
          <a:ln>
            <a:noFill/>
          </a:ln>
        </p:spPr>
      </p:pic>
      <p:pic>
        <p:nvPicPr>
          <p:cNvPr id="5125"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766206">
            <a:off x="4693626" y="2280752"/>
            <a:ext cx="2351985" cy="15109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2329961" y="3352800"/>
            <a:ext cx="1354813" cy="369332"/>
          </a:xfrm>
          <a:prstGeom prst="rect">
            <a:avLst/>
          </a:prstGeom>
          <a:solidFill>
            <a:schemeClr val="accent2"/>
          </a:solidFill>
        </p:spPr>
        <p:txBody>
          <a:bodyPr wrap="square" rtlCol="0">
            <a:spAutoFit/>
          </a:bodyPr>
          <a:lstStyle/>
          <a:p>
            <a:r>
              <a:rPr lang="en-US" dirty="0" smtClean="0">
                <a:solidFill>
                  <a:schemeClr val="bg1"/>
                </a:solidFill>
              </a:rPr>
              <a:t>SOS Ski Trip</a:t>
            </a:r>
            <a:endParaRPr lang="en-US" dirty="0">
              <a:solidFill>
                <a:schemeClr val="bg1"/>
              </a:solidFill>
            </a:endParaRPr>
          </a:p>
        </p:txBody>
      </p:sp>
      <p:sp>
        <p:nvSpPr>
          <p:cNvPr id="7" name="TextBox 6"/>
          <p:cNvSpPr txBox="1"/>
          <p:nvPr/>
        </p:nvSpPr>
        <p:spPr>
          <a:xfrm>
            <a:off x="5292562" y="2101334"/>
            <a:ext cx="1579576" cy="369332"/>
          </a:xfrm>
          <a:prstGeom prst="rect">
            <a:avLst/>
          </a:prstGeom>
          <a:solidFill>
            <a:schemeClr val="accent2"/>
          </a:solidFill>
        </p:spPr>
        <p:txBody>
          <a:bodyPr wrap="square" rtlCol="0">
            <a:spAutoFit/>
          </a:bodyPr>
          <a:lstStyle/>
          <a:p>
            <a:r>
              <a:rPr lang="en-US" dirty="0" err="1" smtClean="0">
                <a:solidFill>
                  <a:schemeClr val="bg1"/>
                </a:solidFill>
              </a:rPr>
              <a:t>Elitch</a:t>
            </a:r>
            <a:r>
              <a:rPr lang="en-US" dirty="0" smtClean="0">
                <a:solidFill>
                  <a:schemeClr val="bg1"/>
                </a:solidFill>
              </a:rPr>
              <a:t> Gardens</a:t>
            </a:r>
            <a:endParaRPr lang="en-US" dirty="0">
              <a:solidFill>
                <a:schemeClr val="bg1"/>
              </a:solidFill>
            </a:endParaRPr>
          </a:p>
        </p:txBody>
      </p:sp>
      <p:sp>
        <p:nvSpPr>
          <p:cNvPr id="8" name="TextBox 7"/>
          <p:cNvSpPr txBox="1"/>
          <p:nvPr/>
        </p:nvSpPr>
        <p:spPr>
          <a:xfrm>
            <a:off x="3505200" y="4181034"/>
            <a:ext cx="3200400" cy="369332"/>
          </a:xfrm>
          <a:prstGeom prst="rect">
            <a:avLst/>
          </a:prstGeom>
          <a:solidFill>
            <a:schemeClr val="accent2"/>
          </a:solidFill>
        </p:spPr>
        <p:txBody>
          <a:bodyPr wrap="square" rtlCol="0">
            <a:spAutoFit/>
          </a:bodyPr>
          <a:lstStyle/>
          <a:p>
            <a:r>
              <a:rPr lang="en-US" dirty="0" smtClean="0">
                <a:solidFill>
                  <a:schemeClr val="bg1"/>
                </a:solidFill>
              </a:rPr>
              <a:t>Big City Mountaineers Day Hike</a:t>
            </a:r>
            <a:endParaRPr lang="en-US" dirty="0">
              <a:solidFill>
                <a:schemeClr val="bg1"/>
              </a:solidFill>
            </a:endParaRPr>
          </a:p>
        </p:txBody>
      </p:sp>
    </p:spTree>
    <p:extLst>
      <p:ext uri="{BB962C8B-B14F-4D97-AF65-F5344CB8AC3E}">
        <p14:creationId xmlns:p14="http://schemas.microsoft.com/office/powerpoint/2010/main" val="1431143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6600</TotalTime>
  <Words>805</Words>
  <Application>Microsoft Office PowerPoint</Application>
  <PresentationFormat>On-screen Show (4:3)</PresentationFormat>
  <Paragraphs>83</Paragraphs>
  <Slides>13</Slides>
  <Notes>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 New America School—Colorado   </vt:lpstr>
      <vt:lpstr>    </vt:lpstr>
      <vt:lpstr>    </vt:lpstr>
      <vt:lpstr>    </vt:lpstr>
      <vt:lpstr>PowerPoint Presentation</vt:lpstr>
      <vt:lpstr>    </vt:lpstr>
      <vt:lpstr>    </vt:lpstr>
      <vt:lpstr>PowerPoint Presentation</vt:lpstr>
      <vt:lpstr>    </vt:lpstr>
      <vt:lpstr>PowerPoint Presentation</vt:lpstr>
      <vt:lpstr>    </vt:lpstr>
      <vt:lpstr>PowerPoint Presentation</vt:lpstr>
      <vt:lpstr>Questions: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Kimmel</dc:creator>
  <cp:lastModifiedBy>Annie Trujillo</cp:lastModifiedBy>
  <cp:revision>52</cp:revision>
  <dcterms:created xsi:type="dcterms:W3CDTF">2013-06-17T21:38:40Z</dcterms:created>
  <dcterms:modified xsi:type="dcterms:W3CDTF">2017-01-11T10:35:04Z</dcterms:modified>
</cp:coreProperties>
</file>