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86" r:id="rId3"/>
    <p:sldId id="291" r:id="rId4"/>
    <p:sldId id="293" r:id="rId5"/>
    <p:sldId id="295" r:id="rId6"/>
    <p:sldId id="297" r:id="rId7"/>
    <p:sldId id="298" r:id="rId8"/>
    <p:sldId id="299" r:id="rId9"/>
    <p:sldId id="277" r:id="rId10"/>
    <p:sldId id="272" r:id="rId11"/>
    <p:sldId id="276" r:id="rId12"/>
    <p:sldId id="274" r:id="rId13"/>
    <p:sldId id="275" r:id="rId14"/>
    <p:sldId id="302" r:id="rId15"/>
    <p:sldId id="310" r:id="rId16"/>
    <p:sldId id="303" r:id="rId17"/>
    <p:sldId id="305" r:id="rId18"/>
    <p:sldId id="307" r:id="rId19"/>
    <p:sldId id="308" r:id="rId20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CC00"/>
    <a:srgbClr val="FFCC00"/>
    <a:srgbClr val="CFF0C2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3" autoAdjust="0"/>
  </p:normalViewPr>
  <p:slideViewPr>
    <p:cSldViewPr>
      <p:cViewPr>
        <p:scale>
          <a:sx n="94" d="100"/>
          <a:sy n="94" d="100"/>
        </p:scale>
        <p:origin x="-69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8B2B2-5C8E-4584-8D4B-90955A1539F0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9116-3B08-4413-ACF9-EEF4E2860F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44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34E03-87F9-4155-84C5-BF606DABD3AA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95653-A420-4218-AFE3-FFE7486277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14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020DA6-427C-4C2C-9EBD-9E905C875B2B}" type="slidenum">
              <a:rPr lang="nl-NL" altLang="nl-NL" smtClean="0"/>
              <a:pPr eaLnBrk="1" hangingPunct="1"/>
              <a:t>4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smtClean="0"/>
              <a:t>Education means educating a pupil (transfer of knowledge), but it also means raising a child (transfer of culture). What does a specific child need to learn reading, writing, making a paper, getting socially more able? That’s the starting point of Dalton.</a:t>
            </a: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35DC82-F795-4787-99B5-DCCD2D111C5C}" type="slidenum">
              <a:rPr lang="nl-NL" altLang="nl-NL" smtClean="0"/>
              <a:pPr eaLnBrk="1" hangingPunct="1">
                <a:spcBef>
                  <a:spcPct val="0"/>
                </a:spcBef>
              </a:pPr>
              <a:t>5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0F17AC-A473-4D98-9421-5F8AE83ECE92}" type="slidenum">
              <a:rPr lang="nl-NL" altLang="nl-NL" smtClean="0"/>
              <a:pPr eaLnBrk="1" hangingPunct="1">
                <a:spcBef>
                  <a:spcPct val="0"/>
                </a:spcBef>
              </a:pPr>
              <a:t>6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5653-A420-4218-AFE3-FFE7486277C4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2D82-6F73-4693-86CC-396EC61B344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>
                <a:latin typeface="Calibri" pitchFamily="34" charset="0"/>
              </a:rPr>
              <a:t>WEC 8, juni 2009                                                        José Wichers-Bots</a:t>
            </a:r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smtClean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85A1B3B-2154-4FD2-9E6C-1EBE1903D37A}" type="slidenum">
              <a:rPr lang="en-US" altLang="nl-NL"/>
              <a:pPr>
                <a:spcBef>
                  <a:spcPct val="0"/>
                </a:spcBef>
              </a:pPr>
              <a:t>17</a:t>
            </a:fld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7912-BA4D-442D-9DDE-94742DAA4E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24E8-7A14-45AD-9EF1-88EE118104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992A-365B-4C91-93B9-25DAE21E2E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375F-984A-4691-837E-C89C29E12C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4E05-804F-438F-95DF-E2D8260DA4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0088-FCF1-424B-9191-D79FCE5AB6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5BBB-B519-4E13-A170-98BDC8AC08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99B7-BD32-4049-A0D5-FB4FFBF7A6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D793-E2EB-4875-90A6-17D75D5325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C136-AA86-4768-871A-460D768820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FE056-E4F1-4FB4-8929-D0231B4E38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38B2-7AEC-4DA4-81DC-6B81DBCF4C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2C65B3-9105-44E1-A5EC-A262CCA685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robh/My%20Documents/ROBS%20DATA/Research%20Centers/06-07%20SWIS%20and%20SET%20Summaries/SWIS%20Summary%2006-07%20(majors%20only).ppt#-1,1,Slide 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685800" y="1268413"/>
            <a:ext cx="7772400" cy="484187"/>
          </a:xfrm>
        </p:spPr>
        <p:txBody>
          <a:bodyPr/>
          <a:lstStyle/>
          <a:p>
            <a:pPr eaLnBrk="1" hangingPunct="1"/>
            <a:r>
              <a:rPr lang="nl-NL" b="1" dirty="0" smtClean="0">
                <a:solidFill>
                  <a:srgbClr val="660066"/>
                </a:solidFill>
                <a:latin typeface="Lucida Sans Unicode" pitchFamily="34" charset="0"/>
              </a:rPr>
              <a:t>Dalton Alkmaar</a:t>
            </a:r>
            <a:endParaRPr lang="nl-NL" dirty="0" smtClean="0"/>
          </a:p>
        </p:txBody>
      </p:sp>
      <p:pic>
        <p:nvPicPr>
          <p:cNvPr id="3074" name="Picture 2" descr="C:\Users\Public\Pictures\foto's algemeen Ron\DSC03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944" y="2996952"/>
            <a:ext cx="4321250" cy="347739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611560" y="5733256"/>
            <a:ext cx="5486400" cy="804863"/>
          </a:xfrm>
        </p:spPr>
        <p:txBody>
          <a:bodyPr/>
          <a:lstStyle/>
          <a:p>
            <a:r>
              <a:rPr lang="nl-NL" sz="3200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Dalton Original</a:t>
            </a:r>
          </a:p>
        </p:txBody>
      </p:sp>
      <p:pic>
        <p:nvPicPr>
          <p:cNvPr id="7" name="Afbeelding 6" descr="E:\foto stoelen adk foto's site sdca\stoelen 3h2 adk - kopie\module-013-2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319448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704" r="5704"/>
          <a:stretch>
            <a:fillRect/>
          </a:stretch>
        </p:blipFill>
        <p:spPr>
          <a:xfrm>
            <a:off x="1187624" y="1000125"/>
            <a:ext cx="3321172" cy="2489930"/>
          </a:xfrm>
          <a:noFill/>
        </p:spPr>
      </p:pic>
      <p:pic>
        <p:nvPicPr>
          <p:cNvPr id="2050" name="Picture 2" descr="C:\Users\Public\Pictures\bacelona 2015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0055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ublic\Pictures\PowerPoint\DSC034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84984"/>
            <a:ext cx="3141397" cy="2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355976" y="5877272"/>
            <a:ext cx="4572000" cy="804862"/>
          </a:xfrm>
        </p:spPr>
        <p:txBody>
          <a:bodyPr/>
          <a:lstStyle/>
          <a:p>
            <a:r>
              <a:rPr lang="nl-NL" sz="3200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Dalton </a:t>
            </a:r>
            <a:r>
              <a:rPr lang="nl-NL" sz="3200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on</a:t>
            </a:r>
            <a:r>
              <a:rPr lang="nl-NL" sz="3200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Stage</a:t>
            </a:r>
          </a:p>
        </p:txBody>
      </p:sp>
      <p:pic>
        <p:nvPicPr>
          <p:cNvPr id="3074" name="Picture 2" descr="F:\2013-2014\presentatie mei MZTH\140521-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4531578" cy="3024336"/>
          </a:xfrm>
          <a:prstGeom prst="rect">
            <a:avLst/>
          </a:prstGeom>
          <a:noFill/>
        </p:spPr>
      </p:pic>
      <p:pic>
        <p:nvPicPr>
          <p:cNvPr id="3078" name="Picture 6" descr="F:\2013-2014\presentatie mei MZTH\140522-5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929" y="764704"/>
            <a:ext cx="3107495" cy="2071499"/>
          </a:xfrm>
          <a:prstGeom prst="rect">
            <a:avLst/>
          </a:prstGeom>
          <a:noFill/>
        </p:spPr>
      </p:pic>
      <p:pic>
        <p:nvPicPr>
          <p:cNvPr id="3077" name="Picture 5" descr="F:\2013-2014\Dalton Dans VMBO 2014\140422-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457354" cy="2304385"/>
          </a:xfrm>
          <a:prstGeom prst="rect">
            <a:avLst/>
          </a:prstGeom>
          <a:noFill/>
        </p:spPr>
      </p:pic>
      <p:pic>
        <p:nvPicPr>
          <p:cNvPr id="2050" name="Picture 2" descr="C:\Users\Public\Pictures\PowerPoint\hoofd foto Stedelijk Dalton College VO gi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83" y="2996952"/>
            <a:ext cx="403194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187624" y="1052736"/>
            <a:ext cx="5486400" cy="804862"/>
          </a:xfrm>
        </p:spPr>
        <p:txBody>
          <a:bodyPr/>
          <a:lstStyle/>
          <a:p>
            <a:r>
              <a:rPr lang="nl-NL" sz="3200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Dalton Tech(</a:t>
            </a:r>
            <a:r>
              <a:rPr lang="nl-NL" sz="3200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nasium</a:t>
            </a:r>
            <a:r>
              <a:rPr lang="nl-NL" sz="3200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7" name="Tijdelijke aanduiding voor afbeelding 1"/>
          <p:cNvSpPr txBox="1">
            <a:spLocks/>
          </p:cNvSpPr>
          <p:nvPr/>
        </p:nvSpPr>
        <p:spPr bwMode="auto">
          <a:xfrm>
            <a:off x="5004048" y="371703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" name="Tijdelijke aanduiding voor afbeelding 1"/>
          <p:cNvSpPr txBox="1">
            <a:spLocks/>
          </p:cNvSpPr>
          <p:nvPr/>
        </p:nvSpPr>
        <p:spPr bwMode="auto">
          <a:xfrm>
            <a:off x="5156448" y="357325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6729"/>
            <a:ext cx="3672408" cy="22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8529"/>
            <a:ext cx="3810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44765"/>
            <a:ext cx="2892105" cy="215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704172" cy="20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ublic\Pictures\O&amp;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5" y="1700808"/>
            <a:ext cx="3672408" cy="2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zo.ORGANISATIE-DA.002\Pictures\Skills voor PP APS\DSC09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5"/>
            <a:ext cx="3456384" cy="2545921"/>
          </a:xfrm>
          <a:prstGeom prst="rect">
            <a:avLst/>
          </a:prstGeom>
          <a:noFill/>
        </p:spPr>
      </p:pic>
      <p:pic>
        <p:nvPicPr>
          <p:cNvPr id="10" name="Afbeelding 9" descr="DSC09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052736"/>
            <a:ext cx="3395869" cy="2546902"/>
          </a:xfrm>
          <a:prstGeom prst="rect">
            <a:avLst/>
          </a:prstGeom>
        </p:spPr>
      </p:pic>
      <p:sp>
        <p:nvSpPr>
          <p:cNvPr id="14339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6811144" cy="804862"/>
          </a:xfrm>
        </p:spPr>
        <p:txBody>
          <a:bodyPr/>
          <a:lstStyle/>
          <a:p>
            <a:r>
              <a:rPr lang="nl-NL" sz="3200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Dalton </a:t>
            </a:r>
            <a:r>
              <a:rPr lang="nl-NL" sz="3200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Skills</a:t>
            </a:r>
            <a:endParaRPr lang="nl-NL" sz="3200" dirty="0" smtClean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 descr="C:\Users\azo.ORGANISATIE-DA.002\Pictures\Skills voor PP APS\activiteiten klas 2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3323208" cy="2492406"/>
          </a:xfrm>
          <a:prstGeom prst="rect">
            <a:avLst/>
          </a:prstGeom>
          <a:noFill/>
        </p:spPr>
      </p:pic>
      <p:pic>
        <p:nvPicPr>
          <p:cNvPr id="11" name="Afbeelding 10" descr="IMG_1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132856"/>
            <a:ext cx="2335188" cy="311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1844824"/>
            <a:ext cx="59584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4000" b="1" dirty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School-wide </a:t>
            </a:r>
            <a:r>
              <a:rPr lang="en-US" altLang="nl-NL" sz="40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PBS</a:t>
            </a:r>
            <a:r>
              <a:rPr lang="en-US" altLang="nl-NL" sz="4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endParaRPr lang="en-US" altLang="nl-NL" sz="28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altLang="nl-NL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system </a:t>
            </a:r>
            <a:r>
              <a:rPr lang="en-US" altLang="nl-NL" sz="2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approach for establishing the social culture and individualized behavioral supports needed for schools to achieve both social and academic success for all students</a:t>
            </a:r>
            <a:r>
              <a:rPr lang="en-US" altLang="nl-NL" sz="2800" dirty="0"/>
              <a:t>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1709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76875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68760"/>
            <a:ext cx="7772400" cy="483840"/>
          </a:xfrm>
        </p:spPr>
        <p:txBody>
          <a:bodyPr/>
          <a:lstStyle/>
          <a:p>
            <a:r>
              <a:rPr lang="en-US" altLang="nl-NL" sz="4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Evidence-based </a:t>
            </a:r>
            <a:r>
              <a:rPr lang="en-US" altLang="nl-NL" sz="4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features </a:t>
            </a:r>
            <a:r>
              <a:rPr lang="en-US" altLang="nl-NL" sz="4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 SW-PBS</a:t>
            </a:r>
            <a:endParaRPr lang="nl-NL" sz="4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8840"/>
            <a:ext cx="8458200" cy="4107160"/>
          </a:xfrm>
        </p:spPr>
        <p:txBody>
          <a:bodyPr/>
          <a:lstStyle/>
          <a:p>
            <a:pPr lvl="2" eaLnBrk="1" hangingPunct="1">
              <a:buSzPct val="70000"/>
            </a:pPr>
            <a:r>
              <a:rPr lang="en-US" altLang="nl-N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Prevention</a:t>
            </a:r>
          </a:p>
          <a:p>
            <a:pPr lvl="2" eaLnBrk="1" hangingPunct="1"/>
            <a:r>
              <a:rPr lang="en-US" altLang="nl-N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Define and teach positive social expectations</a:t>
            </a:r>
          </a:p>
          <a:p>
            <a:pPr lvl="2" eaLnBrk="1" hangingPunct="1"/>
            <a:r>
              <a:rPr lang="en-US" altLang="nl-N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Acknowledge positive behavior</a:t>
            </a:r>
          </a:p>
          <a:p>
            <a:pPr lvl="2" eaLnBrk="1" hangingPunct="1"/>
            <a:r>
              <a:rPr lang="en-US" altLang="nl-N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Arrange consistent consequences for problem behavior</a:t>
            </a:r>
          </a:p>
          <a:p>
            <a:pPr lvl="2" eaLnBrk="1" hangingPunct="1"/>
            <a:r>
              <a:rPr lang="en-US" altLang="nl-N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On-going collection and use of data for </a:t>
            </a:r>
            <a:r>
              <a:rPr lang="en-US" altLang="nl-NL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decision-making</a:t>
            </a:r>
          </a:p>
          <a:p>
            <a:pPr lvl="2" eaLnBrk="1" hangingPunct="1"/>
            <a:r>
              <a:rPr lang="en-US" altLang="nl-NL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Continuum </a:t>
            </a:r>
            <a:r>
              <a:rPr lang="en-US" altLang="nl-N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 intensive, individual </a:t>
            </a:r>
            <a:r>
              <a:rPr lang="en-US" altLang="nl-NL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interventions</a:t>
            </a:r>
            <a:endParaRPr lang="en-US" altLang="nl-NL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2" eaLnBrk="1" hangingPunct="1"/>
            <a:r>
              <a:rPr lang="en-US" altLang="nl-NL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Administrative leadership </a:t>
            </a:r>
            <a:r>
              <a:rPr lang="en-US" altLang="nl-NL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 Team-based implementation</a:t>
            </a:r>
            <a:endParaRPr lang="en-US" alt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65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>
                <a:solidFill>
                  <a:srgbClr val="B5A788"/>
                </a:solidFill>
                <a:latin typeface="Gill Sans MT" pitchFamily="34" charset="0"/>
              </a:rPr>
              <a:t>Fontys OSO, José Wichers-Bots</a:t>
            </a:r>
          </a:p>
        </p:txBody>
      </p:sp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00400" y="1143000"/>
            <a:ext cx="3657600" cy="5257800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572000" y="1066800"/>
            <a:ext cx="9144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830763" y="1066800"/>
            <a:ext cx="406400" cy="609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 rot="1068829">
            <a:off x="3581400" y="838200"/>
            <a:ext cx="457200" cy="5673725"/>
          </a:xfrm>
          <a:prstGeom prst="leftBrace">
            <a:avLst>
              <a:gd name="adj1" fmla="val 10341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108075" y="2967038"/>
            <a:ext cx="2200275" cy="14747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Primary Prevention: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School-/Classroom-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Wide Systems for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All Students,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Staff, &amp; Settings</a:t>
            </a: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 rot="-1184886">
            <a:off x="5562600" y="9906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 rot="-1243991">
            <a:off x="5384800" y="935038"/>
            <a:ext cx="304800" cy="1447800"/>
          </a:xfrm>
          <a:prstGeom prst="rightBrace">
            <a:avLst>
              <a:gd name="adj1" fmla="val 39583"/>
              <a:gd name="adj2" fmla="val 79222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999163" y="1905000"/>
            <a:ext cx="2687637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Secondary Prevention: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Specialized Group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Systems for Students with At-Risk Behavior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019800" y="304800"/>
            <a:ext cx="2667000" cy="1474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Tertiary Prevention: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Specialized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Individualized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Systems for Students with High-Risk Behavior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886200" y="5943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~80% of Students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627563" y="2057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~15% 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616450" y="1295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>
                <a:latin typeface="Arial" pitchFamily="34" charset="0"/>
              </a:rPr>
              <a:t>~5% 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115616" y="1124744"/>
            <a:ext cx="2963863" cy="1200329"/>
          </a:xfrm>
          <a:prstGeom prst="rect">
            <a:avLst/>
          </a:prstGeom>
          <a:solidFill>
            <a:srgbClr val="FFCC99"/>
          </a:solidFill>
          <a:ln w="19050">
            <a:solidFill>
              <a:srgbClr val="FFCC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nl-NL" sz="18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b="1" dirty="0">
                <a:latin typeface="Arial" pitchFamily="34" charset="0"/>
              </a:rPr>
              <a:t>SCHOOL-WIDE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b="1" dirty="0">
                <a:latin typeface="Arial" pitchFamily="34" charset="0"/>
              </a:rPr>
              <a:t>POSITIVE </a:t>
            </a:r>
            <a:r>
              <a:rPr lang="en-US" altLang="nl-NL" sz="1800" dirty="0">
                <a:latin typeface="Arial" pitchFamily="34" charset="0"/>
              </a:rPr>
              <a:t>BEHAVIOR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dirty="0">
                <a:latin typeface="Arial" pitchFamily="34" charset="0"/>
              </a:rPr>
              <a:t>SUPPORT</a:t>
            </a:r>
          </a:p>
        </p:txBody>
      </p:sp>
      <p:sp>
        <p:nvSpPr>
          <p:cNvPr id="15376" name="AutoShape 19">
            <a:hlinkClick r:id="rId3" action="ppaction://hlinkpres?slideindex=1&amp;slidetitle=Slide 1" highlightClick="1"/>
          </p:cNvPr>
          <p:cNvSpPr>
            <a:spLocks noChangeArrowheads="1"/>
          </p:cNvSpPr>
          <p:nvPr/>
        </p:nvSpPr>
        <p:spPr bwMode="auto">
          <a:xfrm>
            <a:off x="8382000" y="594360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</p:spTree>
    <p:extLst>
      <p:ext uri="{BB962C8B-B14F-4D97-AF65-F5344CB8AC3E}">
        <p14:creationId xmlns:p14="http://schemas.microsoft.com/office/powerpoint/2010/main" val="289996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/>
      <p:bldP spid="33804" grpId="0"/>
      <p:bldP spid="33805" grpId="0"/>
      <p:bldP spid="338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dirty="0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nl-NL" altLang="nl-NL" b="1" dirty="0" smtClean="0">
                <a:solidFill>
                  <a:srgbClr val="660066"/>
                </a:solidFill>
                <a:effectLst/>
                <a:latin typeface="Lucida Sans Unicode" pitchFamily="34" charset="0"/>
                <a:cs typeface="Lucida Sans Unicode" pitchFamily="34" charset="0"/>
              </a:rPr>
              <a:t>Do </a:t>
            </a:r>
            <a:r>
              <a:rPr lang="nl-NL" altLang="nl-NL" b="1" dirty="0" err="1" smtClean="0">
                <a:solidFill>
                  <a:srgbClr val="660066"/>
                </a:solidFill>
                <a:effectLst/>
                <a:latin typeface="Lucida Sans Unicode" pitchFamily="34" charset="0"/>
                <a:cs typeface="Lucida Sans Unicode" pitchFamily="34" charset="0"/>
              </a:rPr>
              <a:t>what</a:t>
            </a:r>
            <a:r>
              <a:rPr lang="nl-NL" altLang="nl-NL" b="1" dirty="0" smtClean="0">
                <a:solidFill>
                  <a:srgbClr val="660066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b="1" dirty="0" err="1" smtClean="0">
                <a:solidFill>
                  <a:srgbClr val="660066"/>
                </a:solidFill>
                <a:effectLst/>
                <a:latin typeface="Lucida Sans Unicode" pitchFamily="34" charset="0"/>
                <a:cs typeface="Lucida Sans Unicode" pitchFamily="34" charset="0"/>
              </a:rPr>
              <a:t>works</a:t>
            </a:r>
            <a:r>
              <a:rPr lang="nl-NL" altLang="nl-NL" b="1" dirty="0" smtClean="0">
                <a:solidFill>
                  <a:srgbClr val="660066"/>
                </a:solidFill>
                <a:effectLst/>
                <a:latin typeface="Lucida Sans Unicode" pitchFamily="34" charset="0"/>
                <a:cs typeface="Lucida Sans Unicode" pitchFamily="34" charset="0"/>
              </a:rPr>
              <a:t>….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Positive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feedback</a:t>
            </a:r>
          </a:p>
          <a:p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Teach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what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you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want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see</a:t>
            </a:r>
            <a:endParaRPr lang="nl-NL" altLang="nl-NL" sz="2800" b="1" dirty="0" smtClean="0">
              <a:solidFill>
                <a:srgbClr val="660066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Pay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attention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positive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behaviour</a:t>
            </a:r>
            <a:endParaRPr lang="nl-NL" altLang="nl-NL" sz="2800" b="1" dirty="0" smtClean="0">
              <a:solidFill>
                <a:srgbClr val="660066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Neglect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negative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behaviour</a:t>
            </a:r>
            <a:endParaRPr lang="nl-NL" altLang="nl-NL" sz="2800" b="1" dirty="0" smtClean="0">
              <a:solidFill>
                <a:srgbClr val="660066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Choose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your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issues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based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on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study</a:t>
            </a:r>
            <a:endParaRPr lang="nl-NL" altLang="nl-NL" sz="2800" b="1" dirty="0" smtClean="0">
              <a:solidFill>
                <a:srgbClr val="660066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Start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with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a small goal: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example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“we keep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our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school clean”.  </a:t>
            </a:r>
          </a:p>
        </p:txBody>
      </p:sp>
    </p:spTree>
    <p:extLst>
      <p:ext uri="{BB962C8B-B14F-4D97-AF65-F5344CB8AC3E}">
        <p14:creationId xmlns:p14="http://schemas.microsoft.com/office/powerpoint/2010/main" val="208072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ps\AppData\Local\Microsoft\Windows\Temporary Internet Files\Content.Outlook\N3AIC2YL\3240CD9A-C95B-464F-918D-E94A89029E8A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8" y="3501008"/>
            <a:ext cx="4280024" cy="32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ps\AppData\Local\Microsoft\Windows\Temporary Internet Files\Content.Outlook\N3AIC2YL\IMG_1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520" y="233190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ps\AppData\Local\Microsoft\Windows\Temporary Internet Files\Content.Outlook\N3AIC2YL\IMG_1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1994" y="528313"/>
            <a:ext cx="3244552" cy="24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7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nl-NL" b="1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nl-NL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Dalton </a:t>
            </a:r>
            <a:r>
              <a:rPr lang="nl-NL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values</a:t>
            </a:r>
            <a:endParaRPr lang="nl-NL" b="1" dirty="0">
              <a:solidFill>
                <a:srgbClr val="660066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 smtClean="0">
              <a:solidFill>
                <a:srgbClr val="7030A0"/>
              </a:solidFill>
              <a:latin typeface="Lucida Sans Unicode" pitchFamily="34" charset="0"/>
              <a:cs typeface="Lucida Sans Unicode" pitchFamily="34" charset="0"/>
            </a:endParaRPr>
          </a:p>
          <a:p>
            <a:endParaRPr lang="nl-NL" dirty="0"/>
          </a:p>
        </p:txBody>
      </p:sp>
      <p:pic>
        <p:nvPicPr>
          <p:cNvPr id="4" name="Picture 2" descr="http://www.daltonopleiders.nl/map/vertrouwensdriehoek%20met%20zes%20h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7526"/>
            <a:ext cx="5197669" cy="439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Dalton </a:t>
            </a:r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values</a:t>
            </a:r>
            <a:endParaRPr lang="nl-NL" b="1" dirty="0">
              <a:solidFill>
                <a:srgbClr val="6600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Freedom</a:t>
            </a:r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responsability</a:t>
            </a:r>
            <a:endParaRPr lang="nl-NL" b="1" dirty="0" smtClean="0">
              <a:solidFill>
                <a:srgbClr val="6600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Independance</a:t>
            </a:r>
            <a:endParaRPr lang="nl-NL" b="1" dirty="0" smtClean="0">
              <a:solidFill>
                <a:srgbClr val="6600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Collaboration</a:t>
            </a:r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  </a:t>
            </a:r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Work</a:t>
            </a:r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together</a:t>
            </a:r>
            <a:endParaRPr lang="nl-NL" b="1" dirty="0" smtClean="0">
              <a:solidFill>
                <a:srgbClr val="6600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Efficiency: do </a:t>
            </a:r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what</a:t>
            </a:r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</a:t>
            </a:r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…</a:t>
            </a:r>
          </a:p>
          <a:p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Reflection</a:t>
            </a:r>
            <a:endParaRPr lang="nl-NL" b="1" dirty="0" smtClean="0">
              <a:solidFill>
                <a:srgbClr val="6600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Consolidation</a:t>
            </a:r>
            <a:r>
              <a:rPr 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7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smtClean="0"/>
              <a:t>Exploring the child’s world</a:t>
            </a:r>
          </a:p>
        </p:txBody>
      </p:sp>
      <p:sp>
        <p:nvSpPr>
          <p:cNvPr id="15363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altLang="nl-NL" b="1" dirty="0" smtClean="0"/>
              <a:t>  </a:t>
            </a:r>
            <a:r>
              <a:rPr lang="nl-NL" altLang="nl-NL" sz="3600" b="1" dirty="0" smtClean="0"/>
              <a:t>“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child’s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world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is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very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real.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Those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who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inhabit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it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have a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radically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different point of view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from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that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adults</a:t>
            </a:r>
            <a:r>
              <a:rPr lang="nl-NL" altLang="nl-NL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”</a:t>
            </a:r>
          </a:p>
          <a:p>
            <a:pPr eaLnBrk="1" hangingPunct="1">
              <a:buFont typeface="Arial" pitchFamily="34" charset="0"/>
              <a:buNone/>
            </a:pPr>
            <a:r>
              <a:rPr lang="nl-NL" altLang="nl-NL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              </a:t>
            </a:r>
            <a:r>
              <a:rPr lang="nl-NL" altLang="nl-NL" sz="1800" b="1" dirty="0" smtClean="0"/>
              <a:t>Helen </a:t>
            </a:r>
            <a:r>
              <a:rPr lang="nl-NL" altLang="nl-NL" sz="1800" b="1" dirty="0" err="1" smtClean="0"/>
              <a:t>Parkhurst</a:t>
            </a:r>
            <a:endParaRPr lang="nl-NL" altLang="nl-NL" sz="1800" b="1" dirty="0" smtClean="0"/>
          </a:p>
          <a:p>
            <a:pPr eaLnBrk="1" hangingPunct="1">
              <a:buFont typeface="Arial" pitchFamily="34" charset="0"/>
              <a:buNone/>
            </a:pPr>
            <a:endParaRPr lang="nl-NL" altLang="nl-NL" sz="3200" b="1" dirty="0" smtClean="0"/>
          </a:p>
          <a:p>
            <a:pPr eaLnBrk="1" hangingPunct="1">
              <a:buFont typeface="Arial" pitchFamily="34" charset="0"/>
              <a:buNone/>
            </a:pPr>
            <a:endParaRPr lang="nl-NL" altLang="nl-NL" sz="3200" dirty="0" smtClean="0"/>
          </a:p>
        </p:txBody>
      </p:sp>
      <p:sp>
        <p:nvSpPr>
          <p:cNvPr id="15364" name="Rectangle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3" eaLnBrk="1" hangingPunct="1"/>
            <a:endParaRPr lang="nl-NL" altLang="nl-NL" smtClean="0"/>
          </a:p>
        </p:txBody>
      </p:sp>
      <p:pic>
        <p:nvPicPr>
          <p:cNvPr id="15365" name="Picture 12" descr="parkhurst j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0322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24744"/>
            <a:ext cx="6910536" cy="627856"/>
          </a:xfrm>
        </p:spPr>
        <p:txBody>
          <a:bodyPr/>
          <a:lstStyle/>
          <a:p>
            <a:pPr eaLnBrk="1" hangingPunct="1"/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What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does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school </a:t>
            </a:r>
            <a:b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want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achieve</a:t>
            </a:r>
            <a:r>
              <a:rPr lang="nl-NL" altLang="nl-NL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4864"/>
            <a:ext cx="7772400" cy="38911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Optima"/>
              <a:buNone/>
            </a:pPr>
            <a:r>
              <a:rPr lang="nl-NL" altLang="nl-NL" sz="2800" b="1" dirty="0" err="1" smtClean="0">
                <a:solidFill>
                  <a:srgbClr val="0070C0"/>
                </a:solidFill>
                <a:latin typeface="Arial" pitchFamily="34" charset="0"/>
              </a:rPr>
              <a:t>from</a:t>
            </a:r>
            <a:r>
              <a:rPr lang="nl-NL" altLang="nl-NL" sz="2800" b="1" dirty="0" smtClean="0">
                <a:solidFill>
                  <a:srgbClr val="0070C0"/>
                </a:solidFill>
                <a:latin typeface="Arial" pitchFamily="34" charset="0"/>
              </a:rPr>
              <a:t> a </a:t>
            </a:r>
            <a:r>
              <a:rPr lang="nl-NL" altLang="nl-NL" sz="2800" b="1" dirty="0" err="1" smtClean="0">
                <a:solidFill>
                  <a:srgbClr val="0070C0"/>
                </a:solidFill>
                <a:latin typeface="Arial" pitchFamily="34" charset="0"/>
              </a:rPr>
              <a:t>didactic</a:t>
            </a:r>
            <a:r>
              <a:rPr lang="nl-NL" altLang="nl-NL" sz="2800" b="1" dirty="0" smtClean="0">
                <a:solidFill>
                  <a:srgbClr val="0070C0"/>
                </a:solidFill>
                <a:latin typeface="Arial" pitchFamily="34" charset="0"/>
              </a:rPr>
              <a:t> point of view </a:t>
            </a:r>
            <a:r>
              <a:rPr lang="nl-NL" altLang="nl-NL" sz="2800" b="1" dirty="0" smtClean="0">
                <a:latin typeface="Arial" pitchFamily="34" charset="0"/>
              </a:rPr>
              <a:t>…….”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Pupils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should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given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chance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acquire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art of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study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before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they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expected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learn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”</a:t>
            </a:r>
          </a:p>
          <a:p>
            <a:pPr eaLnBrk="1" hangingPunct="1">
              <a:lnSpc>
                <a:spcPct val="80000"/>
              </a:lnSpc>
              <a:buFont typeface="Optima"/>
              <a:buNone/>
            </a:pPr>
            <a:r>
              <a:rPr lang="nl-NL" altLang="nl-NL" sz="2800" b="1" dirty="0" err="1" smtClean="0">
                <a:solidFill>
                  <a:srgbClr val="0070C0"/>
                </a:solidFill>
                <a:latin typeface="Arial" pitchFamily="34" charset="0"/>
              </a:rPr>
              <a:t>from</a:t>
            </a:r>
            <a:r>
              <a:rPr lang="nl-NL" altLang="nl-NL" sz="28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0070C0"/>
                </a:solidFill>
                <a:latin typeface="Arial" pitchFamily="34" charset="0"/>
              </a:rPr>
              <a:t>an</a:t>
            </a:r>
            <a:r>
              <a:rPr lang="nl-NL" altLang="nl-NL" sz="28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0070C0"/>
                </a:solidFill>
                <a:latin typeface="Arial" pitchFamily="34" charset="0"/>
              </a:rPr>
              <a:t>educational</a:t>
            </a:r>
            <a:r>
              <a:rPr lang="nl-NL" altLang="nl-NL" sz="2800" b="1" dirty="0" smtClean="0">
                <a:solidFill>
                  <a:srgbClr val="0070C0"/>
                </a:solidFill>
                <a:latin typeface="Arial" pitchFamily="34" charset="0"/>
              </a:rPr>
              <a:t> point of view </a:t>
            </a:r>
            <a:r>
              <a:rPr lang="nl-NL" altLang="nl-NL" sz="2800" b="1" dirty="0" smtClean="0">
                <a:latin typeface="Arial" pitchFamily="34" charset="0"/>
              </a:rPr>
              <a:t>…… “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true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business of school is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not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chain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pupil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preconceived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ideas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but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set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him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free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discover his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own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ideas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…</a:t>
            </a:r>
            <a:r>
              <a:rPr lang="nl-NL" altLang="nl-NL" sz="2800" b="1" dirty="0" smtClean="0">
                <a:latin typeface="Arial" pitchFamily="34" charset="0"/>
              </a:rPr>
              <a:t>”</a:t>
            </a:r>
          </a:p>
          <a:p>
            <a:pPr eaLnBrk="1" hangingPunct="1">
              <a:lnSpc>
                <a:spcPct val="80000"/>
              </a:lnSpc>
              <a:buFont typeface="Optima"/>
              <a:buNone/>
            </a:pPr>
            <a:endParaRPr lang="nl-NL" altLang="nl-NL" sz="2800" b="1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Optima"/>
              <a:buNone/>
            </a:pPr>
            <a:r>
              <a:rPr lang="nl-NL" altLang="nl-NL" sz="1000" dirty="0" smtClean="0"/>
              <a:t>                                 </a:t>
            </a:r>
            <a:r>
              <a:rPr lang="nl-NL" altLang="nl-NL" sz="1800" b="1" dirty="0" smtClean="0">
                <a:latin typeface="Antique Olive"/>
              </a:rPr>
              <a:t>Helen </a:t>
            </a:r>
            <a:r>
              <a:rPr lang="nl-NL" altLang="nl-NL" sz="1800" b="1" dirty="0" err="1" smtClean="0">
                <a:latin typeface="Antique Olive"/>
              </a:rPr>
              <a:t>Parkhurst</a:t>
            </a:r>
            <a:r>
              <a:rPr lang="nl-NL" altLang="nl-NL" sz="1800" b="1" dirty="0" smtClean="0">
                <a:latin typeface="Antique Olive"/>
              </a:rPr>
              <a:t> – </a:t>
            </a:r>
            <a:r>
              <a:rPr lang="nl-NL" altLang="nl-NL" sz="1800" b="1" dirty="0" err="1" smtClean="0">
                <a:latin typeface="Antique Olive"/>
              </a:rPr>
              <a:t>Education</a:t>
            </a:r>
            <a:r>
              <a:rPr lang="nl-NL" altLang="nl-NL" sz="1800" b="1" dirty="0" smtClean="0">
                <a:latin typeface="Antique Olive"/>
              </a:rPr>
              <a:t> on </a:t>
            </a:r>
            <a:r>
              <a:rPr lang="nl-NL" altLang="nl-NL" sz="1800" b="1" dirty="0" err="1" smtClean="0">
                <a:latin typeface="Antique Olive"/>
              </a:rPr>
              <a:t>the</a:t>
            </a:r>
            <a:r>
              <a:rPr lang="nl-NL" altLang="nl-NL" sz="1800" b="1" dirty="0" smtClean="0">
                <a:latin typeface="Antique Olive"/>
              </a:rPr>
              <a:t> Dalton Plan, 1922</a:t>
            </a:r>
          </a:p>
        </p:txBody>
      </p:sp>
    </p:spTree>
    <p:extLst>
      <p:ext uri="{BB962C8B-B14F-4D97-AF65-F5344CB8AC3E}">
        <p14:creationId xmlns:p14="http://schemas.microsoft.com/office/powerpoint/2010/main" val="9814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09600"/>
            <a:ext cx="2016224" cy="1379240"/>
          </a:xfrm>
        </p:spPr>
        <p:txBody>
          <a:bodyPr/>
          <a:lstStyle/>
          <a:p>
            <a:pPr eaLnBrk="1" hangingPunct="1"/>
            <a:r>
              <a:rPr lang="nl-NL" altLang="nl-NL" sz="40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Flow?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73016"/>
            <a:ext cx="7772400" cy="20162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nl-NL" dirty="0" smtClean="0"/>
              <a:t>  </a:t>
            </a:r>
          </a:p>
          <a:p>
            <a:pPr eaLnBrk="1" hangingPunct="1">
              <a:buFontTx/>
              <a:buNone/>
            </a:pPr>
            <a:r>
              <a:rPr lang="en-GB" altLang="nl-NL" dirty="0" smtClean="0"/>
              <a:t> </a:t>
            </a:r>
            <a:r>
              <a:rPr lang="en-GB" altLang="nl-NL" sz="4000" b="1" dirty="0" smtClean="0"/>
              <a:t>“</a:t>
            </a:r>
            <a:r>
              <a:rPr lang="en-GB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goal to be aimed at is to the child like a carrot to a donkey – it keeps him moving onwards</a:t>
            </a:r>
            <a:r>
              <a:rPr lang="en-GB" altLang="nl-NL" sz="4000" b="1" dirty="0" smtClean="0"/>
              <a:t>”</a:t>
            </a:r>
            <a:r>
              <a:rPr lang="en-GB" altLang="nl-NL" dirty="0" smtClean="0"/>
              <a:t> </a:t>
            </a:r>
          </a:p>
          <a:p>
            <a:pPr eaLnBrk="1" hangingPunct="1">
              <a:buFontTx/>
              <a:buNone/>
            </a:pPr>
            <a:endParaRPr lang="nl-NL" altLang="nl-NL" sz="1600" dirty="0" smtClean="0"/>
          </a:p>
          <a:p>
            <a:pPr eaLnBrk="1" hangingPunct="1">
              <a:buFontTx/>
              <a:buNone/>
            </a:pPr>
            <a:endParaRPr lang="nl-NL" altLang="nl-NL" sz="1600" b="1" dirty="0" smtClean="0"/>
          </a:p>
        </p:txBody>
      </p:sp>
      <p:pic>
        <p:nvPicPr>
          <p:cNvPr id="1026" name="Picture 2" descr="C:\Users\aps\AppData\Local\Microsoft\Windows\Temporary Internet Files\Content.Outlook\N3AIC2YL\IMG_1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923275" cy="29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Consciously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we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teach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what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we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know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;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unconsciously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teach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who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we are.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dirty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D.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Hamachek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(1999) -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Effective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teachers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What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they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how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they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it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importance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of </a:t>
            </a:r>
            <a:r>
              <a:rPr lang="nl-NL" altLang="nl-NL" sz="20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self-knowledge</a:t>
            </a:r>
            <a:r>
              <a:rPr lang="nl-NL" alt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nl-NL" altLang="nl-NL" sz="2000" dirty="0">
              <a:solidFill>
                <a:schemeClr val="hlin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01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1844824"/>
            <a:ext cx="58864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</a:rPr>
              <a:t>“</a:t>
            </a:r>
            <a:r>
              <a:rPr lang="nl-NL" altLang="nl-NL" sz="2800" b="1" dirty="0" err="1" smtClean="0">
                <a:solidFill>
                  <a:srgbClr val="660066"/>
                </a:solidFill>
                <a:latin typeface="Lucida Sans Unicode" pitchFamily="34" charset="0"/>
              </a:rPr>
              <a:t>Good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teaching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cannot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be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reduced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to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technique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,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good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teaching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comes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from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the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identity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and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integrity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of </a:t>
            </a:r>
            <a:r>
              <a:rPr lang="nl-NL" altLang="nl-NL" sz="2800" b="1" dirty="0" err="1">
                <a:solidFill>
                  <a:srgbClr val="660066"/>
                </a:solidFill>
                <a:latin typeface="Lucida Sans Unicode" pitchFamily="34" charset="0"/>
              </a:rPr>
              <a:t>the</a:t>
            </a:r>
            <a:r>
              <a:rPr lang="nl-NL" altLang="nl-NL" sz="2800" b="1" dirty="0">
                <a:solidFill>
                  <a:srgbClr val="660066"/>
                </a:solidFill>
                <a:latin typeface="Lucida Sans Unicode" pitchFamily="34" charset="0"/>
              </a:rPr>
              <a:t> teacher</a:t>
            </a:r>
            <a:r>
              <a:rPr lang="nl-NL" altLang="nl-NL" sz="2800" b="1" dirty="0" smtClean="0">
                <a:solidFill>
                  <a:srgbClr val="660066"/>
                </a:solidFill>
                <a:latin typeface="Lucida Sans Unicode" pitchFamily="34" charset="0"/>
              </a:rPr>
              <a:t>.”</a:t>
            </a:r>
            <a:endParaRPr lang="nl-NL" altLang="nl-NL" sz="2800" b="1" dirty="0">
              <a:solidFill>
                <a:srgbClr val="660066"/>
              </a:solidFill>
              <a:latin typeface="Lucida Sans Unicode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dirty="0">
                <a:latin typeface="Lucida Sans Unicode" pitchFamily="34" charset="0"/>
              </a:rPr>
              <a:t>  </a:t>
            </a:r>
            <a:r>
              <a:rPr lang="nl-NL" altLang="nl-NL" sz="1800" dirty="0">
                <a:latin typeface="Lucida Sans Unicode" pitchFamily="34" charset="0"/>
              </a:rPr>
              <a:t>P.J. Palmer (1998) – The courage </a:t>
            </a:r>
            <a:r>
              <a:rPr lang="nl-NL" altLang="nl-NL" sz="1800" dirty="0" err="1">
                <a:latin typeface="Lucida Sans Unicode" pitchFamily="34" charset="0"/>
              </a:rPr>
              <a:t>to</a:t>
            </a:r>
            <a:r>
              <a:rPr lang="nl-NL" altLang="nl-NL" sz="1800" dirty="0">
                <a:latin typeface="Lucida Sans Unicode" pitchFamily="34" charset="0"/>
              </a:rPr>
              <a:t> </a:t>
            </a:r>
            <a:r>
              <a:rPr lang="nl-NL" altLang="nl-NL" sz="1800" dirty="0" err="1">
                <a:latin typeface="Lucida Sans Unicode" pitchFamily="34" charset="0"/>
              </a:rPr>
              <a:t>teach</a:t>
            </a:r>
            <a:endParaRPr lang="nl-NL" altLang="nl-NL" sz="18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55650" y="1050797"/>
            <a:ext cx="72723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endParaRPr lang="nl-NL" sz="3200" b="1" dirty="0" smtClean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endParaRPr lang="nl-NL" sz="3200" b="1" dirty="0" smtClean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endParaRPr lang="nl-NL" sz="3200" b="1" dirty="0" smtClean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All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children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are different!</a:t>
            </a:r>
            <a:endParaRPr lang="nl-NL" sz="3200" b="1" dirty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Develop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their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talents</a:t>
            </a:r>
            <a:endParaRPr lang="nl-NL" sz="3200" b="1" dirty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Personal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growth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self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knowledge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and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reflection</a:t>
            </a:r>
            <a:endParaRPr lang="nl-NL" sz="3200" b="1" dirty="0" smtClean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Critical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and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social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citizens</a:t>
            </a:r>
            <a:endParaRPr lang="nl-NL" sz="3200" b="1" dirty="0" smtClean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Entrepeneurship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and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3200" b="1" dirty="0" err="1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creativity</a:t>
            </a:r>
            <a: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nl-NL" sz="3200" b="1" dirty="0" smtClean="0">
                <a:solidFill>
                  <a:srgbClr val="660066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endParaRPr lang="nl-NL" sz="3200" b="1" dirty="0">
              <a:solidFill>
                <a:srgbClr val="660066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12968" cy="864096"/>
          </a:xfrm>
        </p:spPr>
        <p:txBody>
          <a:bodyPr/>
          <a:lstStyle/>
          <a:p>
            <a:r>
              <a:rPr lang="nl-NL" b="1" dirty="0" err="1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Mission</a:t>
            </a:r>
            <a:r>
              <a:rPr lang="nl-NL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statement of</a:t>
            </a:r>
            <a:br>
              <a:rPr lang="nl-NL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nl-NL" b="1" dirty="0" smtClean="0">
                <a:solidFill>
                  <a:srgbClr val="660066"/>
                </a:solidFill>
                <a:latin typeface="Lucida Sans Unicode" pitchFamily="34" charset="0"/>
                <a:cs typeface="Lucida Sans Unicode" pitchFamily="34" charset="0"/>
              </a:rPr>
              <a:t> Dalton Alkmaar</a:t>
            </a:r>
            <a:endParaRPr lang="nl-NL" b="1" dirty="0">
              <a:solidFill>
                <a:srgbClr val="660066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494</Words>
  <Application>Microsoft Office PowerPoint</Application>
  <PresentationFormat>Diavoorstelling (4:3)</PresentationFormat>
  <Paragraphs>85</Paragraphs>
  <Slides>19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Standaardontwerp</vt:lpstr>
      <vt:lpstr>Dalton Alkmaar</vt:lpstr>
      <vt:lpstr> Dalton values</vt:lpstr>
      <vt:lpstr>Dalton values</vt:lpstr>
      <vt:lpstr>Exploring the child’s world</vt:lpstr>
      <vt:lpstr>What does the school  want to achieve?</vt:lpstr>
      <vt:lpstr>Flow?</vt:lpstr>
      <vt:lpstr>PowerPoint-presentatie</vt:lpstr>
      <vt:lpstr>PowerPoint-presentatie</vt:lpstr>
      <vt:lpstr>Mission statement of  Dalton Alkmaar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Evidence-based features of SW-PBS</vt:lpstr>
      <vt:lpstr>PowerPoint-presentatie</vt:lpstr>
      <vt:lpstr>Do what works….</vt:lpstr>
      <vt:lpstr>PowerPoint-presentatie</vt:lpstr>
    </vt:vector>
  </TitlesOfParts>
  <Company>Prive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IN DALTON</dc:title>
  <dc:creator>Tetman Faber &amp; Anna-Paulien SMits</dc:creator>
  <cp:lastModifiedBy>Smits, A.P.</cp:lastModifiedBy>
  <cp:revision>131</cp:revision>
  <cp:lastPrinted>2015-11-20T14:33:50Z</cp:lastPrinted>
  <dcterms:created xsi:type="dcterms:W3CDTF">2005-10-02T14:55:00Z</dcterms:created>
  <dcterms:modified xsi:type="dcterms:W3CDTF">2017-01-09T07:15:56Z</dcterms:modified>
</cp:coreProperties>
</file>