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7" r:id="rId3"/>
    <p:sldId id="268" r:id="rId4"/>
    <p:sldId id="257" r:id="rId5"/>
    <p:sldId id="258" r:id="rId6"/>
    <p:sldId id="259" r:id="rId7"/>
    <p:sldId id="260" r:id="rId8"/>
    <p:sldId id="261" r:id="rId9"/>
    <p:sldId id="262" r:id="rId10"/>
    <p:sldId id="263" r:id="rId11"/>
    <p:sldId id="264" r:id="rId12"/>
    <p:sldId id="265" r:id="rId13"/>
    <p:sldId id="26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2374" autoAdjust="0"/>
  </p:normalViewPr>
  <p:slideViewPr>
    <p:cSldViewPr snapToGrid="0">
      <p:cViewPr varScale="1">
        <p:scale>
          <a:sx n="61" d="100"/>
          <a:sy n="61" d="100"/>
        </p:scale>
        <p:origin x="679"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1/11/2017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1/11/2017</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58812" y="1143000"/>
            <a:ext cx="8383588" cy="2552700"/>
          </a:xfrm>
        </p:spPr>
        <p:txBody>
          <a:bodyPr>
            <a:noAutofit/>
          </a:bodyPr>
          <a:lstStyle/>
          <a:p>
            <a:r>
              <a:rPr lang="en-US" b="1" dirty="0" smtClean="0"/>
              <a:t>Qualities of successful teachers of refugee and immigrant students</a:t>
            </a:r>
            <a:endParaRPr lang="en-US" b="1" dirty="0"/>
          </a:p>
        </p:txBody>
      </p:sp>
    </p:spTree>
    <p:extLst>
      <p:ext uri="{BB962C8B-B14F-4D97-AF65-F5344CB8AC3E}">
        <p14:creationId xmlns:p14="http://schemas.microsoft.com/office/powerpoint/2010/main" val="10831185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177800"/>
            <a:ext cx="10020300" cy="6555641"/>
          </a:xfrm>
          <a:prstGeom prst="rect">
            <a:avLst/>
          </a:prstGeom>
          <a:noFill/>
        </p:spPr>
        <p:txBody>
          <a:bodyPr wrap="square" rtlCol="0">
            <a:spAutoFit/>
          </a:bodyPr>
          <a:lstStyle/>
          <a:p>
            <a:r>
              <a:rPr lang="en-US" sz="2000" b="1" dirty="0"/>
              <a:t>5.     Encouraging English Conversations &amp; Involvement Outside the Classroom</a:t>
            </a:r>
            <a:endParaRPr lang="en-US" sz="2000" dirty="0"/>
          </a:p>
          <a:p>
            <a:endParaRPr lang="en-US" sz="2000" dirty="0" smtClean="0"/>
          </a:p>
          <a:p>
            <a:r>
              <a:rPr lang="en-US" sz="2000" dirty="0" smtClean="0"/>
              <a:t>Students </a:t>
            </a:r>
            <a:r>
              <a:rPr lang="en-US" sz="2000" dirty="0"/>
              <a:t>who more actively engage outside the classroom in extracurricular or community </a:t>
            </a:r>
            <a:r>
              <a:rPr lang="en-US" sz="2000" dirty="0" smtClean="0"/>
              <a:t>activities cultivate </a:t>
            </a:r>
            <a:r>
              <a:rPr lang="en-US" sz="2000" dirty="0"/>
              <a:t>friendships and interests which help with broadening language acquisition. </a:t>
            </a:r>
            <a:endParaRPr lang="en-US" sz="2000" dirty="0" smtClean="0"/>
          </a:p>
          <a:p>
            <a:endParaRPr lang="en-US" sz="2000" dirty="0"/>
          </a:p>
          <a:p>
            <a:r>
              <a:rPr lang="en-US" sz="2000" dirty="0" smtClean="0"/>
              <a:t>When students feel </a:t>
            </a:r>
            <a:r>
              <a:rPr lang="en-US" sz="2000" dirty="0"/>
              <a:t>more confident and have some degree of language skill, they can be encouraged to join </a:t>
            </a:r>
            <a:r>
              <a:rPr lang="en-US" sz="2000" dirty="0" smtClean="0"/>
              <a:t>other </a:t>
            </a:r>
            <a:r>
              <a:rPr lang="en-US" sz="2000" dirty="0"/>
              <a:t>school- and community-related activities.  These can be based on the students’ interests. </a:t>
            </a:r>
            <a:endParaRPr lang="en-US" sz="2000" dirty="0" smtClean="0"/>
          </a:p>
          <a:p>
            <a:endParaRPr lang="en-US" sz="2000" dirty="0" smtClean="0"/>
          </a:p>
          <a:p>
            <a:r>
              <a:rPr lang="en-US" sz="2000" dirty="0" smtClean="0"/>
              <a:t>Maybe </a:t>
            </a:r>
            <a:r>
              <a:rPr lang="en-US" sz="2000" dirty="0"/>
              <a:t>a student enjoys the outdoors and scouting is a good option; sports, music and art </a:t>
            </a:r>
            <a:r>
              <a:rPr lang="en-US" sz="2000" dirty="0" smtClean="0"/>
              <a:t>might be </a:t>
            </a:r>
            <a:r>
              <a:rPr lang="en-US" sz="2000" dirty="0"/>
              <a:t>other avenues; some students might be befriended by native speakers who invite them </a:t>
            </a:r>
            <a:r>
              <a:rPr lang="en-US" sz="2000" dirty="0" smtClean="0"/>
              <a:t>to </a:t>
            </a:r>
            <a:r>
              <a:rPr lang="en-US" sz="2000" dirty="0"/>
              <a:t>participate in something they are engaged in. </a:t>
            </a:r>
            <a:endParaRPr lang="en-US" sz="2000" dirty="0" smtClean="0"/>
          </a:p>
          <a:p>
            <a:endParaRPr lang="en-US" sz="2000" dirty="0"/>
          </a:p>
          <a:p>
            <a:r>
              <a:rPr lang="en-US" sz="2000" dirty="0" smtClean="0"/>
              <a:t>Another </a:t>
            </a:r>
            <a:r>
              <a:rPr lang="en-US" sz="2000" dirty="0"/>
              <a:t>suggestion is joining groups and </a:t>
            </a:r>
            <a:r>
              <a:rPr lang="en-US" sz="2000" dirty="0" smtClean="0"/>
              <a:t>clubs that </a:t>
            </a:r>
            <a:r>
              <a:rPr lang="en-US" sz="2000" dirty="0"/>
              <a:t>build on an international focus like language clubs and service organizations. </a:t>
            </a:r>
            <a:endParaRPr lang="en-US" sz="2000" dirty="0" smtClean="0"/>
          </a:p>
          <a:p>
            <a:endParaRPr lang="en-US" sz="2000" dirty="0" smtClean="0"/>
          </a:p>
          <a:p>
            <a:r>
              <a:rPr lang="en-US" sz="2000" dirty="0" smtClean="0"/>
              <a:t> </a:t>
            </a:r>
            <a:r>
              <a:rPr lang="en-US" sz="2000" dirty="0"/>
              <a:t>Being active and also volunteering to help towards some larger purpose can also build relevancy </a:t>
            </a:r>
            <a:r>
              <a:rPr lang="en-US" sz="2000" dirty="0" smtClean="0"/>
              <a:t>to </a:t>
            </a:r>
            <a:r>
              <a:rPr lang="en-US" sz="2000" dirty="0"/>
              <a:t>learning and involvement.</a:t>
            </a:r>
          </a:p>
          <a:p>
            <a:endParaRPr lang="en-US" sz="2000" dirty="0"/>
          </a:p>
        </p:txBody>
      </p:sp>
    </p:spTree>
    <p:extLst>
      <p:ext uri="{BB962C8B-B14F-4D97-AF65-F5344CB8AC3E}">
        <p14:creationId xmlns:p14="http://schemas.microsoft.com/office/powerpoint/2010/main" val="17532047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9900" y="1308100"/>
            <a:ext cx="10325100" cy="4247317"/>
          </a:xfrm>
          <a:prstGeom prst="rect">
            <a:avLst/>
          </a:prstGeom>
          <a:noFill/>
        </p:spPr>
        <p:txBody>
          <a:bodyPr wrap="square" rtlCol="0">
            <a:spAutoFit/>
          </a:bodyPr>
          <a:lstStyle/>
          <a:p>
            <a:pPr>
              <a:lnSpc>
                <a:spcPct val="150000"/>
              </a:lnSpc>
            </a:pPr>
            <a:r>
              <a:rPr lang="en-US" sz="2000" b="1" dirty="0"/>
              <a:t>6.  Willingness to Go the Extra </a:t>
            </a:r>
            <a:r>
              <a:rPr lang="en-US" sz="2000" b="1" dirty="0" smtClean="0"/>
              <a:t>Mile</a:t>
            </a:r>
          </a:p>
          <a:p>
            <a:pPr>
              <a:lnSpc>
                <a:spcPct val="150000"/>
              </a:lnSpc>
            </a:pPr>
            <a:r>
              <a:rPr lang="en-US" sz="2000" b="1" dirty="0" smtClean="0"/>
              <a:t/>
            </a:r>
            <a:br>
              <a:rPr lang="en-US" sz="2000" b="1" dirty="0" smtClean="0"/>
            </a:br>
            <a:r>
              <a:rPr lang="en-US" sz="2000" dirty="0" smtClean="0"/>
              <a:t>For teachers to be considered effective, they need to believe in their own ability to make a </a:t>
            </a:r>
            <a:r>
              <a:rPr lang="en-US" sz="2000" dirty="0"/>
              <a:t>difference in their students’ lives. Their expectations of their students are always high. </a:t>
            </a:r>
            <a:endParaRPr lang="en-US" sz="2000" dirty="0" smtClean="0"/>
          </a:p>
          <a:p>
            <a:pPr>
              <a:lnSpc>
                <a:spcPct val="150000"/>
              </a:lnSpc>
            </a:pPr>
            <a:endParaRPr lang="en-US" sz="2000" dirty="0" smtClean="0"/>
          </a:p>
          <a:p>
            <a:pPr>
              <a:lnSpc>
                <a:spcPct val="150000"/>
              </a:lnSpc>
            </a:pPr>
            <a:r>
              <a:rPr lang="en-US" sz="2000" dirty="0" smtClean="0"/>
              <a:t>Moreover</a:t>
            </a:r>
            <a:r>
              <a:rPr lang="en-US" sz="2000" dirty="0"/>
              <a:t>, they show a willingness to inspire and motivate their students through example.</a:t>
            </a:r>
          </a:p>
          <a:p>
            <a:pPr>
              <a:lnSpc>
                <a:spcPct val="150000"/>
              </a:lnSpc>
            </a:pPr>
            <a:endParaRPr lang="en-US" sz="2000" dirty="0"/>
          </a:p>
        </p:txBody>
      </p:sp>
    </p:spTree>
    <p:extLst>
      <p:ext uri="{BB962C8B-B14F-4D97-AF65-F5344CB8AC3E}">
        <p14:creationId xmlns:p14="http://schemas.microsoft.com/office/powerpoint/2010/main" val="41091487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3700" y="292100"/>
            <a:ext cx="8915400" cy="5447645"/>
          </a:xfrm>
          <a:prstGeom prst="rect">
            <a:avLst/>
          </a:prstGeom>
          <a:noFill/>
        </p:spPr>
        <p:txBody>
          <a:bodyPr wrap="square" rtlCol="0">
            <a:spAutoFit/>
          </a:bodyPr>
          <a:lstStyle/>
          <a:p>
            <a:pPr>
              <a:lnSpc>
                <a:spcPct val="150000"/>
              </a:lnSpc>
            </a:pPr>
            <a:r>
              <a:rPr lang="en-US" sz="2000" dirty="0"/>
              <a:t>7.</a:t>
            </a:r>
            <a:r>
              <a:rPr lang="en-US" sz="2000" b="1" dirty="0"/>
              <a:t>  Commitment to Lifelong Learning </a:t>
            </a:r>
            <a:endParaRPr lang="en-US" sz="2000" b="1" dirty="0" smtClean="0"/>
          </a:p>
          <a:p>
            <a:pPr>
              <a:lnSpc>
                <a:spcPct val="150000"/>
              </a:lnSpc>
            </a:pPr>
            <a:r>
              <a:rPr lang="en-US" sz="2000" b="1" dirty="0"/>
              <a:t/>
            </a:r>
            <a:br>
              <a:rPr lang="en-US" sz="2000" b="1" dirty="0"/>
            </a:br>
            <a:r>
              <a:rPr lang="en-US" sz="2000" dirty="0"/>
              <a:t>Lifelong learning is now recognized by educators, governing bodies, accreditation organizations, certification boards, employers and the general public as one of the most important competencies that people must possess (Collins, 2009</a:t>
            </a:r>
            <a:r>
              <a:rPr lang="en-US" sz="2000" dirty="0" smtClean="0"/>
              <a:t>).</a:t>
            </a:r>
          </a:p>
          <a:p>
            <a:pPr>
              <a:lnSpc>
                <a:spcPct val="150000"/>
              </a:lnSpc>
            </a:pPr>
            <a:endParaRPr lang="en-US" sz="2000" dirty="0"/>
          </a:p>
          <a:p>
            <a:pPr>
              <a:lnSpc>
                <a:spcPct val="150000"/>
              </a:lnSpc>
            </a:pPr>
            <a:r>
              <a:rPr lang="en-US" sz="2000" dirty="0"/>
              <a:t>Effective teachers are concerned with their self- and professional development and regularly reflect </a:t>
            </a:r>
            <a:r>
              <a:rPr lang="en-US" sz="2000" dirty="0" smtClean="0"/>
              <a:t>on </a:t>
            </a:r>
            <a:r>
              <a:rPr lang="en-US" sz="2000" dirty="0"/>
              <a:t>what they do in their classrooms. They also engage in strategic career planning, which, </a:t>
            </a:r>
            <a:r>
              <a:rPr lang="en-US" sz="2000" dirty="0" smtClean="0"/>
              <a:t>for many </a:t>
            </a:r>
            <a:r>
              <a:rPr lang="en-US" sz="2000" dirty="0"/>
              <a:t>teachers, means assuming a leadership position.</a:t>
            </a:r>
          </a:p>
          <a:p>
            <a:endParaRPr lang="en-US" dirty="0"/>
          </a:p>
        </p:txBody>
      </p:sp>
    </p:spTree>
    <p:extLst>
      <p:ext uri="{BB962C8B-B14F-4D97-AF65-F5344CB8AC3E}">
        <p14:creationId xmlns:p14="http://schemas.microsoft.com/office/powerpoint/2010/main" val="4194418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3200" y="250041"/>
            <a:ext cx="11455400" cy="6035435"/>
          </a:xfrm>
          <a:prstGeom prst="rect">
            <a:avLst/>
          </a:prstGeom>
        </p:spPr>
        <p:txBody>
          <a:bodyPr wrap="square">
            <a:spAutoFit/>
          </a:bodyPr>
          <a:lstStyle/>
          <a:p>
            <a:pPr>
              <a:lnSpc>
                <a:spcPct val="150000"/>
              </a:lnSpc>
            </a:pPr>
            <a:r>
              <a:rPr lang="en-US" sz="2000" b="1" dirty="0" smtClean="0">
                <a:latin typeface="Helvetica" panose="020B0604020202020204" pitchFamily="34" charset="0"/>
              </a:rPr>
              <a:t>Conclusion</a:t>
            </a:r>
            <a:r>
              <a:rPr lang="en-US" sz="2000" dirty="0"/>
              <a:t/>
            </a:r>
            <a:br>
              <a:rPr lang="en-US" sz="2000" dirty="0"/>
            </a:br>
            <a:r>
              <a:rPr lang="en-US" sz="2000" dirty="0">
                <a:latin typeface="Helvetica" panose="020B0604020202020204" pitchFamily="34" charset="0"/>
              </a:rPr>
              <a:t>There is really no “secret” recipe to </a:t>
            </a:r>
            <a:r>
              <a:rPr lang="en-US" sz="2000" dirty="0" smtClean="0">
                <a:latin typeface="Helvetica" panose="020B0604020202020204" pitchFamily="34" charset="0"/>
              </a:rPr>
              <a:t>hiring the perfect teacher</a:t>
            </a:r>
            <a:r>
              <a:rPr lang="en-US" sz="2000" dirty="0">
                <a:latin typeface="Helvetica" panose="020B0604020202020204" pitchFamily="34" charset="0"/>
              </a:rPr>
              <a:t>, nor is being perfect even realistic. As </a:t>
            </a:r>
            <a:r>
              <a:rPr lang="en-US" sz="2000" dirty="0" smtClean="0">
                <a:latin typeface="Helvetica" panose="020B0604020202020204" pitchFamily="34" charset="0"/>
              </a:rPr>
              <a:t>the building principal it is our responsibility to work with our teachers and provide them with training if they are having trouble meeting the needs of their students. </a:t>
            </a:r>
          </a:p>
          <a:p>
            <a:pPr>
              <a:lnSpc>
                <a:spcPct val="150000"/>
              </a:lnSpc>
            </a:pPr>
            <a:endParaRPr lang="en-US" sz="2000" dirty="0" smtClean="0">
              <a:latin typeface="Helvetica" panose="020B0604020202020204" pitchFamily="34" charset="0"/>
            </a:endParaRPr>
          </a:p>
          <a:p>
            <a:pPr>
              <a:lnSpc>
                <a:spcPct val="150000"/>
              </a:lnSpc>
            </a:pPr>
            <a:r>
              <a:rPr lang="en-US" sz="2000" dirty="0" smtClean="0">
                <a:latin typeface="Helvetica" panose="020B0604020202020204" pitchFamily="34" charset="0"/>
              </a:rPr>
              <a:t>We need to provide an environment where teachers are not afraid to tell us they need training to meet the needs of their students.</a:t>
            </a:r>
          </a:p>
          <a:p>
            <a:pPr>
              <a:lnSpc>
                <a:spcPct val="150000"/>
              </a:lnSpc>
            </a:pPr>
            <a:endParaRPr lang="en-US" sz="2000" dirty="0" smtClean="0">
              <a:latin typeface="Helvetica" panose="020B0604020202020204" pitchFamily="34" charset="0"/>
            </a:endParaRPr>
          </a:p>
          <a:p>
            <a:pPr>
              <a:lnSpc>
                <a:spcPct val="150000"/>
              </a:lnSpc>
            </a:pPr>
            <a:r>
              <a:rPr lang="en-US" sz="2000" dirty="0" smtClean="0">
                <a:latin typeface="Helvetica" panose="020B0604020202020204" pitchFamily="34" charset="0"/>
              </a:rPr>
              <a:t>I suggest you do classroom observation. Talk to your teachers and ask them how they think things are going.  Talk to your students to see if they feel they are learning.</a:t>
            </a:r>
          </a:p>
          <a:p>
            <a:pPr>
              <a:lnSpc>
                <a:spcPct val="150000"/>
              </a:lnSpc>
            </a:pPr>
            <a:endParaRPr lang="en-US" sz="2000" dirty="0">
              <a:latin typeface="Helvetica" panose="020B0604020202020204" pitchFamily="34" charset="0"/>
            </a:endParaRPr>
          </a:p>
          <a:p>
            <a:pPr>
              <a:lnSpc>
                <a:spcPct val="150000"/>
              </a:lnSpc>
            </a:pPr>
            <a:r>
              <a:rPr lang="en-US" sz="2000" dirty="0" smtClean="0"/>
              <a:t>If the classroom instruction is lacking come up with a plan with the teacher to help him/her get the skills she/he needs to be successful.</a:t>
            </a:r>
            <a:endParaRPr lang="en-US" sz="2000" dirty="0"/>
          </a:p>
        </p:txBody>
      </p:sp>
    </p:spTree>
    <p:extLst>
      <p:ext uri="{BB962C8B-B14F-4D97-AF65-F5344CB8AC3E}">
        <p14:creationId xmlns:p14="http://schemas.microsoft.com/office/powerpoint/2010/main" val="4051891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79400" y="918458"/>
            <a:ext cx="10172700" cy="5170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dirty="0" smtClean="0">
                <a:ln>
                  <a:noFill/>
                </a:ln>
                <a:effectLst/>
                <a:latin typeface="Arial" panose="020B0604020202020204" pitchFamily="34" charset="0"/>
                <a:ea typeface="Calibri" panose="020F0502020204030204" pitchFamily="34" charset="0"/>
                <a:cs typeface="Bell MT" panose="02020503060305020303" pitchFamily="18" charset="0"/>
              </a:rPr>
              <a:t>LEAP High School serves students who are new arrivals to the United States and have limited English proficiency.  LEAP helps students from 9</a:t>
            </a:r>
            <a:r>
              <a:rPr kumimoji="0" lang="en-US" altLang="en-US" sz="2200" b="0" i="0" u="none" strike="noStrike" cap="none" normalizeH="0" baseline="30000" dirty="0" smtClean="0">
                <a:ln>
                  <a:noFill/>
                </a:ln>
                <a:effectLst/>
                <a:latin typeface="Arial" panose="020B0604020202020204" pitchFamily="34" charset="0"/>
                <a:ea typeface="Calibri" panose="020F0502020204030204" pitchFamily="34" charset="0"/>
                <a:cs typeface="Bell MT" panose="02020503060305020303" pitchFamily="18" charset="0"/>
              </a:rPr>
              <a:t>th</a:t>
            </a:r>
            <a:r>
              <a:rPr kumimoji="0" lang="en-US" altLang="en-US" sz="2200" b="0" i="0" u="none" strike="noStrike" cap="none" normalizeH="0" baseline="0" dirty="0" smtClean="0">
                <a:ln>
                  <a:noFill/>
                </a:ln>
                <a:effectLst/>
                <a:latin typeface="Arial" panose="020B0604020202020204" pitchFamily="34" charset="0"/>
                <a:ea typeface="Calibri" panose="020F0502020204030204" pitchFamily="34" charset="0"/>
                <a:cs typeface="Bell MT" panose="02020503060305020303" pitchFamily="18" charset="0"/>
              </a:rPr>
              <a:t> to 12</a:t>
            </a:r>
            <a:r>
              <a:rPr kumimoji="0" lang="en-US" altLang="en-US" sz="2200" b="0" i="0" u="none" strike="noStrike" cap="none" normalizeH="0" baseline="30000" dirty="0" smtClean="0">
                <a:ln>
                  <a:noFill/>
                </a:ln>
                <a:effectLst/>
                <a:latin typeface="Arial" panose="020B0604020202020204" pitchFamily="34" charset="0"/>
                <a:ea typeface="Calibri" panose="020F0502020204030204" pitchFamily="34" charset="0"/>
                <a:cs typeface="Bell MT" panose="02020503060305020303" pitchFamily="18" charset="0"/>
              </a:rPr>
              <a:t>th</a:t>
            </a:r>
            <a:r>
              <a:rPr kumimoji="0" lang="en-US" altLang="en-US" sz="2200" b="0" i="0" u="none" strike="noStrike" cap="none" normalizeH="0" baseline="0" dirty="0" smtClean="0">
                <a:ln>
                  <a:noFill/>
                </a:ln>
                <a:effectLst/>
                <a:latin typeface="Arial" panose="020B0604020202020204" pitchFamily="34" charset="0"/>
                <a:ea typeface="Calibri" panose="020F0502020204030204" pitchFamily="34" charset="0"/>
                <a:cs typeface="Bell MT" panose="02020503060305020303" pitchFamily="18" charset="0"/>
              </a:rPr>
              <a:t> grade to earn a high school diploma or transition to traditional high school, post-secondary education, or career opportunities.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200" b="0" i="0" u="none" strike="noStrike" cap="none" normalizeH="0" baseline="0" dirty="0" smtClean="0">
              <a:ln>
                <a:noFill/>
              </a:ln>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dirty="0" smtClean="0">
                <a:ln>
                  <a:noFill/>
                </a:ln>
                <a:effectLst/>
                <a:latin typeface="Arial" panose="020B0604020202020204" pitchFamily="34" charset="0"/>
                <a:ea typeface="Calibri" panose="020F0502020204030204" pitchFamily="34" charset="0"/>
                <a:cs typeface="Bell MT" panose="02020503060305020303" pitchFamily="18" charset="0"/>
              </a:rPr>
              <a:t>To enroll at LEAP, students must have entered the U.S. within the past three years and speak a language other than English as their primary language.  All classes at LEAP are designed to help students improve their English proficiency and build academic skills for future success.  LEAP offers flexible scheduling to accommodate the needs of students with work and/or family responsibilities.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200" b="0" i="0" u="none" strike="noStrike" cap="none" normalizeH="0" baseline="0" dirty="0" smtClean="0">
              <a:ln>
                <a:noFill/>
              </a:ln>
              <a:effectLst/>
              <a:latin typeface="Arial" panose="020B0604020202020204" pitchFamily="34" charset="0"/>
            </a:endParaRPr>
          </a:p>
          <a:p>
            <a:pPr lvl="0" defTabSz="914400" eaLnBrk="0" fontAlgn="base" hangingPunct="0">
              <a:spcBef>
                <a:spcPct val="0"/>
              </a:spcBef>
              <a:spcAft>
                <a:spcPct val="0"/>
              </a:spcAft>
            </a:pPr>
            <a:r>
              <a:rPr kumimoji="0" lang="en-US" altLang="en-US" sz="2200" b="0" i="0" u="none" strike="noStrike" cap="none" normalizeH="0" baseline="0" dirty="0" smtClean="0">
                <a:ln>
                  <a:noFill/>
                </a:ln>
                <a:effectLst/>
                <a:latin typeface="Arial" panose="020B0604020202020204" pitchFamily="34" charset="0"/>
                <a:ea typeface="Calibri" panose="020F0502020204030204" pitchFamily="34" charset="0"/>
                <a:cs typeface="Bell MT" panose="02020503060305020303" pitchFamily="18" charset="0"/>
              </a:rPr>
              <a:t>LEAP is a smaller high school (approximately 276 students) that provides individual attention for students and access to community resources for families.  Our multicultural and multilingual staff is experienced in working with students from many different cultural and academic backgrounds.  </a:t>
            </a:r>
            <a:endParaRPr kumimoji="0" lang="en-US" altLang="en-US" sz="2200" b="0" i="0" u="none" strike="noStrike" cap="none" normalizeH="0" baseline="0" dirty="0" smtClean="0">
              <a:ln>
                <a:noFill/>
              </a:ln>
              <a:effectLst/>
              <a:latin typeface="Arial" panose="020B0604020202020204" pitchFamily="34" charset="0"/>
            </a:endParaRPr>
          </a:p>
        </p:txBody>
      </p:sp>
    </p:spTree>
    <p:extLst>
      <p:ext uri="{BB962C8B-B14F-4D97-AF65-F5344CB8AC3E}">
        <p14:creationId xmlns:p14="http://schemas.microsoft.com/office/powerpoint/2010/main" val="1555784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3700" y="1689892"/>
            <a:ext cx="9575800" cy="4545808"/>
          </a:xfrm>
          <a:prstGeom prst="rect">
            <a:avLst/>
          </a:prstGeom>
        </p:spPr>
        <p:txBody>
          <a:bodyPr wrap="square">
            <a:spAutoFit/>
          </a:bodyPr>
          <a:lstStyle/>
          <a:p>
            <a:pPr lvl="0" defTabSz="914400" fontAlgn="base">
              <a:spcBef>
                <a:spcPct val="20000"/>
              </a:spcBef>
              <a:spcAft>
                <a:spcPct val="0"/>
              </a:spcAft>
              <a:buClr>
                <a:srgbClr val="EEC85E"/>
              </a:buClr>
              <a:buSzPct val="70000"/>
              <a:defRPr/>
            </a:pPr>
            <a:r>
              <a:rPr lang="en-US" altLang="en-US" sz="3200" dirty="0" smtClean="0">
                <a:solidFill>
                  <a:srgbClr val="EAEAEA"/>
                </a:solidFill>
                <a:effectLst>
                  <a:outerShdw blurRad="38100" dist="38100" dir="2700000" algn="tl">
                    <a:srgbClr val="000000"/>
                  </a:outerShdw>
                </a:effectLst>
                <a:latin typeface="Verdana"/>
              </a:rPr>
              <a:t>276 </a:t>
            </a:r>
            <a:r>
              <a:rPr lang="en-US" altLang="en-US" sz="3200" dirty="0">
                <a:solidFill>
                  <a:srgbClr val="EAEAEA"/>
                </a:solidFill>
                <a:effectLst>
                  <a:outerShdw blurRad="38100" dist="38100" dir="2700000" algn="tl">
                    <a:srgbClr val="000000"/>
                  </a:outerShdw>
                </a:effectLst>
                <a:latin typeface="Verdana"/>
              </a:rPr>
              <a:t>students from 20 different countries . . . They speak:</a:t>
            </a:r>
          </a:p>
          <a:p>
            <a:pPr marL="742950" lvl="1" indent="-285750" defTabSz="914400" fontAlgn="base">
              <a:spcBef>
                <a:spcPct val="20000"/>
              </a:spcBef>
              <a:spcAft>
                <a:spcPct val="0"/>
              </a:spcAft>
              <a:buFontTx/>
              <a:buChar char="–"/>
              <a:defRPr/>
            </a:pPr>
            <a:r>
              <a:rPr lang="en-US" altLang="en-US" sz="2800" dirty="0">
                <a:solidFill>
                  <a:srgbClr val="EAEAEA"/>
                </a:solidFill>
                <a:effectLst>
                  <a:outerShdw blurRad="38100" dist="38100" dir="2700000" algn="tl">
                    <a:srgbClr val="000000"/>
                  </a:outerShdw>
                </a:effectLst>
                <a:latin typeface="Verdana"/>
              </a:rPr>
              <a:t>Karen (</a:t>
            </a:r>
            <a:r>
              <a:rPr lang="en-US" altLang="en-US" sz="2800" dirty="0" smtClean="0">
                <a:solidFill>
                  <a:srgbClr val="EAEAEA"/>
                </a:solidFill>
                <a:effectLst>
                  <a:outerShdw blurRad="38100" dist="38100" dir="2700000" algn="tl">
                    <a:srgbClr val="000000"/>
                  </a:outerShdw>
                </a:effectLst>
                <a:latin typeface="Verdana"/>
              </a:rPr>
              <a:t>126)</a:t>
            </a:r>
            <a:r>
              <a:rPr lang="en-US" altLang="en-US" sz="2800" dirty="0">
                <a:solidFill>
                  <a:srgbClr val="EAEAEA"/>
                </a:solidFill>
                <a:effectLst>
                  <a:outerShdw blurRad="38100" dist="38100" dir="2700000" algn="tl">
                    <a:srgbClr val="000000"/>
                  </a:outerShdw>
                </a:effectLst>
                <a:latin typeface="Verdana"/>
              </a:rPr>
              <a:t>	- Spanish (</a:t>
            </a:r>
            <a:r>
              <a:rPr lang="en-US" altLang="en-US" sz="2800" dirty="0" smtClean="0">
                <a:solidFill>
                  <a:srgbClr val="EAEAEA"/>
                </a:solidFill>
                <a:effectLst>
                  <a:outerShdw blurRad="38100" dist="38100" dir="2700000" algn="tl">
                    <a:srgbClr val="000000"/>
                  </a:outerShdw>
                </a:effectLst>
                <a:latin typeface="Verdana"/>
              </a:rPr>
              <a:t>57)</a:t>
            </a:r>
            <a:endParaRPr lang="en-US" altLang="en-US" sz="2800" dirty="0">
              <a:solidFill>
                <a:srgbClr val="EAEAEA"/>
              </a:solidFill>
              <a:effectLst>
                <a:outerShdw blurRad="38100" dist="38100" dir="2700000" algn="tl">
                  <a:srgbClr val="000000"/>
                </a:outerShdw>
              </a:effectLst>
              <a:latin typeface="Verdana"/>
            </a:endParaRPr>
          </a:p>
          <a:p>
            <a:pPr marL="742950" lvl="1" indent="-285750" defTabSz="914400" fontAlgn="base">
              <a:spcBef>
                <a:spcPct val="20000"/>
              </a:spcBef>
              <a:spcAft>
                <a:spcPct val="0"/>
              </a:spcAft>
              <a:buFontTx/>
              <a:buChar char="–"/>
              <a:defRPr/>
            </a:pPr>
            <a:r>
              <a:rPr lang="en-US" altLang="en-US" sz="2800" dirty="0">
                <a:solidFill>
                  <a:srgbClr val="EAEAEA"/>
                </a:solidFill>
                <a:effectLst>
                  <a:outerShdw blurRad="38100" dist="38100" dir="2700000" algn="tl">
                    <a:srgbClr val="000000"/>
                  </a:outerShdw>
                </a:effectLst>
                <a:latin typeface="Verdana"/>
              </a:rPr>
              <a:t>Hmong (10)	- </a:t>
            </a:r>
            <a:r>
              <a:rPr lang="en-US" altLang="en-US" sz="2800" dirty="0" err="1">
                <a:solidFill>
                  <a:srgbClr val="EAEAEA"/>
                </a:solidFill>
                <a:effectLst>
                  <a:outerShdw blurRad="38100" dist="38100" dir="2700000" algn="tl">
                    <a:srgbClr val="000000"/>
                  </a:outerShdw>
                </a:effectLst>
                <a:latin typeface="Verdana"/>
              </a:rPr>
              <a:t>Karenni</a:t>
            </a:r>
            <a:r>
              <a:rPr lang="en-US" altLang="en-US" sz="2800" dirty="0">
                <a:solidFill>
                  <a:srgbClr val="EAEAEA"/>
                </a:solidFill>
                <a:effectLst>
                  <a:outerShdw blurRad="38100" dist="38100" dir="2700000" algn="tl">
                    <a:srgbClr val="000000"/>
                  </a:outerShdw>
                </a:effectLst>
                <a:latin typeface="Verdana"/>
              </a:rPr>
              <a:t> </a:t>
            </a:r>
            <a:r>
              <a:rPr lang="en-US" altLang="en-US" sz="2800" dirty="0" smtClean="0">
                <a:solidFill>
                  <a:srgbClr val="EAEAEA"/>
                </a:solidFill>
                <a:effectLst>
                  <a:outerShdw blurRad="38100" dist="38100" dir="2700000" algn="tl">
                    <a:srgbClr val="000000"/>
                  </a:outerShdw>
                </a:effectLst>
                <a:latin typeface="Verdana"/>
              </a:rPr>
              <a:t>(10)</a:t>
            </a:r>
            <a:endParaRPr lang="en-US" altLang="en-US" sz="2800" dirty="0">
              <a:solidFill>
                <a:srgbClr val="EAEAEA"/>
              </a:solidFill>
              <a:effectLst>
                <a:outerShdw blurRad="38100" dist="38100" dir="2700000" algn="tl">
                  <a:srgbClr val="000000"/>
                </a:outerShdw>
              </a:effectLst>
              <a:latin typeface="Verdana"/>
            </a:endParaRPr>
          </a:p>
          <a:p>
            <a:pPr marL="742950" lvl="1" indent="-285750" defTabSz="914400" fontAlgn="base">
              <a:spcBef>
                <a:spcPct val="20000"/>
              </a:spcBef>
              <a:spcAft>
                <a:spcPct val="0"/>
              </a:spcAft>
              <a:buFontTx/>
              <a:buChar char="–"/>
              <a:defRPr/>
            </a:pPr>
            <a:r>
              <a:rPr lang="en-US" altLang="en-US" sz="2800" dirty="0">
                <a:solidFill>
                  <a:srgbClr val="EAEAEA"/>
                </a:solidFill>
                <a:effectLst>
                  <a:outerShdw blurRad="38100" dist="38100" dir="2700000" algn="tl">
                    <a:srgbClr val="000000"/>
                  </a:outerShdw>
                </a:effectLst>
                <a:latin typeface="Verdana"/>
              </a:rPr>
              <a:t>Nepali (10)	- Amharic (7)</a:t>
            </a:r>
          </a:p>
          <a:p>
            <a:pPr marL="742950" lvl="1" indent="-285750" defTabSz="914400" fontAlgn="base">
              <a:spcBef>
                <a:spcPct val="20000"/>
              </a:spcBef>
              <a:spcAft>
                <a:spcPct val="0"/>
              </a:spcAft>
              <a:buFontTx/>
              <a:buChar char="–"/>
              <a:defRPr/>
            </a:pPr>
            <a:r>
              <a:rPr lang="en-US" altLang="en-US" sz="2800" dirty="0">
                <a:solidFill>
                  <a:srgbClr val="EAEAEA"/>
                </a:solidFill>
                <a:effectLst>
                  <a:outerShdw blurRad="38100" dist="38100" dir="2700000" algn="tl">
                    <a:srgbClr val="000000"/>
                  </a:outerShdw>
                </a:effectLst>
                <a:latin typeface="Verdana"/>
              </a:rPr>
              <a:t>And, Arabic (1), Burmese (1), French (4), Oromo </a:t>
            </a:r>
            <a:r>
              <a:rPr lang="en-US" altLang="en-US" sz="2800" dirty="0" smtClean="0">
                <a:solidFill>
                  <a:srgbClr val="EAEAEA"/>
                </a:solidFill>
                <a:effectLst>
                  <a:outerShdw blurRad="38100" dist="38100" dir="2700000" algn="tl">
                    <a:srgbClr val="000000"/>
                  </a:outerShdw>
                </a:effectLst>
                <a:latin typeface="Verdana"/>
              </a:rPr>
              <a:t>(7), </a:t>
            </a:r>
            <a:r>
              <a:rPr lang="en-US" altLang="en-US" sz="2800" dirty="0" err="1">
                <a:solidFill>
                  <a:srgbClr val="EAEAEA"/>
                </a:solidFill>
                <a:effectLst>
                  <a:outerShdw blurRad="38100" dist="38100" dir="2700000" algn="tl">
                    <a:srgbClr val="000000"/>
                  </a:outerShdw>
                </a:effectLst>
                <a:latin typeface="Verdana"/>
              </a:rPr>
              <a:t>Anuak</a:t>
            </a:r>
            <a:r>
              <a:rPr lang="en-US" altLang="en-US" sz="2800" dirty="0">
                <a:solidFill>
                  <a:srgbClr val="EAEAEA"/>
                </a:solidFill>
                <a:effectLst>
                  <a:outerShdw blurRad="38100" dist="38100" dir="2700000" algn="tl">
                    <a:srgbClr val="000000"/>
                  </a:outerShdw>
                </a:effectLst>
                <a:latin typeface="Verdana"/>
              </a:rPr>
              <a:t> (6), Cambodian(1), Vietnamese (1), Kiswahili (3), Lisu (1</a:t>
            </a:r>
            <a:r>
              <a:rPr lang="en-US" altLang="en-US" sz="2800" dirty="0" smtClean="0">
                <a:solidFill>
                  <a:srgbClr val="EAEAEA"/>
                </a:solidFill>
                <a:effectLst>
                  <a:outerShdw blurRad="38100" dist="38100" dir="2700000" algn="tl">
                    <a:srgbClr val="000000"/>
                  </a:outerShdw>
                </a:effectLst>
                <a:latin typeface="Verdana"/>
              </a:rPr>
              <a:t>), Loma </a:t>
            </a:r>
            <a:r>
              <a:rPr lang="en-US" altLang="en-US" sz="2800" dirty="0">
                <a:solidFill>
                  <a:srgbClr val="EAEAEA"/>
                </a:solidFill>
                <a:effectLst>
                  <a:outerShdw blurRad="38100" dist="38100" dir="2700000" algn="tl">
                    <a:srgbClr val="000000"/>
                  </a:outerShdw>
                </a:effectLst>
                <a:latin typeface="Verdana"/>
              </a:rPr>
              <a:t>(1), and Rwanda (1)</a:t>
            </a:r>
          </a:p>
        </p:txBody>
      </p:sp>
      <p:sp>
        <p:nvSpPr>
          <p:cNvPr id="3" name="TextBox 2"/>
          <p:cNvSpPr txBox="1"/>
          <p:nvPr/>
        </p:nvSpPr>
        <p:spPr>
          <a:xfrm>
            <a:off x="181543" y="800100"/>
            <a:ext cx="6549457" cy="707886"/>
          </a:xfrm>
          <a:prstGeom prst="rect">
            <a:avLst/>
          </a:prstGeom>
          <a:noFill/>
        </p:spPr>
        <p:txBody>
          <a:bodyPr wrap="square" rtlCol="0">
            <a:spAutoFit/>
          </a:bodyPr>
          <a:lstStyle/>
          <a:p>
            <a:pPr algn="ctr"/>
            <a:r>
              <a:rPr lang="en-US" sz="4000" dirty="0" smtClean="0"/>
              <a:t>Student Demographics </a:t>
            </a:r>
            <a:endParaRPr lang="en-US" sz="4000" dirty="0"/>
          </a:p>
        </p:txBody>
      </p:sp>
    </p:spTree>
    <p:extLst>
      <p:ext uri="{BB962C8B-B14F-4D97-AF65-F5344CB8AC3E}">
        <p14:creationId xmlns:p14="http://schemas.microsoft.com/office/powerpoint/2010/main" val="3465262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74700" y="553135"/>
            <a:ext cx="9194800" cy="4524315"/>
          </a:xfrm>
          <a:prstGeom prst="rect">
            <a:avLst/>
          </a:prstGeom>
        </p:spPr>
        <p:txBody>
          <a:bodyPr wrap="square">
            <a:spAutoFit/>
          </a:bodyPr>
          <a:lstStyle/>
          <a:p>
            <a:pPr>
              <a:lnSpc>
                <a:spcPct val="150000"/>
              </a:lnSpc>
            </a:pPr>
            <a:r>
              <a:rPr lang="en-US" sz="2400" dirty="0" smtClean="0"/>
              <a:t>It all starts with the building administrator:</a:t>
            </a:r>
          </a:p>
          <a:p>
            <a:pPr>
              <a:lnSpc>
                <a:spcPct val="150000"/>
              </a:lnSpc>
            </a:pPr>
            <a:r>
              <a:rPr lang="en-US" sz="2400" dirty="0" smtClean="0"/>
              <a:t>	</a:t>
            </a:r>
            <a:r>
              <a:rPr lang="en-US" sz="2400" b="1" i="1" dirty="0" smtClean="0"/>
              <a:t>What do you believe?</a:t>
            </a:r>
          </a:p>
          <a:p>
            <a:pPr marL="342900" indent="-342900">
              <a:lnSpc>
                <a:spcPct val="150000"/>
              </a:lnSpc>
              <a:buAutoNum type="arabicPeriod"/>
            </a:pPr>
            <a:r>
              <a:rPr lang="en-US" sz="2400" dirty="0" smtClean="0"/>
              <a:t>Do you believe Refugee and Immigrant students are an asset to your school?</a:t>
            </a:r>
          </a:p>
          <a:p>
            <a:pPr marL="342900" indent="-342900">
              <a:lnSpc>
                <a:spcPct val="150000"/>
              </a:lnSpc>
              <a:buAutoNum type="arabicPeriod"/>
            </a:pPr>
            <a:r>
              <a:rPr lang="en-US" sz="2400" dirty="0" smtClean="0"/>
              <a:t>Do you believe Refugee and Immigrant student deserve an education that meets their academic needs?</a:t>
            </a:r>
          </a:p>
          <a:p>
            <a:pPr marL="342900" indent="-342900">
              <a:lnSpc>
                <a:spcPct val="150000"/>
              </a:lnSpc>
              <a:buAutoNum type="arabicPeriod"/>
            </a:pPr>
            <a:r>
              <a:rPr lang="en-US" sz="2400" dirty="0" smtClean="0"/>
              <a:t>Do you believe Refugee and Immigrant students can be successful and productive members of society?</a:t>
            </a:r>
            <a:endParaRPr lang="en-US" sz="2400" dirty="0"/>
          </a:p>
        </p:txBody>
      </p:sp>
    </p:spTree>
    <p:extLst>
      <p:ext uri="{BB962C8B-B14F-4D97-AF65-F5344CB8AC3E}">
        <p14:creationId xmlns:p14="http://schemas.microsoft.com/office/powerpoint/2010/main" val="32736560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22300" y="1435100"/>
            <a:ext cx="10261600" cy="3600986"/>
          </a:xfrm>
          <a:prstGeom prst="rect">
            <a:avLst/>
          </a:prstGeom>
          <a:noFill/>
        </p:spPr>
        <p:txBody>
          <a:bodyPr wrap="square" rtlCol="0">
            <a:spAutoFit/>
          </a:bodyPr>
          <a:lstStyle/>
          <a:p>
            <a:r>
              <a:rPr lang="en-US" sz="2400" i="1" dirty="0" smtClean="0"/>
              <a:t>If so, are you </a:t>
            </a:r>
            <a:r>
              <a:rPr lang="en-US" sz="2400" i="1" dirty="0"/>
              <a:t>w</a:t>
            </a:r>
            <a:r>
              <a:rPr lang="en-US" sz="2400" i="1" dirty="0" smtClean="0"/>
              <a:t>illing to …</a:t>
            </a:r>
          </a:p>
          <a:p>
            <a:endParaRPr lang="en-US" sz="2400" dirty="0"/>
          </a:p>
          <a:p>
            <a:pPr>
              <a:lnSpc>
                <a:spcPct val="150000"/>
              </a:lnSpc>
            </a:pPr>
            <a:r>
              <a:rPr lang="en-US" sz="2400" dirty="0" smtClean="0"/>
              <a:t>Advocate for the needs of your Refugee and Immigrant  students?</a:t>
            </a:r>
          </a:p>
          <a:p>
            <a:pPr>
              <a:lnSpc>
                <a:spcPct val="150000"/>
              </a:lnSpc>
            </a:pPr>
            <a:r>
              <a:rPr lang="en-US" sz="2400" dirty="0"/>
              <a:t>	</a:t>
            </a:r>
            <a:r>
              <a:rPr lang="en-US" sz="2400" dirty="0" smtClean="0"/>
              <a:t>With your supervisor?</a:t>
            </a:r>
          </a:p>
          <a:p>
            <a:pPr>
              <a:lnSpc>
                <a:spcPct val="150000"/>
              </a:lnSpc>
            </a:pPr>
            <a:r>
              <a:rPr lang="en-US" sz="2400" dirty="0"/>
              <a:t>	</a:t>
            </a:r>
            <a:r>
              <a:rPr lang="en-US" sz="2400" dirty="0" smtClean="0"/>
              <a:t>With your government?</a:t>
            </a:r>
          </a:p>
          <a:p>
            <a:pPr>
              <a:lnSpc>
                <a:spcPct val="150000"/>
              </a:lnSpc>
            </a:pPr>
            <a:r>
              <a:rPr lang="en-US" sz="2400" dirty="0"/>
              <a:t>	</a:t>
            </a:r>
            <a:r>
              <a:rPr lang="en-US" sz="2400" dirty="0" smtClean="0"/>
              <a:t>With your teachers?</a:t>
            </a:r>
          </a:p>
          <a:p>
            <a:pPr>
              <a:lnSpc>
                <a:spcPct val="150000"/>
              </a:lnSpc>
            </a:pPr>
            <a:r>
              <a:rPr lang="en-US" sz="2400" dirty="0"/>
              <a:t>	</a:t>
            </a:r>
            <a:r>
              <a:rPr lang="en-US" sz="2400" dirty="0" smtClean="0"/>
              <a:t>With your school community?</a:t>
            </a:r>
            <a:endParaRPr lang="en-US" sz="2400" dirty="0"/>
          </a:p>
        </p:txBody>
      </p:sp>
    </p:spTree>
    <p:extLst>
      <p:ext uri="{BB962C8B-B14F-4D97-AF65-F5344CB8AC3E}">
        <p14:creationId xmlns:p14="http://schemas.microsoft.com/office/powerpoint/2010/main" val="38128824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35000" y="692834"/>
            <a:ext cx="9347200" cy="5742598"/>
          </a:xfrm>
          <a:prstGeom prst="rect">
            <a:avLst/>
          </a:prstGeom>
        </p:spPr>
        <p:txBody>
          <a:bodyPr wrap="square">
            <a:spAutoFit/>
          </a:bodyPr>
          <a:lstStyle/>
          <a:p>
            <a:pPr>
              <a:spcAft>
                <a:spcPts val="2250"/>
              </a:spcAft>
            </a:pPr>
            <a:r>
              <a:rPr lang="en-US" sz="2200" b="1" dirty="0">
                <a:latin typeface="Lato"/>
                <a:ea typeface="Times New Roman" panose="02020603050405020304" pitchFamily="18" charset="0"/>
              </a:rPr>
              <a:t>Qualities of successful teachers of immigrant and refugee </a:t>
            </a:r>
            <a:r>
              <a:rPr lang="en-US" sz="2200" b="1" dirty="0" smtClean="0">
                <a:latin typeface="Lato"/>
                <a:ea typeface="Times New Roman" panose="02020603050405020304" pitchFamily="18" charset="0"/>
              </a:rPr>
              <a:t>students</a:t>
            </a:r>
            <a:endParaRPr lang="en-US" sz="2200" b="1" dirty="0">
              <a:effectLst/>
              <a:latin typeface="Lato"/>
              <a:ea typeface="Times New Roman" panose="02020603050405020304" pitchFamily="18" charset="0"/>
            </a:endParaRPr>
          </a:p>
          <a:p>
            <a:pPr marL="342900" indent="-342900">
              <a:buAutoNum type="arabicPeriod"/>
            </a:pPr>
            <a:r>
              <a:rPr lang="en-US" sz="2200" b="1" dirty="0" smtClean="0"/>
              <a:t>A </a:t>
            </a:r>
            <a:r>
              <a:rPr lang="en-US" sz="2200" b="1" dirty="0"/>
              <a:t>Genuine Relationship with </a:t>
            </a:r>
            <a:r>
              <a:rPr lang="en-US" sz="2200" b="1" dirty="0" smtClean="0"/>
              <a:t>Students</a:t>
            </a:r>
          </a:p>
          <a:p>
            <a:endParaRPr lang="en-US" dirty="0"/>
          </a:p>
          <a:p>
            <a:r>
              <a:rPr lang="en-US" sz="2200" dirty="0"/>
              <a:t>Researchers </a:t>
            </a:r>
            <a:r>
              <a:rPr lang="en-US" sz="2200" dirty="0" err="1"/>
              <a:t>Deiro</a:t>
            </a:r>
            <a:r>
              <a:rPr lang="en-US" sz="2200" dirty="0"/>
              <a:t> (1996) and </a:t>
            </a:r>
            <a:r>
              <a:rPr lang="en-US" sz="2200" dirty="0" err="1"/>
              <a:t>Noddings</a:t>
            </a:r>
            <a:r>
              <a:rPr lang="en-US" sz="2200" dirty="0"/>
              <a:t> (1992) found that teachers who genuinely care about their students have a significant impact on the students’ attitudes, motivation and behavior.  </a:t>
            </a:r>
            <a:endParaRPr lang="en-US" sz="2200" dirty="0" smtClean="0"/>
          </a:p>
          <a:p>
            <a:endParaRPr lang="en-US" sz="2200" dirty="0"/>
          </a:p>
          <a:p>
            <a:r>
              <a:rPr lang="en-US" sz="2200" dirty="0" smtClean="0"/>
              <a:t>These </a:t>
            </a:r>
            <a:r>
              <a:rPr lang="en-US" sz="2200" dirty="0"/>
              <a:t>students work harder and are more successful learners. They learn </a:t>
            </a:r>
            <a:r>
              <a:rPr lang="en-US" sz="2200" dirty="0" smtClean="0"/>
              <a:t>language </a:t>
            </a:r>
            <a:r>
              <a:rPr lang="en-US" sz="2200" dirty="0"/>
              <a:t>faster and display stronger skills.  Think of a teacher who you knew really cared about you as a person.  How did this affect your classroom performance and the success you had in that class, which in turn impacted your future success as a learner? </a:t>
            </a:r>
            <a:endParaRPr lang="en-US" sz="2200" dirty="0" smtClean="0"/>
          </a:p>
          <a:p>
            <a:endParaRPr lang="en-US" sz="2200" dirty="0"/>
          </a:p>
          <a:p>
            <a:r>
              <a:rPr lang="en-US" sz="2200" dirty="0" smtClean="0"/>
              <a:t>The </a:t>
            </a:r>
            <a:r>
              <a:rPr lang="en-US" sz="2200" dirty="0"/>
              <a:t>relationship between a student and teacher is the most important factor difference for immigrant and refugee students.</a:t>
            </a:r>
          </a:p>
          <a:p>
            <a:pPr>
              <a:spcAft>
                <a:spcPts val="2250"/>
              </a:spcAft>
            </a:pPr>
            <a:endParaRPr lang="en-US" sz="2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040054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1301" y="584200"/>
            <a:ext cx="10032999" cy="5678478"/>
          </a:xfrm>
          <a:prstGeom prst="rect">
            <a:avLst/>
          </a:prstGeom>
          <a:noFill/>
        </p:spPr>
        <p:txBody>
          <a:bodyPr wrap="square" rtlCol="0">
            <a:spAutoFit/>
          </a:bodyPr>
          <a:lstStyle/>
          <a:p>
            <a:pPr>
              <a:lnSpc>
                <a:spcPct val="150000"/>
              </a:lnSpc>
            </a:pPr>
            <a:r>
              <a:rPr lang="en-US" sz="2200" dirty="0" smtClean="0"/>
              <a:t>2. </a:t>
            </a:r>
            <a:r>
              <a:rPr lang="en-US" sz="2200" b="1" dirty="0"/>
              <a:t>Understanding of a Student’s Cultural </a:t>
            </a:r>
            <a:r>
              <a:rPr lang="en-US" sz="2200" b="1" dirty="0" smtClean="0"/>
              <a:t>Background</a:t>
            </a:r>
          </a:p>
          <a:p>
            <a:pPr>
              <a:lnSpc>
                <a:spcPct val="150000"/>
              </a:lnSpc>
            </a:pPr>
            <a:endParaRPr lang="en-US" sz="2200" dirty="0"/>
          </a:p>
          <a:p>
            <a:pPr>
              <a:lnSpc>
                <a:spcPct val="150000"/>
              </a:lnSpc>
            </a:pPr>
            <a:r>
              <a:rPr lang="en-US" sz="2200" dirty="0"/>
              <a:t>A teacher who openly welcomes students and accepts the cultural differences can help </a:t>
            </a:r>
            <a:r>
              <a:rPr lang="en-US" sz="2200" dirty="0" smtClean="0"/>
              <a:t>with </a:t>
            </a:r>
            <a:r>
              <a:rPr lang="en-US" sz="2200" dirty="0"/>
              <a:t>an easier acceptance by the school environment. </a:t>
            </a:r>
            <a:endParaRPr lang="en-US" sz="2200" dirty="0" smtClean="0"/>
          </a:p>
          <a:p>
            <a:pPr>
              <a:lnSpc>
                <a:spcPct val="150000"/>
              </a:lnSpc>
            </a:pPr>
            <a:endParaRPr lang="en-US" sz="2200" dirty="0" smtClean="0"/>
          </a:p>
          <a:p>
            <a:pPr>
              <a:lnSpc>
                <a:spcPct val="150000"/>
              </a:lnSpc>
            </a:pPr>
            <a:r>
              <a:rPr lang="en-US" sz="2200" dirty="0" smtClean="0"/>
              <a:t>When </a:t>
            </a:r>
            <a:r>
              <a:rPr lang="en-US" sz="2200" dirty="0"/>
              <a:t>a student feels valued, he/she </a:t>
            </a:r>
            <a:r>
              <a:rPr lang="en-US" sz="2200" dirty="0" smtClean="0"/>
              <a:t>is </a:t>
            </a:r>
            <a:r>
              <a:rPr lang="en-US" sz="2200" dirty="0"/>
              <a:t>more apt to assimilate into the </a:t>
            </a:r>
            <a:r>
              <a:rPr lang="en-US" sz="2200" dirty="0" smtClean="0"/>
              <a:t>new countries language-speaking </a:t>
            </a:r>
            <a:r>
              <a:rPr lang="en-US" sz="2200" dirty="0"/>
              <a:t>culture, to make friends and increase opportunities </a:t>
            </a:r>
            <a:r>
              <a:rPr lang="en-US" sz="2200" dirty="0" smtClean="0"/>
              <a:t>to </a:t>
            </a:r>
            <a:r>
              <a:rPr lang="en-US" sz="2200" dirty="0"/>
              <a:t>use </a:t>
            </a:r>
            <a:r>
              <a:rPr lang="en-US" sz="2200" dirty="0" smtClean="0"/>
              <a:t>that language. </a:t>
            </a:r>
            <a:r>
              <a:rPr lang="en-US" sz="2200" dirty="0"/>
              <a:t>Students who engage in more conversation and activities with </a:t>
            </a:r>
            <a:r>
              <a:rPr lang="en-US" sz="2200" dirty="0" smtClean="0"/>
              <a:t>native-born language speakers</a:t>
            </a:r>
            <a:r>
              <a:rPr lang="en-US" sz="2200" dirty="0"/>
              <a:t>, </a:t>
            </a:r>
            <a:r>
              <a:rPr lang="en-US" sz="2200" dirty="0" smtClean="0"/>
              <a:t>acquire language skills </a:t>
            </a:r>
            <a:r>
              <a:rPr lang="en-US" sz="2200" dirty="0"/>
              <a:t>quicker which help to boost more skills</a:t>
            </a:r>
            <a:r>
              <a:rPr lang="en-US" sz="2200" dirty="0" smtClean="0"/>
              <a:t>.</a:t>
            </a:r>
            <a:endParaRPr lang="en-US" sz="2200" dirty="0"/>
          </a:p>
        </p:txBody>
      </p:sp>
    </p:spTree>
    <p:extLst>
      <p:ext uri="{BB962C8B-B14F-4D97-AF65-F5344CB8AC3E}">
        <p14:creationId xmlns:p14="http://schemas.microsoft.com/office/powerpoint/2010/main" val="27339501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2101" y="431800"/>
            <a:ext cx="10591799" cy="5586145"/>
          </a:xfrm>
          <a:prstGeom prst="rect">
            <a:avLst/>
          </a:prstGeom>
          <a:noFill/>
        </p:spPr>
        <p:txBody>
          <a:bodyPr wrap="square" rtlCol="0">
            <a:spAutoFit/>
          </a:bodyPr>
          <a:lstStyle/>
          <a:p>
            <a:pPr>
              <a:lnSpc>
                <a:spcPct val="150000"/>
              </a:lnSpc>
            </a:pPr>
            <a:r>
              <a:rPr lang="en-US" sz="2000" dirty="0" smtClean="0"/>
              <a:t>3.</a:t>
            </a:r>
            <a:r>
              <a:rPr lang="en-US" sz="2000" b="1" dirty="0"/>
              <a:t> Training in Second Language Education Techniques and </a:t>
            </a:r>
            <a:r>
              <a:rPr lang="en-US" sz="2000" b="1" dirty="0" smtClean="0"/>
              <a:t>Approaches</a:t>
            </a:r>
            <a:endParaRPr lang="en-US" sz="2000" dirty="0"/>
          </a:p>
          <a:p>
            <a:pPr>
              <a:lnSpc>
                <a:spcPct val="150000"/>
              </a:lnSpc>
            </a:pPr>
            <a:r>
              <a:rPr lang="en-US" sz="2000" dirty="0" smtClean="0"/>
              <a:t>	Quality </a:t>
            </a:r>
            <a:r>
              <a:rPr lang="en-US" sz="2000" dirty="0"/>
              <a:t>professional training development opportunities need to be available to help these </a:t>
            </a:r>
            <a:r>
              <a:rPr lang="en-US" sz="2000" dirty="0" smtClean="0"/>
              <a:t>teachers </a:t>
            </a:r>
            <a:r>
              <a:rPr lang="en-US" sz="2000" dirty="0"/>
              <a:t>and other staff members who teach culturally and linguistically diverse students</a:t>
            </a:r>
            <a:r>
              <a:rPr lang="en-US" sz="2000" dirty="0" smtClean="0"/>
              <a:t>.</a:t>
            </a:r>
          </a:p>
          <a:p>
            <a:pPr>
              <a:lnSpc>
                <a:spcPct val="150000"/>
              </a:lnSpc>
            </a:pPr>
            <a:r>
              <a:rPr lang="en-US" sz="2000" dirty="0"/>
              <a:t>	</a:t>
            </a:r>
            <a:r>
              <a:rPr lang="en-US" sz="2000" dirty="0" smtClean="0"/>
              <a:t>Instruction needs to </a:t>
            </a:r>
            <a:r>
              <a:rPr lang="en-US" sz="2000" dirty="0"/>
              <a:t>be ongoing and offered in a whole array of learning formats from short workshops and </a:t>
            </a:r>
            <a:r>
              <a:rPr lang="en-US" sz="2000" dirty="0" smtClean="0"/>
              <a:t>one-time </a:t>
            </a:r>
            <a:r>
              <a:rPr lang="en-US" sz="2000" dirty="0" err="1" smtClean="0"/>
              <a:t>inservices</a:t>
            </a:r>
            <a:r>
              <a:rPr lang="en-US" sz="2000" dirty="0" smtClean="0"/>
              <a:t> </a:t>
            </a:r>
            <a:r>
              <a:rPr lang="en-US" sz="2000" dirty="0"/>
              <a:t>to online classes and those that stretch over longer periods of time. </a:t>
            </a:r>
            <a:endParaRPr lang="en-US" sz="2000" dirty="0" smtClean="0"/>
          </a:p>
          <a:p>
            <a:pPr>
              <a:lnSpc>
                <a:spcPct val="150000"/>
              </a:lnSpc>
            </a:pPr>
            <a:r>
              <a:rPr lang="en-US" sz="2000" dirty="0"/>
              <a:t>	</a:t>
            </a:r>
            <a:r>
              <a:rPr lang="en-US" sz="2000" dirty="0" smtClean="0"/>
              <a:t>These </a:t>
            </a:r>
            <a:r>
              <a:rPr lang="en-US" sz="2000" dirty="0"/>
              <a:t>educational </a:t>
            </a:r>
            <a:r>
              <a:rPr lang="en-US" sz="2000" dirty="0" smtClean="0"/>
              <a:t>opportunities </a:t>
            </a:r>
            <a:r>
              <a:rPr lang="en-US" sz="2000" dirty="0"/>
              <a:t>should be available for free or </a:t>
            </a:r>
            <a:r>
              <a:rPr lang="en-US" sz="2000" dirty="0" smtClean="0"/>
              <a:t>at low </a:t>
            </a:r>
            <a:r>
              <a:rPr lang="en-US" sz="2000" dirty="0"/>
              <a:t>cost, possibly with added incentives to the teacher. </a:t>
            </a:r>
            <a:r>
              <a:rPr lang="en-US" sz="2000" dirty="0" smtClean="0"/>
              <a:t> </a:t>
            </a:r>
            <a:r>
              <a:rPr lang="en-US" sz="2000" dirty="0"/>
              <a:t>They should be available in the most convenient settings and at times to </a:t>
            </a:r>
            <a:r>
              <a:rPr lang="en-US" sz="2000" dirty="0" smtClean="0"/>
              <a:t>accommodate the </a:t>
            </a:r>
            <a:r>
              <a:rPr lang="en-US" sz="2000" dirty="0"/>
              <a:t>“busy” teacher who is already pulled and stretched beyond what most careers expect.</a:t>
            </a:r>
          </a:p>
          <a:p>
            <a:pPr>
              <a:lnSpc>
                <a:spcPct val="150000"/>
              </a:lnSpc>
            </a:pPr>
            <a:endParaRPr lang="en-US" dirty="0"/>
          </a:p>
        </p:txBody>
      </p:sp>
    </p:spTree>
    <p:extLst>
      <p:ext uri="{BB962C8B-B14F-4D97-AF65-F5344CB8AC3E}">
        <p14:creationId xmlns:p14="http://schemas.microsoft.com/office/powerpoint/2010/main" val="9725994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2901" y="422612"/>
            <a:ext cx="10540999" cy="5940088"/>
          </a:xfrm>
          <a:prstGeom prst="rect">
            <a:avLst/>
          </a:prstGeom>
          <a:noFill/>
        </p:spPr>
        <p:txBody>
          <a:bodyPr wrap="square" rtlCol="0">
            <a:spAutoFit/>
          </a:bodyPr>
          <a:lstStyle/>
          <a:p>
            <a:r>
              <a:rPr lang="en-US" sz="2000" b="1" dirty="0" smtClean="0"/>
              <a:t>4. Understanding </a:t>
            </a:r>
            <a:r>
              <a:rPr lang="en-US" sz="2000" b="1" dirty="0"/>
              <a:t>the Individual Needs of </a:t>
            </a:r>
            <a:r>
              <a:rPr lang="en-US" sz="2000" b="1" dirty="0" smtClean="0"/>
              <a:t>Students</a:t>
            </a:r>
          </a:p>
          <a:p>
            <a:endParaRPr lang="en-US" sz="2000" dirty="0"/>
          </a:p>
          <a:p>
            <a:r>
              <a:rPr lang="en-US" sz="2000" dirty="0"/>
              <a:t>It is helpful to assess the student’s language proficiency and educational history.  The design of </a:t>
            </a:r>
            <a:r>
              <a:rPr lang="en-US" sz="2000" dirty="0" smtClean="0"/>
              <a:t>the classroom </a:t>
            </a:r>
            <a:r>
              <a:rPr lang="en-US" sz="2000" dirty="0"/>
              <a:t>lessons can then be individualized to focus on each student’s functional English level in </a:t>
            </a:r>
            <a:r>
              <a:rPr lang="en-US" sz="2000" dirty="0" smtClean="0"/>
              <a:t>the areas </a:t>
            </a:r>
            <a:r>
              <a:rPr lang="en-US" sz="2000" dirty="0"/>
              <a:t>of listening, speaking, reading and writing. </a:t>
            </a:r>
            <a:endParaRPr lang="en-US" sz="2000" dirty="0" smtClean="0"/>
          </a:p>
          <a:p>
            <a:endParaRPr lang="en-US" sz="2000" dirty="0" smtClean="0"/>
          </a:p>
          <a:p>
            <a:r>
              <a:rPr lang="en-US" sz="2000" dirty="0" smtClean="0"/>
              <a:t>This </a:t>
            </a:r>
            <a:r>
              <a:rPr lang="en-US" sz="2000" dirty="0"/>
              <a:t>ongoing student assessment helps the teacher </a:t>
            </a:r>
            <a:r>
              <a:rPr lang="en-US" sz="2000" dirty="0" smtClean="0"/>
              <a:t>obtain </a:t>
            </a:r>
            <a:r>
              <a:rPr lang="en-US" sz="2000" dirty="0"/>
              <a:t>current functional levels so lessons can be </a:t>
            </a:r>
            <a:r>
              <a:rPr lang="en-US" sz="2000" dirty="0" smtClean="0"/>
              <a:t>targeted towards </a:t>
            </a:r>
            <a:r>
              <a:rPr lang="en-US" sz="2000" dirty="0"/>
              <a:t>maximum growth. They can zero </a:t>
            </a:r>
            <a:r>
              <a:rPr lang="en-US" sz="2000" dirty="0" smtClean="0"/>
              <a:t>in </a:t>
            </a:r>
            <a:r>
              <a:rPr lang="en-US" sz="2000" dirty="0"/>
              <a:t>on exactly what the student needs. It is pronunciation of a sound or letters? Is it vocabulary</a:t>
            </a:r>
            <a:r>
              <a:rPr lang="en-US" sz="2000" dirty="0" smtClean="0"/>
              <a:t>?</a:t>
            </a:r>
          </a:p>
          <a:p>
            <a:endParaRPr lang="en-US" sz="2000" dirty="0" smtClean="0"/>
          </a:p>
          <a:p>
            <a:r>
              <a:rPr lang="en-US" sz="2000" dirty="0"/>
              <a:t>How about writing?  Can they write a sentence or do they need help with outlining or research?  </a:t>
            </a:r>
            <a:endParaRPr lang="en-US" sz="2000" dirty="0" smtClean="0"/>
          </a:p>
          <a:p>
            <a:r>
              <a:rPr lang="en-US" sz="2000" dirty="0" smtClean="0"/>
              <a:t>Do </a:t>
            </a:r>
            <a:r>
              <a:rPr lang="en-US" sz="2000" dirty="0"/>
              <a:t>they have study skills?  It is common to have five reading levels in a classroom </a:t>
            </a:r>
            <a:r>
              <a:rPr lang="en-US" sz="2000" dirty="0" smtClean="0"/>
              <a:t>(</a:t>
            </a:r>
            <a:r>
              <a:rPr lang="en-US" sz="2000" dirty="0"/>
              <a:t>i.e. two reading levels above the grade level and two reading levels below); can you imagine </a:t>
            </a:r>
            <a:r>
              <a:rPr lang="en-US" sz="2000" dirty="0" smtClean="0"/>
              <a:t>the </a:t>
            </a:r>
            <a:r>
              <a:rPr lang="en-US" sz="2000" dirty="0"/>
              <a:t>levels of language ability in ESL learners?  </a:t>
            </a:r>
            <a:endParaRPr lang="en-US" sz="2000" dirty="0" smtClean="0"/>
          </a:p>
          <a:p>
            <a:endParaRPr lang="en-US" sz="2000" dirty="0"/>
          </a:p>
          <a:p>
            <a:r>
              <a:rPr lang="en-US" sz="2000" dirty="0" smtClean="0"/>
              <a:t>Ongoing </a:t>
            </a:r>
            <a:r>
              <a:rPr lang="en-US" sz="2000" dirty="0"/>
              <a:t>assessment will support daily instruction </a:t>
            </a:r>
            <a:r>
              <a:rPr lang="en-US" sz="2000" dirty="0" smtClean="0"/>
              <a:t>and </a:t>
            </a:r>
            <a:r>
              <a:rPr lang="en-US" sz="2000" dirty="0"/>
              <a:t>targeted learning needs of a student will help that child acquire language quicker and </a:t>
            </a:r>
            <a:r>
              <a:rPr lang="en-US" sz="2000" dirty="0" smtClean="0"/>
              <a:t>build </a:t>
            </a:r>
            <a:r>
              <a:rPr lang="en-US" sz="2000" dirty="0"/>
              <a:t>self-confidence</a:t>
            </a:r>
            <a:r>
              <a:rPr lang="en-US" sz="2000" dirty="0" smtClean="0"/>
              <a:t>.</a:t>
            </a:r>
            <a:endParaRPr lang="en-US" sz="2000" dirty="0"/>
          </a:p>
        </p:txBody>
      </p:sp>
    </p:spTree>
    <p:extLst>
      <p:ext uri="{BB962C8B-B14F-4D97-AF65-F5344CB8AC3E}">
        <p14:creationId xmlns:p14="http://schemas.microsoft.com/office/powerpoint/2010/main" val="377664714"/>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682</TotalTime>
  <Words>326</Words>
  <Application>Microsoft Office PowerPoint</Application>
  <PresentationFormat>Widescreen</PresentationFormat>
  <Paragraphs>77</Paragraphs>
  <Slides>13</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13</vt:i4>
      </vt:variant>
    </vt:vector>
  </HeadingPairs>
  <TitlesOfParts>
    <vt:vector size="23" baseType="lpstr">
      <vt:lpstr>Arial</vt:lpstr>
      <vt:lpstr>Bell MT</vt:lpstr>
      <vt:lpstr>Calibri</vt:lpstr>
      <vt:lpstr>Century Gothic</vt:lpstr>
      <vt:lpstr>Helvetica</vt:lpstr>
      <vt:lpstr>Lato</vt:lpstr>
      <vt:lpstr>Times New Roman</vt:lpstr>
      <vt:lpstr>Verdana</vt:lpstr>
      <vt:lpstr>Wingdings 3</vt:lpstr>
      <vt:lpstr>Slice</vt:lpstr>
      <vt:lpstr>Qualities of successful teachers of refugee and immigrant students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Saint Paul Public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Qualities of successful teachers of refugee and immigrant students</dc:title>
  <dc:creator>Santos, Rose</dc:creator>
  <cp:lastModifiedBy>Annie Trujillo</cp:lastModifiedBy>
  <cp:revision>32</cp:revision>
  <dcterms:created xsi:type="dcterms:W3CDTF">2016-12-21T17:06:47Z</dcterms:created>
  <dcterms:modified xsi:type="dcterms:W3CDTF">2017-01-11T10:34:37Z</dcterms:modified>
</cp:coreProperties>
</file>