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0" r:id="rId2"/>
    <p:sldId id="325" r:id="rId3"/>
    <p:sldId id="326" r:id="rId4"/>
    <p:sldId id="292" r:id="rId5"/>
    <p:sldId id="327" r:id="rId6"/>
    <p:sldId id="328" r:id="rId7"/>
    <p:sldId id="317" r:id="rId8"/>
    <p:sldId id="323" r:id="rId9"/>
    <p:sldId id="259" r:id="rId10"/>
    <p:sldId id="312" r:id="rId11"/>
    <p:sldId id="260" r:id="rId12"/>
    <p:sldId id="286" r:id="rId13"/>
    <p:sldId id="321" r:id="rId14"/>
    <p:sldId id="314" r:id="rId15"/>
    <p:sldId id="308" r:id="rId16"/>
    <p:sldId id="318" r:id="rId17"/>
    <p:sldId id="322" r:id="rId18"/>
    <p:sldId id="316" r:id="rId19"/>
    <p:sldId id="315" r:id="rId20"/>
    <p:sldId id="319" r:id="rId21"/>
    <p:sldId id="324" r:id="rId22"/>
    <p:sldId id="306" r:id="rId23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99FF"/>
    <a:srgbClr val="3F404F"/>
    <a:srgbClr val="4E4F62"/>
    <a:srgbClr val="7F80AC"/>
    <a:srgbClr val="7F8080"/>
    <a:srgbClr val="7F466E"/>
    <a:srgbClr val="808080"/>
    <a:srgbClr val="FF0066"/>
    <a:srgbClr val="4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52" autoAdjust="0"/>
  </p:normalViewPr>
  <p:slideViewPr>
    <p:cSldViewPr>
      <p:cViewPr>
        <p:scale>
          <a:sx n="70" d="100"/>
          <a:sy n="70" d="100"/>
        </p:scale>
        <p:origin x="-68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7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22" y="0"/>
            <a:ext cx="294587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118"/>
            <a:ext cx="294587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22" y="9429118"/>
            <a:ext cx="294587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73B394-D065-436B-B6BF-51D9D9DDC8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97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70" cy="495936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222" y="0"/>
            <a:ext cx="2945870" cy="495936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 smtClean="0"/>
            </a:lvl1pPr>
          </a:lstStyle>
          <a:p>
            <a:pPr>
              <a:defRPr/>
            </a:pPr>
            <a:fld id="{9473334F-95E1-4A38-A166-3F0D956C806E}" type="datetimeFigureOut">
              <a:rPr lang="sv-SE"/>
              <a:pPr>
                <a:defRPr/>
              </a:pPr>
              <a:t>2017-01-12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4" rIns="91248" bIns="45624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1" y="4715351"/>
            <a:ext cx="5438774" cy="4466591"/>
          </a:xfrm>
          <a:prstGeom prst="rect">
            <a:avLst/>
          </a:prstGeom>
        </p:spPr>
        <p:txBody>
          <a:bodyPr vert="horz" lIns="91248" tIns="45624" rIns="91248" bIns="45624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118"/>
            <a:ext cx="2945870" cy="49593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222" y="9429118"/>
            <a:ext cx="2945870" cy="49593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3965ED6-236A-4F19-9FA9-6E28A561B9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313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dirty="0" smtClean="0"/>
          </a:p>
        </p:txBody>
      </p:sp>
      <p:sp>
        <p:nvSpPr>
          <p:cNvPr id="245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9B9C8E-B597-4AC1-9BB9-E72F0EDAB236}" type="slidenum">
              <a:rPr lang="sv-SE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7344-5FAF-45E4-A85F-A477D02397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A888E-51B7-4251-837B-37261534FA8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A2D82-6E1A-4FB7-8E44-D392BDF488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2CD0-FFCD-4084-B18C-2E43300F669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Rubrik och diagram eller organisations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DADC-5849-4508-8C9A-D34C00F867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FBC07-49E6-4437-B8DF-0646900E60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B93A1-D25D-4508-A14F-A82893D8C3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74ECB-A89E-4A19-B8CD-4868A7F64C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25746-11D0-4186-AEC6-46E870A276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11B-A1D7-44CD-AEDC-4C0C21B600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D543A-8728-4A52-BF8F-AF5F70782F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37F24-2D41-4E19-84E2-E0B0A904B3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E673A-103C-4F8E-AB84-C1EF7DA7D5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A37B51-49D7-49FD-BF0F-02C1A82522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sv-SE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Sweden</a:t>
            </a:r>
            <a:endParaRPr lang="sv-SE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960440"/>
          </a:xfrm>
        </p:spPr>
        <p:txBody>
          <a:bodyPr/>
          <a:lstStyle/>
          <a:p>
            <a:pPr marL="0" indent="0">
              <a:buNone/>
            </a:pPr>
            <a:r>
              <a:rPr lang="sv-SE" sz="6000" dirty="0" smtClean="0"/>
              <a:t>Immigrant, </a:t>
            </a:r>
            <a:r>
              <a:rPr lang="sv-SE" sz="6000" dirty="0" err="1" smtClean="0"/>
              <a:t>refugee</a:t>
            </a:r>
            <a:r>
              <a:rPr lang="sv-SE" sz="6000" dirty="0" smtClean="0"/>
              <a:t> and at-risk </a:t>
            </a:r>
            <a:r>
              <a:rPr lang="sv-SE" sz="6000" dirty="0" err="1" smtClean="0"/>
              <a:t>youth</a:t>
            </a:r>
            <a:r>
              <a:rPr lang="sv-SE" sz="6000" dirty="0" smtClean="0"/>
              <a:t> integration </a:t>
            </a:r>
            <a:r>
              <a:rPr lang="sv-SE" sz="6000" dirty="0"/>
              <a:t>(</a:t>
            </a:r>
            <a:r>
              <a:rPr lang="sv-SE" sz="6000" i="1" dirty="0" err="1" smtClean="0"/>
              <a:t>inclusion</a:t>
            </a:r>
            <a:r>
              <a:rPr lang="sv-SE" sz="6000" dirty="0" smtClean="0"/>
              <a:t>) </a:t>
            </a:r>
          </a:p>
          <a:p>
            <a:pPr marL="0" indent="0" algn="ctr">
              <a:buNone/>
            </a:pPr>
            <a:endParaRPr lang="sv-SE" sz="6600" dirty="0" smtClean="0"/>
          </a:p>
        </p:txBody>
      </p:sp>
      <p:pic>
        <p:nvPicPr>
          <p:cNvPr id="4" name="Picture 3" descr="\\ad.stockholm.se\cli-sd\cc2sd010\002298\Bilder\Hemsidematerial\Nya reklambilder2015\jpg\_DSC4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8"/>
            <a:ext cx="2734848" cy="19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ad.stockholm.se\cli-sd\cc2sd010\002298\Bilder\Till gymnasieguiden\_DSC6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0968"/>
            <a:ext cx="2448272" cy="29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latin typeface="Century Gothic" pitchFamily="34" charset="0"/>
              </a:rPr>
              <a:t>18 </a:t>
            </a:r>
            <a:r>
              <a:rPr lang="en-US" sz="4000" b="1" u="sng" dirty="0">
                <a:latin typeface="Century Gothic" pitchFamily="34" charset="0"/>
              </a:rPr>
              <a:t>national</a:t>
            </a:r>
            <a:r>
              <a:rPr lang="en-US" sz="4000" dirty="0">
                <a:latin typeface="Century Gothic" pitchFamily="34" charset="0"/>
              </a:rPr>
              <a:t> </a:t>
            </a:r>
            <a:r>
              <a:rPr lang="en-US" sz="4000" dirty="0" smtClean="0">
                <a:latin typeface="Century Gothic" pitchFamily="34" charset="0"/>
              </a:rPr>
              <a:t>programs </a:t>
            </a:r>
            <a:r>
              <a:rPr lang="en-US" sz="4000" dirty="0">
                <a:latin typeface="Century Gothic" pitchFamily="34" charset="0"/>
              </a:rPr>
              <a:t>with specific degree targets 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latin typeface="Century Gothic" pitchFamily="34" charset="0"/>
              </a:rPr>
              <a:t>From which 6  are </a:t>
            </a:r>
            <a:r>
              <a:rPr lang="en-US" sz="4000" dirty="0" smtClean="0"/>
              <a:t>Preparatory </a:t>
            </a:r>
            <a:r>
              <a:rPr lang="en-US" sz="4000" b="1" dirty="0"/>
              <a:t>university</a:t>
            </a:r>
            <a:r>
              <a:rPr lang="en-US" sz="4000" dirty="0"/>
              <a:t> </a:t>
            </a:r>
            <a:r>
              <a:rPr lang="en-US" sz="4000" dirty="0" smtClean="0"/>
              <a:t>programs </a:t>
            </a:r>
            <a:endParaRPr lang="en-US" sz="4000" dirty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latin typeface="Century Gothic" pitchFamily="34" charset="0"/>
              </a:rPr>
              <a:t>and 12 </a:t>
            </a:r>
            <a:r>
              <a:rPr lang="en-US" sz="4000" dirty="0"/>
              <a:t>Preparatory </a:t>
            </a:r>
            <a:r>
              <a:rPr lang="en-US" sz="4000" b="1" dirty="0"/>
              <a:t>professional</a:t>
            </a:r>
            <a:r>
              <a:rPr lang="en-US" sz="4000" dirty="0"/>
              <a:t> </a:t>
            </a:r>
            <a:r>
              <a:rPr lang="en-US" sz="4000" dirty="0" smtClean="0"/>
              <a:t>(vocational) programs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/>
              <a:t> </a:t>
            </a:r>
            <a:r>
              <a:rPr lang="en-US" sz="4000" b="1" i="1" dirty="0" smtClean="0"/>
              <a:t>and also </a:t>
            </a:r>
            <a:r>
              <a:rPr lang="en-US" sz="4000" dirty="0" smtClean="0">
                <a:latin typeface="Century Gothic" pitchFamily="34" charset="0"/>
              </a:rPr>
              <a:t>5 </a:t>
            </a:r>
            <a:r>
              <a:rPr lang="en-US" sz="4000" b="1" u="sng" dirty="0" smtClean="0">
                <a:latin typeface="Century Gothic" pitchFamily="34" charset="0"/>
              </a:rPr>
              <a:t>introductory</a:t>
            </a:r>
            <a:r>
              <a:rPr lang="en-US" sz="4000" b="1" dirty="0" smtClean="0">
                <a:latin typeface="Century Gothic" pitchFamily="34" charset="0"/>
              </a:rPr>
              <a:t> </a:t>
            </a:r>
            <a:r>
              <a:rPr lang="en-US" sz="4000" dirty="0">
                <a:latin typeface="Century Gothic" pitchFamily="34" charset="0"/>
              </a:rPr>
              <a:t>programs</a:t>
            </a:r>
          </a:p>
          <a:p>
            <a:pPr eaLnBrk="1" hangingPunct="1">
              <a:lnSpc>
                <a:spcPct val="90000"/>
              </a:lnSpc>
            </a:pPr>
            <a:endParaRPr lang="en-US" sz="4000" dirty="0">
              <a:latin typeface="Century Gothic" pitchFamily="34" charset="0"/>
            </a:endParaRPr>
          </a:p>
          <a:p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2738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 </a:t>
            </a:r>
            <a:r>
              <a:rPr lang="en-US" sz="4400" b="1" dirty="0" smtClean="0">
                <a:latin typeface="Century Gothic" panose="020B0502020202020204" pitchFamily="34" charset="0"/>
              </a:rPr>
              <a:t>National programs</a:t>
            </a:r>
          </a:p>
          <a:p>
            <a:pPr eaLnBrk="1" hangingPunct="1"/>
            <a:r>
              <a:rPr lang="en-US" dirty="0" smtClean="0">
                <a:latin typeface="Century Gothic" panose="020B0502020202020204" pitchFamily="34" charset="0"/>
              </a:rPr>
              <a:t>Each </a:t>
            </a:r>
            <a:r>
              <a:rPr lang="en-US" dirty="0">
                <a:latin typeface="Century Gothic" panose="020B0502020202020204" pitchFamily="34" charset="0"/>
              </a:rPr>
              <a:t>program consists of 2 500 </a:t>
            </a:r>
            <a:r>
              <a:rPr lang="en-US" b="1" dirty="0">
                <a:latin typeface="Century Gothic" panose="020B0502020202020204" pitchFamily="34" charset="0"/>
              </a:rPr>
              <a:t>credits</a:t>
            </a:r>
          </a:p>
          <a:p>
            <a:pPr eaLnBrk="1" hangingPunct="1"/>
            <a:r>
              <a:rPr lang="en-US" b="1" dirty="0" smtClean="0">
                <a:latin typeface="Century Gothic" pitchFamily="34" charset="0"/>
              </a:rPr>
              <a:t>Subjects</a:t>
            </a:r>
            <a:r>
              <a:rPr lang="en-US" dirty="0" smtClean="0">
                <a:latin typeface="Century Gothic" pitchFamily="34" charset="0"/>
              </a:rPr>
              <a:t> are </a:t>
            </a:r>
            <a:r>
              <a:rPr lang="en-US" b="1" dirty="0" smtClean="0">
                <a:latin typeface="Century Gothic" pitchFamily="34" charset="0"/>
              </a:rPr>
              <a:t>divided into courses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</a:rPr>
              <a:t>Each </a:t>
            </a:r>
            <a:r>
              <a:rPr lang="en-US" b="1" dirty="0" smtClean="0">
                <a:latin typeface="Century Gothic" pitchFamily="34" charset="0"/>
              </a:rPr>
              <a:t>course</a:t>
            </a:r>
            <a:r>
              <a:rPr lang="en-US" dirty="0" smtClean="0">
                <a:latin typeface="Century Gothic" pitchFamily="34" charset="0"/>
              </a:rPr>
              <a:t> has an amount of 50 ,100 or 150 credits. Most courses have 100</a:t>
            </a:r>
            <a:endParaRPr lang="en-US" b="1" dirty="0" smtClean="0">
              <a:latin typeface="Century Gothic" pitchFamily="34" charset="0"/>
            </a:endParaRPr>
          </a:p>
          <a:p>
            <a:pPr eaLnBrk="1" hangingPunct="1"/>
            <a:r>
              <a:rPr lang="en-US" b="1" dirty="0" smtClean="0">
                <a:latin typeface="Century Gothic" pitchFamily="34" charset="0"/>
              </a:rPr>
              <a:t>Grading scale</a:t>
            </a:r>
            <a:r>
              <a:rPr lang="en-US" dirty="0" smtClean="0">
                <a:latin typeface="Century Gothic" pitchFamily="34" charset="0"/>
              </a:rPr>
              <a:t> – E, D, C, B A – where A is highest </a:t>
            </a:r>
          </a:p>
          <a:p>
            <a:pPr marL="0" indent="0" eaLnBrk="1" hangingPunct="1">
              <a:buNone/>
            </a:pPr>
            <a:endParaRPr lang="sv-SE" dirty="0" smtClean="0">
              <a:latin typeface="Century Gothic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Upper secondary school 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67544" y="1912938"/>
            <a:ext cx="2971800" cy="1371600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Common</a:t>
            </a:r>
          </a:p>
          <a:p>
            <a:pPr algn="ctr" eaLnBrk="0" hangingPunct="0"/>
            <a:r>
              <a:rPr lang="sv-SE" sz="28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subjects</a:t>
            </a:r>
          </a:p>
          <a:p>
            <a:pPr algn="ctr" eaLnBrk="0" hangingPunct="0"/>
            <a:r>
              <a:rPr lang="sv-SE" sz="2800" b="1" dirty="0" smtClean="0">
                <a:solidFill>
                  <a:schemeClr val="bg1"/>
                </a:solidFill>
                <a:latin typeface="Century Gothic" pitchFamily="34" charset="0"/>
              </a:rPr>
              <a:t>1150</a:t>
            </a:r>
            <a:endParaRPr lang="sv-SE" sz="2800" b="1" dirty="0">
              <a:latin typeface="Century Gothic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67544" y="4144962"/>
            <a:ext cx="3024708" cy="1660302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Program</a:t>
            </a:r>
          </a:p>
          <a:p>
            <a:pPr algn="ctr" eaLnBrk="0" hangingPunct="0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Common </a:t>
            </a:r>
          </a:p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subjects</a:t>
            </a:r>
          </a:p>
          <a:p>
            <a:pPr algn="ctr" eaLnBrk="0" hangingPunct="0"/>
            <a:r>
              <a:rPr lang="sv-SE" sz="2800" b="1" dirty="0" smtClean="0">
                <a:solidFill>
                  <a:schemeClr val="bg1"/>
                </a:solidFill>
                <a:latin typeface="Century Gothic" pitchFamily="34" charset="0"/>
              </a:rPr>
              <a:t>300</a:t>
            </a:r>
            <a:endParaRPr lang="sv-SE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211960" y="1484784"/>
            <a:ext cx="2514600" cy="1295400"/>
          </a:xfrm>
          <a:prstGeom prst="rect">
            <a:avLst/>
          </a:prstGeom>
          <a:solidFill>
            <a:srgbClr val="00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entury Gothic" pitchFamily="34" charset="0"/>
              </a:rPr>
              <a:t>Specialization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entury Gothic" pitchFamily="34" charset="0"/>
              </a:rPr>
              <a:t>courses</a:t>
            </a:r>
          </a:p>
          <a:p>
            <a:pPr algn="ctr" eaLnBrk="0" hangingPunct="0"/>
            <a:r>
              <a:rPr lang="sv-SE" sz="2800" b="1" dirty="0" smtClean="0">
                <a:solidFill>
                  <a:schemeClr val="bg1"/>
                </a:solidFill>
                <a:latin typeface="Century Gothic" pitchFamily="34" charset="0"/>
              </a:rPr>
              <a:t>450</a:t>
            </a:r>
            <a:endParaRPr lang="sv-SE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211960" y="3212976"/>
            <a:ext cx="2603276" cy="1512614"/>
          </a:xfrm>
          <a:prstGeom prst="rect">
            <a:avLst/>
          </a:prstGeom>
          <a:solidFill>
            <a:srgbClr val="CC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Immersion</a:t>
            </a:r>
          </a:p>
          <a:p>
            <a:pPr algn="ctr" eaLnBrk="0" hangingPunct="0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courses</a:t>
            </a:r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0" hangingPunct="0"/>
            <a:r>
              <a:rPr lang="sv-SE" sz="2800" b="1" dirty="0" smtClean="0">
                <a:solidFill>
                  <a:schemeClr val="bg1"/>
                </a:solidFill>
                <a:latin typeface="Century Gothic" pitchFamily="34" charset="0"/>
              </a:rPr>
              <a:t>300</a:t>
            </a:r>
            <a:endParaRPr lang="sv-SE" sz="2800" b="1" dirty="0">
              <a:latin typeface="Century Gothic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211960" y="5102224"/>
            <a:ext cx="2963316" cy="1279104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Individual</a:t>
            </a:r>
            <a:r>
              <a:rPr lang="sv-SE" sz="28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v-SE" sz="2800" b="1" dirty="0" smtClean="0">
                <a:solidFill>
                  <a:schemeClr val="bg1"/>
                </a:solidFill>
                <a:latin typeface="Century Gothic" pitchFamily="34" charset="0"/>
              </a:rPr>
              <a:t>options</a:t>
            </a:r>
            <a:endParaRPr lang="sv-SE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0" hangingPunct="0"/>
            <a:r>
              <a:rPr lang="sv-SE" sz="2800" b="1" dirty="0" smtClean="0">
                <a:solidFill>
                  <a:schemeClr val="bg1"/>
                </a:solidFill>
                <a:latin typeface="Century Gothic" pitchFamily="34" charset="0"/>
              </a:rPr>
              <a:t>200</a:t>
            </a:r>
            <a:endParaRPr lang="sv-SE" sz="2800" b="1" dirty="0">
              <a:latin typeface="Century Gothic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7524750" y="1412875"/>
            <a:ext cx="1150938" cy="4608513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sv-SE" sz="2400" b="1" dirty="0">
                <a:solidFill>
                  <a:schemeClr val="bg1"/>
                </a:solidFill>
                <a:latin typeface="Century Gothic" pitchFamily="34" charset="0"/>
              </a:rPr>
              <a:t>T</a:t>
            </a:r>
          </a:p>
          <a:p>
            <a:pPr algn="ctr" eaLnBrk="0" hangingPunct="0"/>
            <a:r>
              <a:rPr lang="sv-SE" sz="2400" b="1" dirty="0">
                <a:solidFill>
                  <a:schemeClr val="bg1"/>
                </a:solidFill>
                <a:latin typeface="Century Gothic" pitchFamily="34" charset="0"/>
              </a:rPr>
              <a:t>H</a:t>
            </a:r>
          </a:p>
          <a:p>
            <a:pPr algn="ctr" eaLnBrk="0" hangingPunct="0"/>
            <a:r>
              <a:rPr lang="sv-SE" sz="2400" b="1" dirty="0">
                <a:solidFill>
                  <a:schemeClr val="bg1"/>
                </a:solidFill>
                <a:latin typeface="Century Gothic" pitchFamily="34" charset="0"/>
              </a:rPr>
              <a:t>E</a:t>
            </a:r>
          </a:p>
          <a:p>
            <a:pPr algn="ctr" eaLnBrk="0" hangingPunct="0"/>
            <a:r>
              <a:rPr lang="sv-SE" sz="2400" b="1" dirty="0">
                <a:solidFill>
                  <a:schemeClr val="bg1"/>
                </a:solidFill>
                <a:latin typeface="Century Gothic" pitchFamily="34" charset="0"/>
              </a:rPr>
              <a:t>S</a:t>
            </a:r>
          </a:p>
          <a:p>
            <a:pPr algn="ctr" eaLnBrk="0" hangingPunct="0"/>
            <a:r>
              <a:rPr lang="sv-SE" sz="2400" b="1" dirty="0">
                <a:solidFill>
                  <a:schemeClr val="bg1"/>
                </a:solidFill>
                <a:latin typeface="Century Gothic" pitchFamily="34" charset="0"/>
              </a:rPr>
              <a:t>I</a:t>
            </a:r>
          </a:p>
          <a:p>
            <a:pPr algn="ctr" eaLnBrk="0" hangingPunct="0"/>
            <a:r>
              <a:rPr lang="sv-SE" sz="2400" b="1" dirty="0">
                <a:solidFill>
                  <a:schemeClr val="bg1"/>
                </a:solidFill>
                <a:latin typeface="Century Gothic" pitchFamily="34" charset="0"/>
              </a:rPr>
              <a:t>S</a:t>
            </a:r>
          </a:p>
          <a:p>
            <a:pPr algn="ctr" eaLnBrk="0" hangingPunct="0"/>
            <a:endParaRPr lang="sv-SE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0" hangingPunct="0"/>
            <a:r>
              <a:rPr lang="sv-SE" sz="2400" b="1" dirty="0" smtClean="0">
                <a:solidFill>
                  <a:schemeClr val="bg1"/>
                </a:solidFill>
                <a:latin typeface="Century Gothic" pitchFamily="34" charset="0"/>
              </a:rPr>
              <a:t>100</a:t>
            </a:r>
            <a:endParaRPr lang="sv-SE" sz="2400" b="1" dirty="0">
              <a:latin typeface="Century Gothic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23528" y="69269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Century Gothic" panose="020B0502020202020204" pitchFamily="34" charset="0"/>
              </a:rPr>
              <a:t>National programs</a:t>
            </a:r>
            <a:endParaRPr lang="sv-SE" sz="32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v-SE" b="1" dirty="0">
                <a:latin typeface="Arial" pitchFamily="34" charset="0"/>
                <a:ea typeface="Geneva" charset="0"/>
                <a:cs typeface="Arial" pitchFamily="34" charset="0"/>
              </a:rPr>
              <a:t>Admission requirements</a:t>
            </a:r>
            <a:br>
              <a:rPr lang="en-GB" altLang="sv-SE" b="1" dirty="0">
                <a:latin typeface="Arial" pitchFamily="34" charset="0"/>
                <a:ea typeface="Geneva" charset="0"/>
                <a:cs typeface="Arial" pitchFamily="34" charset="0"/>
              </a:rPr>
            </a:br>
            <a:r>
              <a:rPr lang="en-GB" altLang="sv-SE" b="1" dirty="0">
                <a:latin typeface="Arial" pitchFamily="34" charset="0"/>
                <a:ea typeface="Geneva" charset="0"/>
                <a:cs typeface="Arial" pitchFamily="34" charset="0"/>
              </a:rPr>
              <a:t>for national programs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sz="2400" b="1" dirty="0">
                <a:solidFill>
                  <a:srgbClr val="593160"/>
                </a:solidFill>
              </a:rPr>
              <a:t>Vocational programs</a:t>
            </a:r>
            <a:endParaRPr lang="sv-SE" sz="2400" dirty="0"/>
          </a:p>
          <a:p>
            <a:pPr marL="0" indent="0">
              <a:buNone/>
              <a:defRPr/>
            </a:pPr>
            <a:endParaRPr lang="en-GB" sz="2400" dirty="0" smtClean="0"/>
          </a:p>
          <a:p>
            <a:pPr marL="0" indent="0">
              <a:buNone/>
              <a:defRPr/>
            </a:pPr>
            <a:r>
              <a:rPr lang="en-GB" sz="2400" dirty="0" smtClean="0"/>
              <a:t>Pass </a:t>
            </a:r>
            <a:r>
              <a:rPr lang="en-GB" sz="2400" dirty="0"/>
              <a:t>grades in</a:t>
            </a:r>
            <a:endParaRPr lang="sv-SE" sz="2400" dirty="0"/>
          </a:p>
          <a:p>
            <a:pPr>
              <a:defRPr/>
            </a:pPr>
            <a:r>
              <a:rPr lang="en-GB" sz="2600" b="1" dirty="0"/>
              <a:t>Swedish or Swedish as </a:t>
            </a:r>
            <a:r>
              <a:rPr lang="en-GB" sz="2600" b="1" dirty="0" smtClean="0"/>
              <a:t>a </a:t>
            </a:r>
            <a:r>
              <a:rPr lang="en-GB" sz="2600" b="1" dirty="0"/>
              <a:t>second </a:t>
            </a:r>
            <a:r>
              <a:rPr lang="en-GB" sz="2600" b="1" dirty="0" smtClean="0"/>
              <a:t>language</a:t>
            </a:r>
          </a:p>
          <a:p>
            <a:pPr marL="0" indent="0">
              <a:buNone/>
              <a:defRPr/>
            </a:pPr>
            <a:r>
              <a:rPr lang="en-GB" sz="2600" b="1" dirty="0"/>
              <a:t> </a:t>
            </a:r>
            <a:r>
              <a:rPr lang="en-GB" sz="2600" b="1" dirty="0" smtClean="0"/>
              <a:t>   (CEFR B2)</a:t>
            </a:r>
            <a:endParaRPr lang="sv-SE" sz="2600" b="1" dirty="0"/>
          </a:p>
          <a:p>
            <a:pPr>
              <a:defRPr/>
            </a:pPr>
            <a:r>
              <a:rPr lang="en-GB" sz="2400" dirty="0"/>
              <a:t>English</a:t>
            </a:r>
            <a:endParaRPr lang="sv-SE" sz="2400" dirty="0"/>
          </a:p>
          <a:p>
            <a:pPr>
              <a:defRPr/>
            </a:pPr>
            <a:r>
              <a:rPr lang="en-GB" sz="2400" dirty="0"/>
              <a:t>Mathematics</a:t>
            </a:r>
            <a:endParaRPr lang="sv-SE" sz="2400" dirty="0"/>
          </a:p>
          <a:p>
            <a:r>
              <a:rPr lang="en-GB" sz="2400" u="sng" dirty="0"/>
              <a:t>Five other </a:t>
            </a:r>
            <a:r>
              <a:rPr lang="en-GB" sz="2400" dirty="0"/>
              <a:t>compulsory school subjects.</a:t>
            </a:r>
            <a:endParaRPr lang="sv-SE" sz="2400" dirty="0"/>
          </a:p>
          <a:p>
            <a:endParaRPr lang="sv-SE" sz="24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sz="2400" b="1" dirty="0">
                <a:solidFill>
                  <a:srgbClr val="593160"/>
                </a:solidFill>
              </a:rPr>
              <a:t>Higher education preparatory programs</a:t>
            </a:r>
            <a:endParaRPr lang="sv-SE" sz="2400" dirty="0">
              <a:solidFill>
                <a:srgbClr val="593160"/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GB" sz="2400" dirty="0"/>
              <a:t>Pass grades in </a:t>
            </a:r>
            <a:endParaRPr lang="sv-SE" sz="2400" dirty="0"/>
          </a:p>
          <a:p>
            <a:pPr>
              <a:defRPr/>
            </a:pPr>
            <a:r>
              <a:rPr lang="en-GB" sz="2600" b="1" dirty="0"/>
              <a:t>Swedish or Swedish as a second </a:t>
            </a:r>
            <a:r>
              <a:rPr lang="en-GB" sz="2600" b="1" dirty="0" smtClean="0"/>
              <a:t>language</a:t>
            </a:r>
          </a:p>
          <a:p>
            <a:pPr marL="0" indent="0">
              <a:buNone/>
              <a:defRPr/>
            </a:pPr>
            <a:r>
              <a:rPr lang="en-GB" sz="2600" b="1" dirty="0" smtClean="0"/>
              <a:t>   (CEFR B2)</a:t>
            </a:r>
            <a:endParaRPr lang="sv-SE" sz="2600" b="1" dirty="0"/>
          </a:p>
          <a:p>
            <a:pPr>
              <a:defRPr/>
            </a:pPr>
            <a:r>
              <a:rPr lang="en-GB" sz="2400" dirty="0"/>
              <a:t>English</a:t>
            </a:r>
            <a:endParaRPr lang="sv-SE" sz="2400" dirty="0"/>
          </a:p>
          <a:p>
            <a:pPr>
              <a:defRPr/>
            </a:pPr>
            <a:r>
              <a:rPr lang="en-GB" sz="2400" dirty="0"/>
              <a:t>Mathematics</a:t>
            </a:r>
            <a:endParaRPr lang="sv-SE" sz="2400" dirty="0"/>
          </a:p>
          <a:p>
            <a:pPr>
              <a:defRPr/>
            </a:pPr>
            <a:r>
              <a:rPr lang="en-GB" sz="2400" u="sng" dirty="0"/>
              <a:t>Eight other </a:t>
            </a:r>
            <a:r>
              <a:rPr lang="en-GB" sz="2400" dirty="0"/>
              <a:t>compulsory school subjects.</a:t>
            </a:r>
            <a:endParaRPr lang="sv-SE" sz="2400" dirty="0"/>
          </a:p>
          <a:p>
            <a:endParaRPr lang="sv-SE" sz="2400" dirty="0"/>
          </a:p>
        </p:txBody>
      </p:sp>
      <p:sp>
        <p:nvSpPr>
          <p:cNvPr id="7" name="textruta 6"/>
          <p:cNvSpPr txBox="1"/>
          <p:nvPr/>
        </p:nvSpPr>
        <p:spPr>
          <a:xfrm>
            <a:off x="827584" y="61653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CEFR</a:t>
            </a:r>
            <a:r>
              <a:rPr lang="sv-SE" dirty="0" smtClean="0"/>
              <a:t>=Common </a:t>
            </a:r>
            <a:r>
              <a:rPr lang="sv-SE" dirty="0"/>
              <a:t>European </a:t>
            </a:r>
            <a:r>
              <a:rPr lang="sv-SE" dirty="0" err="1"/>
              <a:t>Framework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Reference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030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7030A0"/>
                </a:solidFill>
              </a:rPr>
              <a:t>Introductory </a:t>
            </a:r>
            <a:r>
              <a:rPr lang="en-GB" b="1" dirty="0" smtClean="0">
                <a:solidFill>
                  <a:srgbClr val="7030A0"/>
                </a:solidFill>
              </a:rPr>
              <a:t>programs – for those who don’t accomplish the </a:t>
            </a:r>
            <a:r>
              <a:rPr lang="en-GB" altLang="sv-SE" b="1" dirty="0">
                <a:solidFill>
                  <a:srgbClr val="7030A0"/>
                </a:solidFill>
                <a:latin typeface="Arial" pitchFamily="34" charset="0"/>
                <a:ea typeface="Geneva" charset="0"/>
                <a:cs typeface="Arial" pitchFamily="34" charset="0"/>
              </a:rPr>
              <a:t>requirements</a:t>
            </a:r>
            <a:br>
              <a:rPr lang="en-GB" altLang="sv-SE" b="1" dirty="0">
                <a:solidFill>
                  <a:srgbClr val="7030A0"/>
                </a:solidFill>
                <a:latin typeface="Arial" pitchFamily="34" charset="0"/>
                <a:ea typeface="Geneva" charset="0"/>
                <a:cs typeface="Arial" pitchFamily="34" charset="0"/>
              </a:rPr>
            </a:br>
            <a:endParaRPr lang="sv-SE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680520"/>
          </a:xfrm>
        </p:spPr>
        <p:txBody>
          <a:bodyPr/>
          <a:lstStyle/>
          <a:p>
            <a:pPr lvl="1">
              <a:defRPr/>
            </a:pPr>
            <a:r>
              <a:rPr lang="en-GB" sz="4000" dirty="0" smtClean="0"/>
              <a:t>Preparatory </a:t>
            </a:r>
            <a:r>
              <a:rPr lang="en-GB" sz="4000" dirty="0"/>
              <a:t>education</a:t>
            </a:r>
            <a:endParaRPr lang="sv-SE" sz="4000" dirty="0"/>
          </a:p>
          <a:p>
            <a:pPr lvl="1">
              <a:defRPr/>
            </a:pPr>
            <a:r>
              <a:rPr lang="en-GB" sz="4000" dirty="0"/>
              <a:t>Programme oriented individual options </a:t>
            </a:r>
            <a:endParaRPr lang="sv-SE" sz="4000" dirty="0"/>
          </a:p>
          <a:p>
            <a:pPr lvl="1">
              <a:defRPr/>
            </a:pPr>
            <a:r>
              <a:rPr lang="en-GB" sz="4000" dirty="0"/>
              <a:t>Vocational introduction</a:t>
            </a:r>
            <a:endParaRPr lang="sv-SE" sz="4000" dirty="0"/>
          </a:p>
          <a:p>
            <a:pPr lvl="1">
              <a:defRPr/>
            </a:pPr>
            <a:r>
              <a:rPr lang="en-GB" sz="4000" dirty="0"/>
              <a:t>Individual alternative </a:t>
            </a:r>
            <a:endParaRPr lang="sv-SE" sz="4000" dirty="0"/>
          </a:p>
          <a:p>
            <a:pPr lvl="1">
              <a:defRPr/>
            </a:pPr>
            <a:r>
              <a:rPr lang="en-GB" sz="4000" b="1" u="sng" dirty="0"/>
              <a:t>Language </a:t>
            </a:r>
            <a:r>
              <a:rPr lang="en-GB" sz="4000" b="1" u="sng" dirty="0" smtClean="0"/>
              <a:t>introduction </a:t>
            </a:r>
            <a:endParaRPr lang="sv-SE" sz="4000" b="1" u="sng" dirty="0"/>
          </a:p>
          <a:p>
            <a:endParaRPr lang="sv-SE" sz="4400" b="1" u="sng" dirty="0"/>
          </a:p>
        </p:txBody>
      </p:sp>
    </p:spTree>
    <p:extLst>
      <p:ext uri="{BB962C8B-B14F-4D97-AF65-F5344CB8AC3E}">
        <p14:creationId xmlns:p14="http://schemas.microsoft.com/office/powerpoint/2010/main" val="37800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/>
          <a:lstStyle/>
          <a:p>
            <a:r>
              <a:rPr lang="sv-SE" sz="6000" b="1" dirty="0" err="1" smtClean="0"/>
              <a:t>Language</a:t>
            </a:r>
            <a:r>
              <a:rPr lang="sv-SE" sz="6000" b="1" dirty="0" smtClean="0"/>
              <a:t> </a:t>
            </a:r>
            <a:r>
              <a:rPr lang="sv-SE" sz="6000" b="1" dirty="0" err="1" smtClean="0"/>
              <a:t>introduction</a:t>
            </a:r>
            <a:endParaRPr lang="sv-SE" sz="6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544616"/>
          </a:xfrm>
        </p:spPr>
        <p:txBody>
          <a:bodyPr/>
          <a:lstStyle/>
          <a:p>
            <a:r>
              <a:rPr lang="sv-SE" sz="2800" dirty="0" smtClean="0"/>
              <a:t>For </a:t>
            </a:r>
            <a:r>
              <a:rPr lang="sv-SE" sz="2800" b="1" dirty="0" err="1" smtClean="0"/>
              <a:t>eveyone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who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dont</a:t>
            </a:r>
            <a:r>
              <a:rPr lang="sv-SE" sz="2800" b="1" dirty="0" smtClean="0"/>
              <a:t> pass </a:t>
            </a:r>
            <a:r>
              <a:rPr lang="sv-SE" sz="2800" b="1" dirty="0" err="1" smtClean="0"/>
              <a:t>grades</a:t>
            </a:r>
            <a:r>
              <a:rPr lang="sv-SE" sz="2800" b="1" dirty="0" smtClean="0"/>
              <a:t> in Swedish as second </a:t>
            </a:r>
            <a:r>
              <a:rPr lang="sv-SE" sz="2800" b="1" dirty="0" err="1" smtClean="0"/>
              <a:t>language</a:t>
            </a:r>
            <a:r>
              <a:rPr lang="sv-SE" sz="2800" dirty="0" smtClean="0"/>
              <a:t> – </a:t>
            </a:r>
            <a:r>
              <a:rPr lang="sv-SE" sz="2800" dirty="0" err="1" smtClean="0"/>
              <a:t>which</a:t>
            </a:r>
            <a:r>
              <a:rPr lang="sv-SE" sz="2800" dirty="0" smtClean="0"/>
              <a:t> </a:t>
            </a:r>
            <a:r>
              <a:rPr lang="sv-SE" sz="2800" dirty="0" err="1" smtClean="0"/>
              <a:t>means</a:t>
            </a:r>
            <a:r>
              <a:rPr lang="sv-SE" sz="2800" dirty="0" smtClean="0"/>
              <a:t> </a:t>
            </a:r>
            <a:r>
              <a:rPr lang="sv-SE" sz="2800" dirty="0" err="1" smtClean="0"/>
              <a:t>nearly</a:t>
            </a:r>
            <a:r>
              <a:rPr lang="sv-SE" sz="2800" dirty="0" smtClean="0"/>
              <a:t> all </a:t>
            </a:r>
            <a:r>
              <a:rPr lang="sv-SE" sz="2800" dirty="0" err="1" smtClean="0"/>
              <a:t>newcomers</a:t>
            </a:r>
            <a:endParaRPr lang="sv-SE" sz="2800" dirty="0" smtClean="0"/>
          </a:p>
          <a:p>
            <a:r>
              <a:rPr lang="sv-SE" sz="2800" dirty="0" err="1" smtClean="0"/>
              <a:t>Length</a:t>
            </a:r>
            <a:r>
              <a:rPr lang="sv-SE" sz="2800" dirty="0" smtClean="0"/>
              <a:t>: 1-3 </a:t>
            </a:r>
            <a:r>
              <a:rPr lang="sv-SE" sz="2800" dirty="0" err="1" smtClean="0"/>
              <a:t>years</a:t>
            </a:r>
            <a:r>
              <a:rPr lang="sv-SE" sz="2800" dirty="0" smtClean="0"/>
              <a:t>, </a:t>
            </a:r>
            <a:r>
              <a:rPr lang="sv-SE" sz="2800" dirty="0" err="1" smtClean="0"/>
              <a:t>individually</a:t>
            </a:r>
            <a:r>
              <a:rPr lang="sv-SE" sz="2800" dirty="0" smtClean="0"/>
              <a:t> – </a:t>
            </a:r>
            <a:r>
              <a:rPr lang="sv-SE" sz="2800" dirty="0" err="1" smtClean="0"/>
              <a:t>but</a:t>
            </a:r>
            <a:r>
              <a:rPr lang="sv-SE" sz="2800" dirty="0" smtClean="0"/>
              <a:t> in a </a:t>
            </a:r>
            <a:r>
              <a:rPr lang="sv-SE" sz="2800" dirty="0" err="1" smtClean="0"/>
              <a:t>groupframework</a:t>
            </a:r>
            <a:endParaRPr lang="sv-SE" sz="2800" dirty="0" smtClean="0"/>
          </a:p>
          <a:p>
            <a:r>
              <a:rPr lang="sv-SE" sz="2800" dirty="0" smtClean="0"/>
              <a:t>Minimum 22 </a:t>
            </a:r>
            <a:r>
              <a:rPr lang="sv-SE" sz="2800" dirty="0" err="1" smtClean="0"/>
              <a:t>hours</a:t>
            </a:r>
            <a:r>
              <a:rPr lang="sv-SE" sz="2800" dirty="0" smtClean="0"/>
              <a:t> a </a:t>
            </a:r>
            <a:r>
              <a:rPr lang="sv-SE" sz="2800" dirty="0" err="1" smtClean="0"/>
              <a:t>week</a:t>
            </a:r>
            <a:r>
              <a:rPr lang="sv-SE" sz="2800" dirty="0" smtClean="0"/>
              <a:t> (Stockholm). The principals decision </a:t>
            </a:r>
            <a:r>
              <a:rPr lang="sv-SE" sz="2800" dirty="0" err="1" smtClean="0"/>
              <a:t>how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err="1" smtClean="0"/>
              <a:t>use</a:t>
            </a:r>
            <a:r>
              <a:rPr lang="sv-SE" sz="2800" dirty="0" smtClean="0"/>
              <a:t> </a:t>
            </a:r>
            <a:r>
              <a:rPr lang="sv-SE" sz="2800" dirty="0" err="1" smtClean="0"/>
              <a:t>them</a:t>
            </a:r>
            <a:r>
              <a:rPr lang="sv-SE" sz="2800" dirty="0" smtClean="0"/>
              <a:t>.</a:t>
            </a:r>
          </a:p>
          <a:p>
            <a:r>
              <a:rPr lang="sv-SE" sz="2800" dirty="0" smtClean="0"/>
              <a:t>Swedish as second </a:t>
            </a:r>
            <a:r>
              <a:rPr lang="sv-SE" sz="2800" dirty="0" err="1" smtClean="0"/>
              <a:t>language</a:t>
            </a:r>
            <a:r>
              <a:rPr lang="sv-SE" sz="2800" dirty="0" smtClean="0"/>
              <a:t> and </a:t>
            </a:r>
            <a:r>
              <a:rPr lang="sv-SE" sz="2800" dirty="0" err="1" smtClean="0"/>
              <a:t>other</a:t>
            </a:r>
            <a:r>
              <a:rPr lang="sv-SE" sz="2800" dirty="0" smtClean="0"/>
              <a:t> </a:t>
            </a:r>
            <a:r>
              <a:rPr lang="sv-SE" sz="2800" dirty="0" err="1" smtClean="0"/>
              <a:t>subjects</a:t>
            </a:r>
            <a:r>
              <a:rPr lang="sv-SE" sz="2800" dirty="0"/>
              <a:t> </a:t>
            </a:r>
            <a:r>
              <a:rPr lang="sv-SE" sz="2800" dirty="0" smtClean="0"/>
              <a:t>(</a:t>
            </a:r>
            <a:r>
              <a:rPr lang="sv-SE" sz="2800" dirty="0" err="1" smtClean="0"/>
              <a:t>mathematics</a:t>
            </a:r>
            <a:r>
              <a:rPr lang="sv-SE" sz="2800" dirty="0" smtClean="0"/>
              <a:t>, </a:t>
            </a:r>
            <a:r>
              <a:rPr lang="sv-SE" sz="2800" dirty="0" err="1" smtClean="0"/>
              <a:t>english</a:t>
            </a:r>
            <a:r>
              <a:rPr lang="sv-SE" sz="2800" dirty="0" smtClean="0"/>
              <a:t> and 5 or 8 </a:t>
            </a:r>
            <a:r>
              <a:rPr lang="sv-SE" sz="2800" dirty="0" err="1" smtClean="0"/>
              <a:t>more</a:t>
            </a:r>
            <a:r>
              <a:rPr lang="sv-SE" sz="2800" dirty="0" smtClean="0"/>
              <a:t>) </a:t>
            </a:r>
          </a:p>
          <a:p>
            <a:r>
              <a:rPr lang="sv-SE" sz="2800" dirty="0" smtClean="0"/>
              <a:t>For </a:t>
            </a:r>
            <a:r>
              <a:rPr lang="sv-SE" sz="2800" dirty="0" err="1" smtClean="0"/>
              <a:t>some</a:t>
            </a:r>
            <a:r>
              <a:rPr lang="sv-SE" sz="2800" dirty="0" smtClean="0"/>
              <a:t>: </a:t>
            </a:r>
            <a:r>
              <a:rPr lang="sv-SE" sz="2800" dirty="0" err="1" smtClean="0"/>
              <a:t>Study</a:t>
            </a:r>
            <a:r>
              <a:rPr lang="sv-SE" sz="2800" dirty="0" smtClean="0"/>
              <a:t> </a:t>
            </a:r>
            <a:r>
              <a:rPr lang="sv-SE" sz="2800" dirty="0" err="1" smtClean="0"/>
              <a:t>guidance</a:t>
            </a:r>
            <a:r>
              <a:rPr lang="sv-SE" sz="2800" dirty="0" smtClean="0"/>
              <a:t> in </a:t>
            </a:r>
            <a:r>
              <a:rPr lang="sv-SE" sz="2800" dirty="0" err="1" smtClean="0"/>
              <a:t>native</a:t>
            </a:r>
            <a:r>
              <a:rPr lang="sv-SE" sz="2800" dirty="0" smtClean="0"/>
              <a:t> </a:t>
            </a:r>
            <a:r>
              <a:rPr lang="sv-SE" sz="2800" dirty="0" err="1" smtClean="0"/>
              <a:t>language</a:t>
            </a:r>
            <a:endParaRPr lang="sv-SE" sz="2800" dirty="0" smtClean="0"/>
          </a:p>
          <a:p>
            <a:r>
              <a:rPr lang="sv-SE" sz="2800" dirty="0" smtClean="0"/>
              <a:t>For </a:t>
            </a:r>
            <a:r>
              <a:rPr lang="sv-SE" sz="2800" dirty="0" err="1" smtClean="0"/>
              <a:t>those</a:t>
            </a:r>
            <a:r>
              <a:rPr lang="sv-SE" sz="2800" dirty="0" smtClean="0"/>
              <a:t> </a:t>
            </a:r>
            <a:r>
              <a:rPr lang="sv-SE" sz="2800" dirty="0" err="1" smtClean="0"/>
              <a:t>who</a:t>
            </a:r>
            <a:r>
              <a:rPr lang="sv-SE" sz="2800" dirty="0" smtClean="0"/>
              <a:t> </a:t>
            </a:r>
            <a:r>
              <a:rPr lang="sv-SE" sz="2800" dirty="0" err="1" smtClean="0"/>
              <a:t>want</a:t>
            </a:r>
            <a:r>
              <a:rPr lang="sv-SE" sz="2800" dirty="0" smtClean="0"/>
              <a:t>: </a:t>
            </a:r>
            <a:r>
              <a:rPr lang="sv-SE" sz="2800" dirty="0" err="1" smtClean="0"/>
              <a:t>Native</a:t>
            </a:r>
            <a:r>
              <a:rPr lang="sv-SE" sz="2800" dirty="0" smtClean="0"/>
              <a:t> </a:t>
            </a:r>
            <a:r>
              <a:rPr lang="sv-SE" sz="2800" dirty="0" err="1" smtClean="0"/>
              <a:t>language</a:t>
            </a:r>
            <a:r>
              <a:rPr lang="sv-SE" sz="2800" dirty="0" smtClean="0"/>
              <a:t> (</a:t>
            </a:r>
            <a:r>
              <a:rPr lang="sv-SE" sz="2800" dirty="0" err="1" smtClean="0"/>
              <a:t>credits</a:t>
            </a:r>
            <a:r>
              <a:rPr lang="sv-SE" sz="2800" dirty="0" smtClean="0"/>
              <a:t>!)</a:t>
            </a:r>
          </a:p>
          <a:p>
            <a:pPr marL="0" indent="0">
              <a:buNone/>
            </a:pPr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val="13564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v-SE" b="1" dirty="0" smtClean="0"/>
              <a:t>The students 2016-2017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sv-SE" u="sng" dirty="0" err="1" smtClean="0"/>
              <a:t>Language</a:t>
            </a:r>
            <a:r>
              <a:rPr lang="sv-SE" u="sng" dirty="0" smtClean="0"/>
              <a:t> </a:t>
            </a:r>
            <a:r>
              <a:rPr lang="sv-SE" u="sng" dirty="0" err="1" smtClean="0"/>
              <a:t>introduction</a:t>
            </a:r>
            <a:r>
              <a:rPr lang="sv-SE" u="sng" dirty="0" smtClean="0"/>
              <a:t> in Sweden </a:t>
            </a:r>
          </a:p>
          <a:p>
            <a:r>
              <a:rPr lang="sv-SE" sz="2800" dirty="0" smtClean="0"/>
              <a:t>33 000 students (the </a:t>
            </a:r>
            <a:r>
              <a:rPr lang="sv-SE" sz="2800" dirty="0" err="1" smtClean="0"/>
              <a:t>fourth</a:t>
            </a:r>
            <a:r>
              <a:rPr lang="sv-SE" sz="2800" dirty="0" smtClean="0"/>
              <a:t> </a:t>
            </a:r>
            <a:r>
              <a:rPr lang="sv-SE" sz="2800" dirty="0" err="1" smtClean="0"/>
              <a:t>largets</a:t>
            </a:r>
            <a:r>
              <a:rPr lang="sv-SE" sz="2800" dirty="0" smtClean="0"/>
              <a:t> program, an 77 % </a:t>
            </a:r>
            <a:r>
              <a:rPr lang="sv-SE" sz="2800" dirty="0" err="1" smtClean="0"/>
              <a:t>increase</a:t>
            </a:r>
            <a:r>
              <a:rPr lang="sv-SE" sz="2800" dirty="0" smtClean="0"/>
              <a:t> </a:t>
            </a:r>
            <a:r>
              <a:rPr lang="sv-SE" sz="2800" dirty="0" err="1" smtClean="0"/>
              <a:t>since</a:t>
            </a:r>
            <a:r>
              <a:rPr lang="sv-SE" sz="2800" dirty="0" smtClean="0"/>
              <a:t> the </a:t>
            </a:r>
            <a:r>
              <a:rPr lang="sv-SE" sz="2800" dirty="0" err="1" smtClean="0"/>
              <a:t>year</a:t>
            </a:r>
            <a:r>
              <a:rPr lang="sv-SE" sz="2800" dirty="0" smtClean="0"/>
              <a:t> </a:t>
            </a:r>
            <a:r>
              <a:rPr lang="sv-SE" sz="2800" dirty="0" err="1" smtClean="0"/>
              <a:t>before</a:t>
            </a:r>
            <a:r>
              <a:rPr lang="sv-SE" sz="2800" dirty="0" smtClean="0"/>
              <a:t>)</a:t>
            </a:r>
            <a:endParaRPr lang="sv-SE" sz="2800" dirty="0"/>
          </a:p>
          <a:p>
            <a:r>
              <a:rPr lang="sv-SE" sz="2800" dirty="0" err="1" smtClean="0"/>
              <a:t>Around</a:t>
            </a:r>
            <a:r>
              <a:rPr lang="sv-SE" sz="2800" dirty="0" smtClean="0"/>
              <a:t> 80 % boys (</a:t>
            </a:r>
            <a:r>
              <a:rPr lang="sv-SE" sz="2800" dirty="0"/>
              <a:t>S</a:t>
            </a:r>
            <a:r>
              <a:rPr lang="sv-SE" sz="2800" dirty="0" smtClean="0"/>
              <a:t>tockholm), </a:t>
            </a:r>
            <a:r>
              <a:rPr lang="sv-SE" sz="2800" dirty="0" err="1" smtClean="0"/>
              <a:t>most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them</a:t>
            </a:r>
            <a:r>
              <a:rPr lang="sv-SE" sz="2800" dirty="0" smtClean="0"/>
              <a:t> </a:t>
            </a:r>
            <a:r>
              <a:rPr lang="sv-SE" sz="2800" dirty="0" err="1" smtClean="0"/>
              <a:t>unaccompanied</a:t>
            </a:r>
            <a:r>
              <a:rPr lang="sv-SE" sz="2800" dirty="0" smtClean="0"/>
              <a:t> minors</a:t>
            </a:r>
          </a:p>
          <a:p>
            <a:r>
              <a:rPr lang="sv-SE" sz="2800" dirty="0" err="1" smtClean="0"/>
              <a:t>Some</a:t>
            </a:r>
            <a:r>
              <a:rPr lang="sv-SE" sz="2800" dirty="0" smtClean="0"/>
              <a:t> </a:t>
            </a:r>
            <a:r>
              <a:rPr lang="sv-SE" sz="2800" dirty="0" err="1" smtClean="0"/>
              <a:t>without</a:t>
            </a:r>
            <a:r>
              <a:rPr lang="sv-SE" sz="2800" dirty="0" smtClean="0"/>
              <a:t> </a:t>
            </a:r>
            <a:r>
              <a:rPr lang="sv-SE" sz="2800" dirty="0" err="1" smtClean="0"/>
              <a:t>documents</a:t>
            </a:r>
            <a:r>
              <a:rPr lang="sv-SE" sz="2800" dirty="0" smtClean="0"/>
              <a:t> </a:t>
            </a:r>
          </a:p>
          <a:p>
            <a:pPr marL="0" indent="0">
              <a:buNone/>
            </a:pPr>
            <a:r>
              <a:rPr lang="sv-SE" u="sng" dirty="0" err="1" smtClean="0"/>
              <a:t>Biggest</a:t>
            </a:r>
            <a:r>
              <a:rPr lang="sv-SE" u="sng" dirty="0" smtClean="0"/>
              <a:t> </a:t>
            </a:r>
            <a:r>
              <a:rPr lang="sv-SE" u="sng" dirty="0" err="1" smtClean="0"/>
              <a:t>groups</a:t>
            </a:r>
            <a:endParaRPr lang="sv-SE" u="sng" dirty="0" smtClean="0"/>
          </a:p>
          <a:p>
            <a:pPr>
              <a:buFont typeface="Arial" charset="0"/>
              <a:buChar char="•"/>
            </a:pPr>
            <a:r>
              <a:rPr lang="sv-SE" sz="2800" dirty="0" smtClean="0"/>
              <a:t>Afghanistan (Dari)</a:t>
            </a:r>
          </a:p>
          <a:p>
            <a:pPr>
              <a:buFont typeface="Arial" charset="0"/>
              <a:buChar char="•"/>
            </a:pPr>
            <a:r>
              <a:rPr lang="sv-SE" sz="2800" dirty="0" smtClean="0"/>
              <a:t>Eritrea (Tigrinja)</a:t>
            </a:r>
          </a:p>
          <a:p>
            <a:pPr>
              <a:buFont typeface="Arial" charset="0"/>
              <a:buChar char="•"/>
            </a:pPr>
            <a:r>
              <a:rPr lang="sv-SE" sz="2800" dirty="0" err="1" smtClean="0"/>
              <a:t>Syria</a:t>
            </a:r>
            <a:r>
              <a:rPr lang="sv-SE" sz="2800" dirty="0" smtClean="0"/>
              <a:t> (</a:t>
            </a:r>
            <a:r>
              <a:rPr lang="sv-SE" sz="2800" dirty="0" err="1" smtClean="0"/>
              <a:t>Arabic</a:t>
            </a:r>
            <a:r>
              <a:rPr lang="sv-SE" sz="2800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sv-SE" sz="2800" dirty="0" smtClean="0"/>
              <a:t>Somalia (Somali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2050" name="Picture 2" descr="C:\Users\aa02872\Desktop\_DSC4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632100" cy="29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Century Gothic" panose="020B0502020202020204" pitchFamily="34" charset="0"/>
              </a:rPr>
              <a:t>Organisation in Stockholm</a:t>
            </a:r>
            <a:endParaRPr lang="sv-SE" b="1" dirty="0">
              <a:latin typeface="Century Gothic" panose="020B0502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r>
              <a:rPr lang="sv-SE" dirty="0" err="1" smtClean="0"/>
              <a:t>Welcoming</a:t>
            </a:r>
            <a:r>
              <a:rPr lang="sv-SE" dirty="0" smtClean="0"/>
              <a:t> </a:t>
            </a:r>
            <a:r>
              <a:rPr lang="sv-SE" dirty="0" err="1" smtClean="0"/>
              <a:t>school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continuos</a:t>
            </a:r>
            <a:r>
              <a:rPr lang="sv-SE" dirty="0" smtClean="0"/>
              <a:t> </a:t>
            </a:r>
            <a:r>
              <a:rPr lang="sv-SE" dirty="0" err="1" smtClean="0"/>
              <a:t>intake</a:t>
            </a:r>
            <a:endParaRPr lang="sv-SE" dirty="0" smtClean="0"/>
          </a:p>
          <a:p>
            <a:r>
              <a:rPr lang="sv-SE" dirty="0" err="1" smtClean="0"/>
              <a:t>Testing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students  (in and </a:t>
            </a:r>
            <a:r>
              <a:rPr lang="sv-SE" dirty="0" err="1" smtClean="0"/>
              <a:t>out</a:t>
            </a:r>
            <a:r>
              <a:rPr lang="sv-SE" dirty="0" smtClean="0"/>
              <a:t>) </a:t>
            </a:r>
          </a:p>
          <a:p>
            <a:r>
              <a:rPr lang="sv-SE" dirty="0" smtClean="0"/>
              <a:t>In </a:t>
            </a:r>
            <a:r>
              <a:rPr lang="sv-SE" dirty="0" err="1" smtClean="0"/>
              <a:t>august</a:t>
            </a:r>
            <a:r>
              <a:rPr lang="sv-SE" dirty="0" smtClean="0"/>
              <a:t> transfer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ordinary</a:t>
            </a:r>
            <a:r>
              <a:rPr lang="sv-SE" dirty="0" smtClean="0"/>
              <a:t> </a:t>
            </a:r>
            <a:r>
              <a:rPr lang="sv-SE" dirty="0" err="1" smtClean="0"/>
              <a:t>upper</a:t>
            </a:r>
            <a:r>
              <a:rPr lang="sv-SE" dirty="0" smtClean="0"/>
              <a:t> </a:t>
            </a:r>
            <a:r>
              <a:rPr lang="sv-SE" dirty="0" err="1" smtClean="0"/>
              <a:t>secondary</a:t>
            </a:r>
            <a:r>
              <a:rPr lang="sv-SE" dirty="0" smtClean="0"/>
              <a:t> </a:t>
            </a:r>
            <a:r>
              <a:rPr lang="sv-SE" dirty="0" err="1" smtClean="0"/>
              <a:t>schools</a:t>
            </a:r>
            <a:r>
              <a:rPr lang="sv-SE" dirty="0" smtClean="0"/>
              <a:t>, from the </a:t>
            </a:r>
            <a:r>
              <a:rPr lang="sv-SE" dirty="0" err="1" smtClean="0"/>
              <a:t>welcoming</a:t>
            </a:r>
            <a:r>
              <a:rPr lang="sv-SE" dirty="0" smtClean="0"/>
              <a:t> </a:t>
            </a:r>
            <a:r>
              <a:rPr lang="sv-SE" dirty="0" err="1" smtClean="0"/>
              <a:t>school</a:t>
            </a:r>
            <a:r>
              <a:rPr lang="sv-SE" dirty="0" smtClean="0"/>
              <a:t> and from the </a:t>
            </a:r>
            <a:r>
              <a:rPr lang="sv-SE" dirty="0" err="1" smtClean="0"/>
              <a:t>compulsory</a:t>
            </a:r>
            <a:r>
              <a:rPr lang="sv-SE" dirty="0" smtClean="0"/>
              <a:t> </a:t>
            </a:r>
            <a:r>
              <a:rPr lang="sv-SE" dirty="0" err="1" smtClean="0"/>
              <a:t>schools</a:t>
            </a:r>
            <a:endParaRPr lang="sv-SE" dirty="0" smtClean="0"/>
          </a:p>
          <a:p>
            <a:r>
              <a:rPr lang="sv-SE" dirty="0" err="1" smtClean="0"/>
              <a:t>Between</a:t>
            </a:r>
            <a:r>
              <a:rPr lang="sv-SE" dirty="0" smtClean="0"/>
              <a:t> 40 and 200 </a:t>
            </a:r>
            <a:r>
              <a:rPr lang="sv-SE" dirty="0" err="1" smtClean="0"/>
              <a:t>language</a:t>
            </a:r>
            <a:r>
              <a:rPr lang="sv-SE" dirty="0" smtClean="0"/>
              <a:t> </a:t>
            </a:r>
            <a:r>
              <a:rPr lang="sv-SE" dirty="0" err="1" smtClean="0"/>
              <a:t>introduction</a:t>
            </a:r>
            <a:r>
              <a:rPr lang="sv-SE" dirty="0" smtClean="0"/>
              <a:t> students in </a:t>
            </a:r>
            <a:r>
              <a:rPr lang="sv-SE" dirty="0" err="1" smtClean="0"/>
              <a:t>each</a:t>
            </a:r>
            <a:r>
              <a:rPr lang="sv-SE" dirty="0" smtClean="0"/>
              <a:t> public </a:t>
            </a:r>
            <a:r>
              <a:rPr lang="sv-SE" dirty="0" err="1" smtClean="0"/>
              <a:t>school</a:t>
            </a:r>
            <a:endParaRPr lang="sv-SE" dirty="0" smtClean="0"/>
          </a:p>
          <a:p>
            <a:r>
              <a:rPr lang="sv-SE" dirty="0" err="1" smtClean="0"/>
              <a:t>Around</a:t>
            </a:r>
            <a:r>
              <a:rPr lang="sv-SE" dirty="0" smtClean="0"/>
              <a:t> 20 students in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group</a:t>
            </a:r>
            <a:endParaRPr lang="sv-SE" dirty="0" smtClean="0"/>
          </a:p>
          <a:p>
            <a:r>
              <a:rPr lang="sv-SE" dirty="0" err="1" smtClean="0"/>
              <a:t>Placed</a:t>
            </a:r>
            <a:r>
              <a:rPr lang="sv-SE" dirty="0" smtClean="0"/>
              <a:t> </a:t>
            </a:r>
            <a:r>
              <a:rPr lang="sv-SE" dirty="0" err="1" smtClean="0"/>
              <a:t>after</a:t>
            </a:r>
            <a:r>
              <a:rPr lang="sv-SE" dirty="0" smtClean="0"/>
              <a:t> </a:t>
            </a:r>
            <a:r>
              <a:rPr lang="sv-SE" dirty="0" err="1" smtClean="0"/>
              <a:t>schoolbackground</a:t>
            </a:r>
            <a:r>
              <a:rPr lang="sv-SE" dirty="0" smtClean="0"/>
              <a:t>, progression and </a:t>
            </a:r>
            <a:r>
              <a:rPr lang="sv-SE" dirty="0" err="1" smtClean="0"/>
              <a:t>knowledge</a:t>
            </a:r>
            <a:r>
              <a:rPr lang="sv-SE" dirty="0" smtClean="0"/>
              <a:t> in </a:t>
            </a:r>
            <a:r>
              <a:rPr lang="sv-SE" dirty="0" err="1" smtClean="0"/>
              <a:t>swedish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8519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r>
              <a:rPr lang="sv-SE" b="1" dirty="0" err="1" smtClean="0"/>
              <a:t>Important</a:t>
            </a:r>
            <a:r>
              <a:rPr lang="sv-SE" b="1" dirty="0" smtClean="0"/>
              <a:t> </a:t>
            </a:r>
            <a:r>
              <a:rPr lang="sv-SE" b="1" dirty="0" err="1" smtClean="0"/>
              <a:t>facts</a:t>
            </a:r>
            <a:r>
              <a:rPr lang="sv-SE" b="1" dirty="0" smtClean="0"/>
              <a:t> </a:t>
            </a:r>
            <a:r>
              <a:rPr lang="sv-SE" b="1" dirty="0" err="1" smtClean="0"/>
              <a:t>about</a:t>
            </a:r>
            <a:r>
              <a:rPr lang="sv-SE" b="1" dirty="0" smtClean="0"/>
              <a:t> students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sv-SE" dirty="0" err="1" smtClean="0"/>
              <a:t>Schoolbackground</a:t>
            </a:r>
            <a:r>
              <a:rPr lang="sv-SE" dirty="0" smtClean="0"/>
              <a:t> (</a:t>
            </a:r>
            <a:r>
              <a:rPr lang="sv-SE" dirty="0" err="1" smtClean="0"/>
              <a:t>when</a:t>
            </a:r>
            <a:r>
              <a:rPr lang="sv-SE" dirty="0" smtClean="0"/>
              <a:t>, </a:t>
            </a:r>
            <a:r>
              <a:rPr lang="sv-SE" dirty="0" err="1" smtClean="0"/>
              <a:t>where</a:t>
            </a:r>
            <a:r>
              <a:rPr lang="sv-SE" dirty="0" smtClean="0"/>
              <a:t>, </a:t>
            </a:r>
            <a:r>
              <a:rPr lang="sv-SE" dirty="0" err="1" smtClean="0"/>
              <a:t>how</a:t>
            </a:r>
            <a:r>
              <a:rPr lang="sv-SE" dirty="0" smtClean="0"/>
              <a:t> and </a:t>
            </a:r>
            <a:r>
              <a:rPr lang="sv-SE" dirty="0" err="1" smtClean="0"/>
              <a:t>what</a:t>
            </a:r>
            <a:r>
              <a:rPr lang="sv-SE" dirty="0" smtClean="0"/>
              <a:t>)?</a:t>
            </a:r>
          </a:p>
          <a:p>
            <a:r>
              <a:rPr lang="sv-SE" dirty="0" err="1" smtClean="0"/>
              <a:t>Translatable</a:t>
            </a:r>
            <a:r>
              <a:rPr lang="sv-SE" dirty="0" smtClean="0"/>
              <a:t> </a:t>
            </a:r>
            <a:r>
              <a:rPr lang="sv-SE" dirty="0" err="1" smtClean="0"/>
              <a:t>credits</a:t>
            </a:r>
            <a:r>
              <a:rPr lang="sv-SE" dirty="0"/>
              <a:t>?</a:t>
            </a:r>
            <a:endParaRPr lang="sv-SE" dirty="0" smtClean="0"/>
          </a:p>
          <a:p>
            <a:r>
              <a:rPr lang="sv-SE" dirty="0" err="1" smtClean="0"/>
              <a:t>Abilitys</a:t>
            </a:r>
            <a:r>
              <a:rPr lang="sv-SE" dirty="0" smtClean="0"/>
              <a:t> in nativ </a:t>
            </a:r>
            <a:r>
              <a:rPr lang="sv-SE" dirty="0" err="1" smtClean="0"/>
              <a:t>language</a:t>
            </a:r>
            <a:r>
              <a:rPr lang="sv-SE" dirty="0" smtClean="0"/>
              <a:t> (</a:t>
            </a:r>
            <a:r>
              <a:rPr lang="sv-SE" dirty="0" err="1" smtClean="0"/>
              <a:t>reading</a:t>
            </a:r>
            <a:r>
              <a:rPr lang="sv-SE" dirty="0" smtClean="0"/>
              <a:t>, </a:t>
            </a:r>
            <a:r>
              <a:rPr lang="sv-SE" dirty="0" err="1" smtClean="0"/>
              <a:t>writing</a:t>
            </a:r>
            <a:r>
              <a:rPr lang="sv-SE" dirty="0" smtClean="0"/>
              <a:t>)?</a:t>
            </a:r>
          </a:p>
          <a:p>
            <a:r>
              <a:rPr lang="sv-SE" dirty="0" err="1" smtClean="0"/>
              <a:t>Knowledge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other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   </a:t>
            </a:r>
            <a:r>
              <a:rPr lang="sv-SE" dirty="0" err="1" smtClean="0"/>
              <a:t>languages</a:t>
            </a:r>
            <a:r>
              <a:rPr lang="sv-SE" dirty="0" smtClean="0"/>
              <a:t>?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\\ad.stockholm.se\cli-sd\cc2sd010\002298\Bilder\Hemsidematerial\Nya reklambilder2015\jpg\_DSC4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298241" cy="231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CEFR</a:t>
            </a:r>
            <a:r>
              <a:rPr lang="sv-SE" dirty="0" smtClean="0"/>
              <a:t>(Common European </a:t>
            </a:r>
            <a:r>
              <a:rPr lang="sv-SE" dirty="0" err="1" smtClean="0"/>
              <a:t>Framework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Reference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70485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1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2057" y="-1181450"/>
            <a:ext cx="6979883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4882" y="4677765"/>
            <a:ext cx="9323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 smtClean="0"/>
              <a:t>BLACKEBERGS </a:t>
            </a:r>
          </a:p>
          <a:p>
            <a:pPr algn="ctr"/>
            <a:r>
              <a:rPr lang="sv-SE" sz="4800" b="1" dirty="0" smtClean="0"/>
              <a:t>GYMNASIUM</a:t>
            </a:r>
          </a:p>
          <a:p>
            <a:pPr algn="ctr"/>
            <a:r>
              <a:rPr lang="sv-SE" sz="4800" b="1" dirty="0" smtClean="0"/>
              <a:t>Stockholm, Sweden</a:t>
            </a:r>
          </a:p>
        </p:txBody>
      </p:sp>
    </p:spTree>
    <p:extLst>
      <p:ext uri="{BB962C8B-B14F-4D97-AF65-F5344CB8AC3E}">
        <p14:creationId xmlns:p14="http://schemas.microsoft.com/office/powerpoint/2010/main" val="20909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r>
              <a:rPr lang="sv-SE" b="1" dirty="0" err="1" smtClean="0">
                <a:latin typeface="Century Gothic" panose="020B0502020202020204" pitchFamily="34" charset="0"/>
              </a:rPr>
              <a:t>Biggest</a:t>
            </a:r>
            <a:r>
              <a:rPr lang="sv-SE" b="1" dirty="0" smtClean="0">
                <a:latin typeface="Century Gothic" panose="020B0502020202020204" pitchFamily="34" charset="0"/>
              </a:rPr>
              <a:t> Challenges 2017</a:t>
            </a:r>
            <a:endParaRPr lang="sv-SE" b="1" dirty="0">
              <a:latin typeface="Century Gothic" panose="020B0502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76664"/>
          </a:xfrm>
        </p:spPr>
        <p:txBody>
          <a:bodyPr/>
          <a:lstStyle/>
          <a:p>
            <a:r>
              <a:rPr lang="sv-SE" sz="2800" i="1" dirty="0" smtClean="0"/>
              <a:t>Deportation </a:t>
            </a:r>
            <a:r>
              <a:rPr lang="sv-SE" sz="2800" i="1" dirty="0" err="1" smtClean="0"/>
              <a:t>of</a:t>
            </a:r>
            <a:r>
              <a:rPr lang="sv-SE" sz="2800" i="1" dirty="0" smtClean="0"/>
              <a:t> students (at the age </a:t>
            </a:r>
            <a:r>
              <a:rPr lang="sv-SE" sz="2800" i="1" dirty="0" err="1" smtClean="0"/>
              <a:t>of</a:t>
            </a:r>
            <a:r>
              <a:rPr lang="sv-SE" sz="2800" i="1" dirty="0" smtClean="0"/>
              <a:t> 18)  </a:t>
            </a:r>
            <a:r>
              <a:rPr lang="sv-SE" sz="2800" dirty="0" smtClean="0"/>
              <a:t>– the </a:t>
            </a:r>
            <a:r>
              <a:rPr lang="sv-SE" sz="2800" dirty="0" err="1" smtClean="0"/>
              <a:t>impact</a:t>
            </a:r>
            <a:r>
              <a:rPr lang="sv-SE" sz="2800" dirty="0" smtClean="0"/>
              <a:t> on </a:t>
            </a:r>
            <a:r>
              <a:rPr lang="sv-SE" sz="2800" dirty="0" err="1" smtClean="0"/>
              <a:t>friends</a:t>
            </a:r>
            <a:r>
              <a:rPr lang="sv-SE" sz="2800" dirty="0" smtClean="0"/>
              <a:t>, </a:t>
            </a:r>
            <a:r>
              <a:rPr lang="sv-SE" sz="2800" dirty="0" err="1" smtClean="0"/>
              <a:t>schoolmates</a:t>
            </a:r>
            <a:r>
              <a:rPr lang="sv-SE" sz="2800" dirty="0" smtClean="0"/>
              <a:t>, </a:t>
            </a:r>
            <a:r>
              <a:rPr lang="sv-SE" sz="2800" dirty="0" err="1" smtClean="0"/>
              <a:t>teachers</a:t>
            </a:r>
            <a:r>
              <a:rPr lang="sv-SE" sz="2800" dirty="0" smtClean="0"/>
              <a:t> and the </a:t>
            </a:r>
            <a:r>
              <a:rPr lang="sv-SE" sz="2800" dirty="0" err="1" smtClean="0"/>
              <a:t>whole</a:t>
            </a:r>
            <a:r>
              <a:rPr lang="sv-SE" sz="2800" dirty="0" smtClean="0"/>
              <a:t> organisation</a:t>
            </a:r>
          </a:p>
          <a:p>
            <a:r>
              <a:rPr lang="sv-SE" sz="2800" i="1" dirty="0" err="1" smtClean="0"/>
              <a:t>Increased</a:t>
            </a:r>
            <a:r>
              <a:rPr lang="sv-SE" sz="2800" i="1" dirty="0" smtClean="0"/>
              <a:t> mental </a:t>
            </a:r>
            <a:r>
              <a:rPr lang="sv-SE" sz="2800" i="1" dirty="0" err="1" smtClean="0"/>
              <a:t>illnes</a:t>
            </a:r>
            <a:r>
              <a:rPr lang="sv-SE" sz="2800" i="1" dirty="0" smtClean="0"/>
              <a:t> </a:t>
            </a:r>
            <a:r>
              <a:rPr lang="sv-SE" sz="2800" dirty="0" smtClean="0"/>
              <a:t>(trauman - the </a:t>
            </a:r>
            <a:r>
              <a:rPr lang="sv-SE" sz="2800" dirty="0" err="1" smtClean="0"/>
              <a:t>mediterraneantrip</a:t>
            </a:r>
            <a:r>
              <a:rPr lang="sv-SE" sz="2800" dirty="0" smtClean="0"/>
              <a:t>), the </a:t>
            </a:r>
            <a:r>
              <a:rPr lang="sv-SE" sz="2800" dirty="0" err="1" smtClean="0"/>
              <a:t>need</a:t>
            </a:r>
            <a:r>
              <a:rPr lang="sv-SE" sz="2800" dirty="0" smtClean="0"/>
              <a:t>  </a:t>
            </a:r>
            <a:r>
              <a:rPr lang="sv-SE" sz="2800" dirty="0" err="1" smtClean="0"/>
              <a:t>of</a:t>
            </a:r>
            <a:r>
              <a:rPr lang="sv-SE" sz="2800" dirty="0"/>
              <a:t> </a:t>
            </a:r>
            <a:r>
              <a:rPr lang="sv-SE" sz="2800" dirty="0" err="1" smtClean="0"/>
              <a:t>nurses</a:t>
            </a:r>
            <a:r>
              <a:rPr lang="sv-SE" sz="2800" dirty="0" smtClean="0"/>
              <a:t>, social </a:t>
            </a:r>
            <a:r>
              <a:rPr lang="sv-SE" sz="2800" dirty="0" err="1" smtClean="0"/>
              <a:t>workers</a:t>
            </a:r>
            <a:r>
              <a:rPr lang="sv-SE" sz="2800" dirty="0"/>
              <a:t>,</a:t>
            </a:r>
            <a:r>
              <a:rPr lang="sv-SE" sz="2800" dirty="0" smtClean="0"/>
              <a:t> </a:t>
            </a:r>
            <a:r>
              <a:rPr lang="sv-SE" sz="2800" dirty="0" err="1" smtClean="0"/>
              <a:t>psychologist</a:t>
            </a:r>
            <a:r>
              <a:rPr lang="sv-SE" sz="2800" dirty="0" smtClean="0"/>
              <a:t> and prepared </a:t>
            </a:r>
            <a:r>
              <a:rPr lang="sv-SE" sz="2800" dirty="0" err="1" smtClean="0"/>
              <a:t>teachers</a:t>
            </a:r>
            <a:endParaRPr lang="sv-SE" sz="2800" dirty="0" smtClean="0"/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(the </a:t>
            </a:r>
            <a:r>
              <a:rPr lang="sv-SE" sz="2800" dirty="0" err="1" smtClean="0"/>
              <a:t>school</a:t>
            </a:r>
            <a:r>
              <a:rPr lang="sv-SE" sz="2800" dirty="0" smtClean="0"/>
              <a:t> as a </a:t>
            </a:r>
            <a:r>
              <a:rPr lang="sv-SE" sz="2800" dirty="0" err="1" smtClean="0"/>
              <a:t>safe</a:t>
            </a:r>
            <a:r>
              <a:rPr lang="sv-SE" sz="2800" dirty="0" smtClean="0"/>
              <a:t> </a:t>
            </a:r>
            <a:r>
              <a:rPr lang="sv-SE" sz="2800" dirty="0" err="1" smtClean="0"/>
              <a:t>place</a:t>
            </a:r>
            <a:r>
              <a:rPr lang="sv-SE" sz="2800" dirty="0" smtClean="0"/>
              <a:t>)</a:t>
            </a:r>
          </a:p>
          <a:p>
            <a:r>
              <a:rPr lang="sv-SE" sz="2800" dirty="0" err="1" smtClean="0"/>
              <a:t>How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i="1" dirty="0" err="1" smtClean="0"/>
              <a:t>adjust</a:t>
            </a:r>
            <a:r>
              <a:rPr lang="sv-SE" sz="2800" i="1" dirty="0" smtClean="0"/>
              <a:t> an organisation </a:t>
            </a:r>
            <a:r>
              <a:rPr lang="sv-SE" sz="2800" dirty="0" err="1" smtClean="0"/>
              <a:t>made</a:t>
            </a:r>
            <a:r>
              <a:rPr lang="sv-SE" sz="2800" dirty="0" smtClean="0"/>
              <a:t> </a:t>
            </a:r>
            <a:r>
              <a:rPr lang="sv-SE" sz="2800" dirty="0" err="1" smtClean="0"/>
              <a:t>up</a:t>
            </a:r>
            <a:r>
              <a:rPr lang="sv-SE" sz="2800" dirty="0" smtClean="0"/>
              <a:t> for a </a:t>
            </a:r>
            <a:r>
              <a:rPr lang="sv-SE" sz="2800" dirty="0" err="1" smtClean="0"/>
              <a:t>big</a:t>
            </a:r>
            <a:r>
              <a:rPr lang="sv-SE" sz="2800" dirty="0" smtClean="0"/>
              <a:t> </a:t>
            </a:r>
            <a:r>
              <a:rPr lang="sv-SE" sz="2800" dirty="0" err="1" smtClean="0"/>
              <a:t>amount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new students </a:t>
            </a:r>
            <a:r>
              <a:rPr lang="sv-SE" sz="2800" dirty="0" err="1" smtClean="0"/>
              <a:t>to</a:t>
            </a:r>
            <a:r>
              <a:rPr lang="sv-SE" sz="2800" dirty="0" smtClean="0"/>
              <a:t> the </a:t>
            </a:r>
            <a:r>
              <a:rPr lang="sv-SE" sz="2800" dirty="0" err="1" smtClean="0"/>
              <a:t>few</a:t>
            </a:r>
            <a:r>
              <a:rPr lang="sv-SE" sz="2800" dirty="0" smtClean="0"/>
              <a:t> </a:t>
            </a:r>
            <a:r>
              <a:rPr lang="sv-SE" sz="2800" dirty="0" err="1" smtClean="0"/>
              <a:t>newcomers</a:t>
            </a:r>
            <a:r>
              <a:rPr lang="sv-SE" sz="2800" dirty="0" smtClean="0"/>
              <a:t> coming </a:t>
            </a:r>
            <a:r>
              <a:rPr lang="sv-SE" sz="2800" dirty="0" err="1" smtClean="0"/>
              <a:t>now</a:t>
            </a:r>
            <a:r>
              <a:rPr lang="sv-SE" sz="2800" dirty="0" smtClean="0"/>
              <a:t> (</a:t>
            </a:r>
            <a:r>
              <a:rPr lang="sv-SE" sz="2800" dirty="0" err="1" smtClean="0"/>
              <a:t>because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the </a:t>
            </a:r>
            <a:r>
              <a:rPr lang="sv-SE" sz="2800" dirty="0" err="1" smtClean="0"/>
              <a:t>changed</a:t>
            </a:r>
            <a:r>
              <a:rPr lang="sv-SE" sz="2800" dirty="0" smtClean="0"/>
              <a:t> </a:t>
            </a:r>
            <a:r>
              <a:rPr lang="sv-SE" sz="2800" dirty="0" err="1" smtClean="0"/>
              <a:t>immigrationpolicy</a:t>
            </a:r>
            <a:r>
              <a:rPr lang="sv-SE" sz="2800" dirty="0" smtClean="0"/>
              <a:t> in EU and Sweden)</a:t>
            </a:r>
          </a:p>
          <a:p>
            <a:r>
              <a:rPr lang="sv-SE" sz="2800" dirty="0" smtClean="0"/>
              <a:t>The opinion and the </a:t>
            </a:r>
            <a:r>
              <a:rPr lang="sv-SE" sz="2800" dirty="0" err="1" smtClean="0"/>
              <a:t>inreasing</a:t>
            </a:r>
            <a:r>
              <a:rPr lang="sv-SE" sz="2800" dirty="0" smtClean="0"/>
              <a:t> polarisation</a:t>
            </a:r>
          </a:p>
          <a:p>
            <a:endParaRPr lang="sv-SE" sz="2800" i="1" dirty="0"/>
          </a:p>
        </p:txBody>
      </p:sp>
    </p:spTree>
    <p:extLst>
      <p:ext uri="{BB962C8B-B14F-4D97-AF65-F5344CB8AC3E}">
        <p14:creationId xmlns:p14="http://schemas.microsoft.com/office/powerpoint/2010/main" val="23067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325554"/>
            <a:ext cx="8229600" cy="92084"/>
          </a:xfrm>
        </p:spPr>
        <p:txBody>
          <a:bodyPr/>
          <a:lstStyle/>
          <a:p>
            <a:r>
              <a:rPr lang="sv-SE" dirty="0" smtClean="0"/>
              <a:t>And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course</a:t>
            </a:r>
            <a:r>
              <a:rPr lang="sv-SE" dirty="0" smtClean="0"/>
              <a:t> </a:t>
            </a:r>
            <a:r>
              <a:rPr lang="sv-SE" dirty="0"/>
              <a:t>– </a:t>
            </a:r>
            <a:r>
              <a:rPr lang="sv-SE" i="1" dirty="0" err="1" smtClean="0"/>
              <a:t>inclusion</a:t>
            </a:r>
            <a:r>
              <a:rPr lang="sv-SE" i="1" dirty="0"/>
              <a:t/>
            </a:r>
            <a:br>
              <a:rPr lang="sv-SE" i="1" dirty="0"/>
            </a:br>
            <a:r>
              <a:rPr lang="sv-SE" dirty="0" smtClean="0"/>
              <a:t>In the </a:t>
            </a:r>
            <a:r>
              <a:rPr lang="sv-SE" dirty="0" err="1" smtClean="0"/>
              <a:t>school</a:t>
            </a:r>
            <a:r>
              <a:rPr lang="sv-SE" dirty="0" smtClean="0"/>
              <a:t> and in the </a:t>
            </a:r>
            <a:r>
              <a:rPr lang="sv-SE" dirty="0" err="1" smtClean="0"/>
              <a:t>society</a:t>
            </a:r>
            <a:r>
              <a:rPr lang="sv-SE" i="1" dirty="0" smtClean="0"/>
              <a:t/>
            </a:r>
            <a:br>
              <a:rPr lang="sv-SE" i="1" dirty="0" smtClean="0"/>
            </a:br>
            <a:r>
              <a:rPr lang="sv-SE" i="1" dirty="0"/>
              <a:t/>
            </a:r>
            <a:br>
              <a:rPr lang="sv-SE" i="1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074" name="Picture 2" descr="C:\Users\aa02872\Desktop\IMG_2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60375" y="-7848600"/>
            <a:ext cx="4608576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a02872\Desktop\IMG_2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5554"/>
            <a:ext cx="7776864" cy="553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IMG_8166-01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823325" y="1700808"/>
            <a:ext cx="7416824" cy="496855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395536" y="1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00" dirty="0" smtClean="0">
                <a:latin typeface="Gill Sans MT" pitchFamily="34" charset="0"/>
              </a:rPr>
              <a:t>Goal:  wellbeing, education and a good and possible future in Sweden – for </a:t>
            </a:r>
            <a:r>
              <a:rPr lang="en-GB" sz="3700" smtClean="0">
                <a:latin typeface="Gill Sans MT" pitchFamily="34" charset="0"/>
              </a:rPr>
              <a:t>all students</a:t>
            </a:r>
            <a:endParaRPr lang="en-GB" sz="3700" dirty="0"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"/>
          </a:xfrm>
        </p:spPr>
        <p:txBody>
          <a:bodyPr/>
          <a:lstStyle/>
          <a:p>
            <a:r>
              <a:rPr lang="sv-SE" dirty="0" smtClean="0"/>
              <a:t>Blackebergs gymnasium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/>
          <a:lstStyle/>
          <a:p>
            <a:r>
              <a:rPr lang="sv-SE" dirty="0" err="1" smtClean="0"/>
              <a:t>Upper</a:t>
            </a:r>
            <a:r>
              <a:rPr lang="sv-SE" dirty="0" smtClean="0"/>
              <a:t> </a:t>
            </a:r>
            <a:r>
              <a:rPr lang="sv-SE" dirty="0" err="1" smtClean="0"/>
              <a:t>secondary</a:t>
            </a:r>
            <a:r>
              <a:rPr lang="sv-SE" dirty="0" smtClean="0"/>
              <a:t> </a:t>
            </a:r>
            <a:r>
              <a:rPr lang="sv-SE" dirty="0" err="1" smtClean="0"/>
              <a:t>school</a:t>
            </a:r>
            <a:r>
              <a:rPr lang="sv-SE" dirty="0" smtClean="0"/>
              <a:t> (age 16-18)</a:t>
            </a:r>
          </a:p>
          <a:p>
            <a:r>
              <a:rPr lang="sv-SE" dirty="0" smtClean="0"/>
              <a:t>1060 students in national programs</a:t>
            </a:r>
          </a:p>
          <a:p>
            <a:r>
              <a:rPr lang="sv-SE" b="1" dirty="0" smtClean="0"/>
              <a:t>140 </a:t>
            </a:r>
            <a:r>
              <a:rPr lang="sv-SE" b="1" dirty="0" err="1" smtClean="0"/>
              <a:t>newcomers</a:t>
            </a:r>
            <a:r>
              <a:rPr lang="sv-SE" b="1" dirty="0" smtClean="0"/>
              <a:t> in special programs</a:t>
            </a:r>
          </a:p>
          <a:p>
            <a:r>
              <a:rPr lang="sv-SE" dirty="0" smtClean="0"/>
              <a:t>70 </a:t>
            </a:r>
            <a:r>
              <a:rPr lang="sv-SE" dirty="0" err="1"/>
              <a:t>t</a:t>
            </a:r>
            <a:r>
              <a:rPr lang="sv-SE" dirty="0" err="1" smtClean="0"/>
              <a:t>eachers</a:t>
            </a:r>
            <a:endParaRPr lang="sv-SE" dirty="0" smtClean="0"/>
          </a:p>
          <a:p>
            <a:r>
              <a:rPr lang="sv-SE" dirty="0" smtClean="0"/>
              <a:t>2 social </a:t>
            </a:r>
            <a:r>
              <a:rPr lang="sv-SE" dirty="0" err="1" smtClean="0"/>
              <a:t>workers</a:t>
            </a:r>
            <a:r>
              <a:rPr lang="sv-SE" dirty="0" smtClean="0"/>
              <a:t>, 3 </a:t>
            </a:r>
            <a:r>
              <a:rPr lang="sv-SE" dirty="0" err="1" smtClean="0"/>
              <a:t>nurses</a:t>
            </a:r>
            <a:r>
              <a:rPr lang="sv-SE" dirty="0" smtClean="0"/>
              <a:t>, 3 student </a:t>
            </a:r>
            <a:r>
              <a:rPr lang="sv-SE" dirty="0" err="1" smtClean="0"/>
              <a:t>counsellors</a:t>
            </a:r>
            <a:endParaRPr lang="sv-SE" dirty="0"/>
          </a:p>
          <a:p>
            <a:endParaRPr lang="sv-SE" dirty="0" smtClean="0"/>
          </a:p>
          <a:p>
            <a:pPr>
              <a:buFont typeface="Arial" charset="0"/>
              <a:buChar char="•"/>
            </a:pPr>
            <a:r>
              <a:rPr lang="sv-SE" b="1" dirty="0" smtClean="0"/>
              <a:t>4 </a:t>
            </a:r>
            <a:r>
              <a:rPr lang="sv-SE" b="1" dirty="0" err="1" smtClean="0"/>
              <a:t>weeks</a:t>
            </a:r>
            <a:r>
              <a:rPr lang="sv-SE" b="1" dirty="0" smtClean="0"/>
              <a:t> </a:t>
            </a:r>
            <a:r>
              <a:rPr lang="sv-SE" b="1" dirty="0" err="1" smtClean="0"/>
              <a:t>summerschool</a:t>
            </a:r>
            <a:r>
              <a:rPr lang="sv-SE" b="1" dirty="0" smtClean="0"/>
              <a:t> for </a:t>
            </a:r>
            <a:r>
              <a:rPr lang="sv-SE" b="1" dirty="0" smtClean="0"/>
              <a:t>900,    </a:t>
            </a: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   </a:t>
            </a:r>
            <a:r>
              <a:rPr lang="sv-SE" b="1" dirty="0" err="1" smtClean="0"/>
              <a:t>newcomers</a:t>
            </a:r>
            <a:r>
              <a:rPr lang="sv-SE" b="1" dirty="0" smtClean="0"/>
              <a:t> </a:t>
            </a:r>
            <a:r>
              <a:rPr lang="sv-SE" b="1" dirty="0" smtClean="0"/>
              <a:t>(</a:t>
            </a:r>
            <a:r>
              <a:rPr lang="sv-SE" b="1" dirty="0" err="1" smtClean="0"/>
              <a:t>with</a:t>
            </a:r>
            <a:r>
              <a:rPr lang="sv-SE" b="1" dirty="0" smtClean="0"/>
              <a:t> </a:t>
            </a:r>
            <a:r>
              <a:rPr lang="sv-SE" b="1" dirty="0" err="1" smtClean="0"/>
              <a:t>other</a:t>
            </a:r>
            <a:r>
              <a:rPr lang="sv-SE" b="1" dirty="0" smtClean="0"/>
              <a:t> </a:t>
            </a:r>
            <a:r>
              <a:rPr lang="sv-SE" b="1" dirty="0" err="1" smtClean="0"/>
              <a:t>staff</a:t>
            </a:r>
            <a:r>
              <a:rPr lang="sv-SE" b="1" dirty="0" smtClean="0"/>
              <a:t>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30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Swedish school system</a:t>
            </a:r>
            <a:endParaRPr lang="sv-SE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242227"/>
              </p:ext>
            </p:extLst>
          </p:nvPr>
        </p:nvGraphicFramePr>
        <p:xfrm>
          <a:off x="301625" y="1341438"/>
          <a:ext cx="8662988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Image" r:id="rId3" imgW="12554889" imgH="7471938" progId="">
                  <p:embed/>
                </p:oleObj>
              </mc:Choice>
              <mc:Fallback>
                <p:oleObj name="Image" r:id="rId3" imgW="12554889" imgH="74719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341438"/>
                        <a:ext cx="8662988" cy="52641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179388" y="1341438"/>
            <a:ext cx="8785225" cy="525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2123728" y="3212976"/>
            <a:ext cx="22322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 rot="267650">
            <a:off x="3215581" y="5574507"/>
            <a:ext cx="1486827" cy="3596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7092280" y="5445224"/>
            <a:ext cx="1368152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4932040" y="2276872"/>
            <a:ext cx="122413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323528" y="5517232"/>
            <a:ext cx="1296144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v-SE" b="1" dirty="0" smtClean="0"/>
              <a:t>The </a:t>
            </a:r>
            <a:r>
              <a:rPr lang="sv-SE" b="1" dirty="0" err="1" smtClean="0"/>
              <a:t>economy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sv-SE" sz="2800" dirty="0" smtClean="0"/>
              <a:t>Public </a:t>
            </a:r>
            <a:r>
              <a:rPr lang="sv-SE" sz="2800" dirty="0" err="1" smtClean="0"/>
              <a:t>funding</a:t>
            </a:r>
            <a:endParaRPr lang="sv-SE" sz="2800" dirty="0" smtClean="0"/>
          </a:p>
          <a:p>
            <a:pPr>
              <a:buFont typeface="Arial" charset="0"/>
              <a:buChar char="•"/>
            </a:pPr>
            <a:r>
              <a:rPr lang="sv-SE" sz="2800" dirty="0" smtClean="0"/>
              <a:t>The </a:t>
            </a:r>
            <a:r>
              <a:rPr lang="sv-SE" sz="2800" dirty="0" err="1" smtClean="0"/>
              <a:t>school</a:t>
            </a:r>
            <a:r>
              <a:rPr lang="sv-SE" sz="2800" dirty="0" smtClean="0"/>
              <a:t> gets </a:t>
            </a:r>
            <a:r>
              <a:rPr lang="sv-SE" sz="2800" dirty="0" err="1" smtClean="0"/>
              <a:t>paid</a:t>
            </a:r>
            <a:r>
              <a:rPr lang="sv-SE" sz="2800" dirty="0" smtClean="0"/>
              <a:t> for </a:t>
            </a:r>
            <a:r>
              <a:rPr lang="sv-SE" sz="2800" dirty="0" err="1" smtClean="0"/>
              <a:t>each</a:t>
            </a:r>
            <a:r>
              <a:rPr lang="sv-SE" sz="2800" dirty="0" smtClean="0"/>
              <a:t> student</a:t>
            </a:r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</a:t>
            </a:r>
            <a:r>
              <a:rPr lang="sv-SE" sz="2800" dirty="0" err="1" smtClean="0"/>
              <a:t>irrespectively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resultats, </a:t>
            </a:r>
            <a:r>
              <a:rPr lang="sv-SE" sz="2800" dirty="0"/>
              <a:t>the principal </a:t>
            </a:r>
            <a:r>
              <a:rPr lang="sv-SE" sz="2800" dirty="0" err="1" smtClean="0"/>
              <a:t>decides</a:t>
            </a:r>
            <a:endParaRPr lang="sv-SE" sz="2800" dirty="0"/>
          </a:p>
          <a:p>
            <a:pPr marL="0" indent="0">
              <a:buNone/>
            </a:pPr>
            <a:r>
              <a:rPr lang="sv-SE" sz="2800" dirty="0" smtClean="0"/>
              <a:t>    </a:t>
            </a:r>
            <a:r>
              <a:rPr lang="sv-SE" sz="2800" dirty="0" err="1" smtClean="0"/>
              <a:t>how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err="1" smtClean="0"/>
              <a:t>use</a:t>
            </a:r>
            <a:r>
              <a:rPr lang="sv-SE" sz="2800" dirty="0" smtClean="0"/>
              <a:t> the </a:t>
            </a:r>
            <a:r>
              <a:rPr lang="sv-SE" sz="2800" dirty="0" err="1" smtClean="0"/>
              <a:t>money</a:t>
            </a:r>
            <a:r>
              <a:rPr lang="sv-SE" sz="2800" dirty="0" smtClean="0"/>
              <a:t> </a:t>
            </a:r>
          </a:p>
          <a:p>
            <a:r>
              <a:rPr lang="sv-SE" sz="2800" b="1" dirty="0" err="1" smtClean="0"/>
              <a:t>But</a:t>
            </a:r>
            <a:r>
              <a:rPr lang="sv-SE" sz="2800" dirty="0" smtClean="0"/>
              <a:t> – </a:t>
            </a:r>
            <a:r>
              <a:rPr lang="sv-SE" sz="2800" dirty="0" err="1" smtClean="0"/>
              <a:t>succesfull</a:t>
            </a:r>
            <a:r>
              <a:rPr lang="sv-SE" sz="2800" dirty="0" smtClean="0"/>
              <a:t> </a:t>
            </a:r>
            <a:r>
              <a:rPr lang="sv-SE" sz="2800" dirty="0" err="1" smtClean="0"/>
              <a:t>schools</a:t>
            </a:r>
            <a:r>
              <a:rPr lang="sv-SE" sz="2800" dirty="0" smtClean="0"/>
              <a:t> </a:t>
            </a:r>
            <a:r>
              <a:rPr lang="sv-SE" sz="2800" dirty="0" err="1" smtClean="0"/>
              <a:t>appeal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err="1" smtClean="0"/>
              <a:t>more</a:t>
            </a:r>
            <a:r>
              <a:rPr lang="sv-SE" sz="2800" dirty="0" smtClean="0"/>
              <a:t>    </a:t>
            </a:r>
          </a:p>
          <a:p>
            <a:pPr marL="0" indent="0">
              <a:buNone/>
            </a:pPr>
            <a:r>
              <a:rPr lang="sv-SE" sz="2800" dirty="0" smtClean="0"/>
              <a:t>   students and </a:t>
            </a:r>
            <a:r>
              <a:rPr lang="sv-SE" sz="2800" dirty="0" err="1" smtClean="0"/>
              <a:t>since</a:t>
            </a:r>
            <a:r>
              <a:rPr lang="sv-SE" sz="2800" dirty="0" smtClean="0"/>
              <a:t> the students </a:t>
            </a:r>
            <a:r>
              <a:rPr lang="sv-SE" sz="2800" dirty="0" err="1" smtClean="0"/>
              <a:t>have</a:t>
            </a:r>
            <a:r>
              <a:rPr lang="sv-SE" sz="2800" dirty="0" smtClean="0"/>
              <a:t> a     </a:t>
            </a:r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</a:t>
            </a:r>
            <a:r>
              <a:rPr lang="sv-SE" sz="2800" dirty="0" err="1" smtClean="0"/>
              <a:t>free</a:t>
            </a:r>
            <a:r>
              <a:rPr lang="sv-SE" sz="2800" dirty="0" smtClean="0"/>
              <a:t> choice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school</a:t>
            </a:r>
            <a:r>
              <a:rPr lang="sv-SE" sz="2800" dirty="0" smtClean="0"/>
              <a:t> </a:t>
            </a:r>
            <a:r>
              <a:rPr lang="sv-SE" sz="2800" dirty="0" err="1" smtClean="0"/>
              <a:t>that</a:t>
            </a:r>
            <a:r>
              <a:rPr lang="sv-SE" sz="2800" dirty="0" smtClean="0"/>
              <a:t> </a:t>
            </a:r>
            <a:r>
              <a:rPr lang="sv-SE" sz="2800" dirty="0" err="1" smtClean="0"/>
              <a:t>means</a:t>
            </a:r>
            <a:r>
              <a:rPr lang="sv-SE" sz="2800" dirty="0" smtClean="0"/>
              <a:t> </a:t>
            </a:r>
            <a:r>
              <a:rPr lang="sv-SE" sz="2800" dirty="0" err="1" smtClean="0"/>
              <a:t>more</a:t>
            </a:r>
            <a:r>
              <a:rPr lang="sv-SE" sz="2800" dirty="0" smtClean="0"/>
              <a:t> students </a:t>
            </a:r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and </a:t>
            </a:r>
            <a:r>
              <a:rPr lang="sv-SE" sz="2800" dirty="0" err="1" smtClean="0"/>
              <a:t>more</a:t>
            </a:r>
            <a:r>
              <a:rPr lang="sv-SE" sz="2800" dirty="0" smtClean="0"/>
              <a:t> </a:t>
            </a:r>
            <a:r>
              <a:rPr lang="sv-SE" sz="2800" dirty="0" err="1" smtClean="0"/>
              <a:t>money</a:t>
            </a:r>
            <a:endParaRPr lang="sv-SE" sz="2800" dirty="0" smtClean="0"/>
          </a:p>
          <a:p>
            <a:pPr>
              <a:buFont typeface="Arial" charset="0"/>
              <a:buChar char="•"/>
            </a:pPr>
            <a:r>
              <a:rPr lang="sv-SE" sz="2800" dirty="0" smtClean="0"/>
              <a:t>The </a:t>
            </a:r>
            <a:r>
              <a:rPr lang="sv-SE" sz="2800" dirty="0" err="1" smtClean="0"/>
              <a:t>amount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money</a:t>
            </a:r>
            <a:r>
              <a:rPr lang="sv-SE" sz="2800" dirty="0" smtClean="0"/>
              <a:t> </a:t>
            </a:r>
            <a:r>
              <a:rPr lang="sv-SE" sz="2800" dirty="0" err="1" smtClean="0"/>
              <a:t>depends</a:t>
            </a:r>
            <a:r>
              <a:rPr lang="sv-SE" sz="2800" dirty="0" smtClean="0"/>
              <a:t> on the program</a:t>
            </a:r>
          </a:p>
          <a:p>
            <a:pPr marL="0" indent="0">
              <a:buNone/>
            </a:pPr>
            <a:r>
              <a:rPr lang="sv-SE" sz="2800" dirty="0" smtClean="0"/>
              <a:t>    Students in special programs generate </a:t>
            </a:r>
            <a:r>
              <a:rPr lang="sv-SE" sz="2800" dirty="0" err="1" smtClean="0"/>
              <a:t>more</a:t>
            </a:r>
            <a:endParaRPr lang="sv-SE" sz="2800" dirty="0" smtClean="0"/>
          </a:p>
          <a:p>
            <a:pPr marL="0" indent="0">
              <a:buNone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1983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v-SE" dirty="0" smtClean="0"/>
              <a:t>Immigration in Sweden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sv-SE" sz="4000" dirty="0" smtClean="0"/>
              <a:t>In general: a </a:t>
            </a:r>
            <a:r>
              <a:rPr lang="sv-SE" sz="4000" dirty="0" err="1" smtClean="0"/>
              <a:t>highly</a:t>
            </a:r>
            <a:r>
              <a:rPr lang="sv-SE" sz="4000" dirty="0" smtClean="0"/>
              <a:t> </a:t>
            </a:r>
            <a:r>
              <a:rPr lang="sv-SE" sz="4000" dirty="0" err="1" smtClean="0"/>
              <a:t>regulated</a:t>
            </a:r>
            <a:r>
              <a:rPr lang="sv-SE" sz="4000" dirty="0" smtClean="0"/>
              <a:t>    </a:t>
            </a:r>
          </a:p>
          <a:p>
            <a:pPr marL="0" indent="0">
              <a:buNone/>
            </a:pPr>
            <a:r>
              <a:rPr lang="sv-SE" sz="4000" dirty="0" err="1" smtClean="0"/>
              <a:t>responsibility</a:t>
            </a:r>
            <a:r>
              <a:rPr lang="sv-SE" sz="4000" dirty="0" smtClean="0"/>
              <a:t> </a:t>
            </a:r>
            <a:r>
              <a:rPr lang="sv-SE" sz="4000" dirty="0" err="1" smtClean="0"/>
              <a:t>of</a:t>
            </a:r>
            <a:r>
              <a:rPr lang="sv-SE" sz="4000" dirty="0" smtClean="0"/>
              <a:t> </a:t>
            </a:r>
          </a:p>
          <a:p>
            <a:pPr marL="0" indent="0">
              <a:buNone/>
            </a:pPr>
            <a:r>
              <a:rPr lang="sv-SE" sz="4000" dirty="0" smtClean="0"/>
              <a:t>the </a:t>
            </a:r>
            <a:r>
              <a:rPr lang="sv-SE" sz="4000" dirty="0" err="1" smtClean="0"/>
              <a:t>society</a:t>
            </a:r>
            <a:endParaRPr lang="sv-SE" sz="4000" dirty="0" smtClean="0"/>
          </a:p>
          <a:p>
            <a:pPr marL="0" indent="0">
              <a:buNone/>
            </a:pPr>
            <a:endParaRPr lang="sv-SE" sz="4800" dirty="0" smtClean="0"/>
          </a:p>
          <a:p>
            <a:pPr marL="0" indent="0">
              <a:buNone/>
            </a:pPr>
            <a:endParaRPr lang="sv-SE" sz="4000" dirty="0" smtClean="0"/>
          </a:p>
          <a:p>
            <a:pPr marL="0" indent="0">
              <a:buNone/>
            </a:pPr>
            <a:r>
              <a:rPr lang="sv-SE" sz="4000" dirty="0" smtClean="0"/>
              <a:t>Little </a:t>
            </a:r>
            <a:r>
              <a:rPr lang="sv-SE" sz="4000" dirty="0" err="1" smtClean="0"/>
              <a:t>cooperation</a:t>
            </a:r>
            <a:r>
              <a:rPr lang="sv-SE" sz="4000" dirty="0" smtClean="0"/>
              <a:t> </a:t>
            </a:r>
            <a:r>
              <a:rPr lang="sv-SE" sz="4000" dirty="0" err="1" smtClean="0"/>
              <a:t>with</a:t>
            </a:r>
            <a:r>
              <a:rPr lang="sv-SE" sz="4000" dirty="0" smtClean="0"/>
              <a:t> the </a:t>
            </a:r>
            <a:r>
              <a:rPr lang="sv-SE" sz="4000" dirty="0" err="1" smtClean="0"/>
              <a:t>community</a:t>
            </a:r>
            <a:r>
              <a:rPr lang="sv-SE" sz="4000" dirty="0" smtClean="0"/>
              <a:t> and </a:t>
            </a:r>
            <a:r>
              <a:rPr lang="sv-SE" sz="4000" dirty="0" err="1" smtClean="0"/>
              <a:t>other</a:t>
            </a:r>
            <a:r>
              <a:rPr lang="sv-SE" sz="4000" dirty="0" smtClean="0"/>
              <a:t> organisations</a:t>
            </a:r>
          </a:p>
          <a:p>
            <a:pPr marL="0" indent="0">
              <a:buNone/>
            </a:pPr>
            <a:endParaRPr lang="sv-SE" sz="4000" dirty="0" smtClean="0"/>
          </a:p>
          <a:p>
            <a:pPr marL="0" indent="0">
              <a:buNone/>
            </a:pPr>
            <a:endParaRPr lang="sv-SE" sz="4000" dirty="0"/>
          </a:p>
        </p:txBody>
      </p:sp>
      <p:pic>
        <p:nvPicPr>
          <p:cNvPr id="3074" name="Picture 2" descr="\\ad.stockholm.se\cli-sd\cc2sd008\002299\Arbetslag Språkintroduktion\Grinda 2015\10250150_1151196521574061_272197537465873903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438144" cy="2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04256"/>
          </a:xfrm>
        </p:spPr>
        <p:txBody>
          <a:bodyPr/>
          <a:lstStyle/>
          <a:p>
            <a:r>
              <a:rPr lang="sv-SE" sz="5400" b="1" dirty="0" err="1" smtClean="0">
                <a:latin typeface="Century Gothic" panose="020B0502020202020204" pitchFamily="34" charset="0"/>
              </a:rPr>
              <a:t>Newcomers</a:t>
            </a:r>
            <a:r>
              <a:rPr lang="sv-SE" sz="5400" b="1" dirty="0" smtClean="0">
                <a:latin typeface="Century Gothic" panose="020B0502020202020204" pitchFamily="34" charset="0"/>
              </a:rPr>
              <a:t> in the</a:t>
            </a:r>
            <a:br>
              <a:rPr lang="sv-SE" sz="5400" b="1" dirty="0" smtClean="0">
                <a:latin typeface="Century Gothic" panose="020B0502020202020204" pitchFamily="34" charset="0"/>
              </a:rPr>
            </a:br>
            <a:r>
              <a:rPr lang="sv-SE" sz="5400" b="1" dirty="0" err="1" smtClean="0">
                <a:latin typeface="Century Gothic" panose="020B0502020202020204" pitchFamily="34" charset="0"/>
              </a:rPr>
              <a:t>Compulsory</a:t>
            </a:r>
            <a:r>
              <a:rPr lang="sv-SE" sz="5400" b="1" dirty="0" smtClean="0">
                <a:latin typeface="Century Gothic" panose="020B0502020202020204" pitchFamily="34" charset="0"/>
              </a:rPr>
              <a:t> </a:t>
            </a:r>
            <a:r>
              <a:rPr lang="sv-SE" sz="5400" b="1" dirty="0" err="1" smtClean="0">
                <a:latin typeface="Century Gothic" panose="020B0502020202020204" pitchFamily="34" charset="0"/>
              </a:rPr>
              <a:t>school</a:t>
            </a:r>
            <a:r>
              <a:rPr lang="sv-SE" sz="5400" b="1" dirty="0" smtClean="0">
                <a:latin typeface="Century Gothic" panose="020B0502020202020204" pitchFamily="34" charset="0"/>
              </a:rPr>
              <a:t/>
            </a:r>
            <a:br>
              <a:rPr lang="sv-SE" sz="5400" b="1" dirty="0" smtClean="0">
                <a:latin typeface="Century Gothic" panose="020B0502020202020204" pitchFamily="34" charset="0"/>
              </a:rPr>
            </a:br>
            <a:r>
              <a:rPr lang="sv-SE" sz="5400" b="1" dirty="0" smtClean="0">
                <a:latin typeface="Century Gothic" panose="020B0502020202020204" pitchFamily="34" charset="0"/>
              </a:rPr>
              <a:t>(age 7-15)</a:t>
            </a:r>
            <a:endParaRPr lang="sv-SE" sz="5400" b="1" dirty="0">
              <a:latin typeface="Century Gothic" panose="020B0502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sv-SE" b="1" dirty="0" err="1" smtClean="0"/>
              <a:t>Testing</a:t>
            </a:r>
            <a:endParaRPr lang="sv-SE" b="1" dirty="0" smtClean="0"/>
          </a:p>
          <a:p>
            <a:pPr marL="0" indent="0">
              <a:buNone/>
            </a:pPr>
            <a:r>
              <a:rPr lang="sv-SE" sz="2800" dirty="0" err="1" smtClean="0"/>
              <a:t>Since</a:t>
            </a:r>
            <a:r>
              <a:rPr lang="sv-SE" sz="2800" dirty="0" smtClean="0"/>
              <a:t> april 2016 it is </a:t>
            </a:r>
            <a:r>
              <a:rPr lang="sv-SE" sz="2800" dirty="0" err="1" smtClean="0"/>
              <a:t>obligatory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test </a:t>
            </a:r>
            <a:r>
              <a:rPr lang="sv-SE" sz="2800" dirty="0" err="1" smtClean="0"/>
              <a:t>newcomers</a:t>
            </a:r>
            <a:r>
              <a:rPr lang="sv-SE" sz="2800" dirty="0" smtClean="0"/>
              <a:t> (</a:t>
            </a:r>
            <a:r>
              <a:rPr lang="sv-SE" sz="2800" dirty="0" err="1" smtClean="0"/>
              <a:t>within</a:t>
            </a:r>
            <a:r>
              <a:rPr lang="sv-SE" sz="2800" dirty="0" smtClean="0"/>
              <a:t> 2 </a:t>
            </a:r>
            <a:r>
              <a:rPr lang="sv-SE" sz="2800" dirty="0" err="1" smtClean="0"/>
              <a:t>months</a:t>
            </a:r>
            <a:r>
              <a:rPr lang="sv-SE" sz="2800" dirty="0" smtClean="0"/>
              <a:t>) </a:t>
            </a:r>
            <a:r>
              <a:rPr lang="sv-SE" sz="2800" dirty="0" err="1" smtClean="0"/>
              <a:t>with</a:t>
            </a:r>
            <a:r>
              <a:rPr lang="sv-SE" sz="2800" dirty="0" smtClean="0"/>
              <a:t> material from The </a:t>
            </a:r>
            <a:r>
              <a:rPr lang="sv-SE" sz="2800" dirty="0"/>
              <a:t>Swedish National Agency for </a:t>
            </a:r>
            <a:r>
              <a:rPr lang="sv-SE" sz="2800" dirty="0" err="1" smtClean="0"/>
              <a:t>Education</a:t>
            </a:r>
            <a:endParaRPr lang="sv-SE" sz="2800" dirty="0" smtClean="0"/>
          </a:p>
          <a:p>
            <a:pPr marL="0" indent="0">
              <a:buNone/>
            </a:pPr>
            <a:r>
              <a:rPr lang="sv-SE" dirty="0" smtClean="0"/>
              <a:t>* </a:t>
            </a:r>
            <a:r>
              <a:rPr lang="sv-SE" sz="2800" dirty="0" smtClean="0"/>
              <a:t>The </a:t>
            </a:r>
            <a:r>
              <a:rPr lang="sv-SE" sz="2800" dirty="0" err="1" smtClean="0"/>
              <a:t>pupils</a:t>
            </a:r>
            <a:r>
              <a:rPr lang="sv-SE" sz="2800" dirty="0" smtClean="0"/>
              <a:t> </a:t>
            </a:r>
            <a:r>
              <a:rPr lang="sv-SE" sz="2800" dirty="0" err="1" smtClean="0"/>
              <a:t>language</a:t>
            </a:r>
            <a:r>
              <a:rPr lang="sv-SE" sz="2800" dirty="0" smtClean="0"/>
              <a:t> and </a:t>
            </a:r>
            <a:r>
              <a:rPr lang="sv-SE" sz="2800" dirty="0" err="1" smtClean="0"/>
              <a:t>experiences</a:t>
            </a:r>
            <a:endParaRPr lang="sv-SE" sz="2800" dirty="0" smtClean="0"/>
          </a:p>
          <a:p>
            <a:pPr marL="0" indent="0">
              <a:buNone/>
            </a:pPr>
            <a:r>
              <a:rPr lang="sv-SE" sz="2800" dirty="0" smtClean="0"/>
              <a:t>*  Literacy </a:t>
            </a:r>
            <a:r>
              <a:rPr lang="sv-SE" sz="2800" dirty="0"/>
              <a:t>och </a:t>
            </a:r>
            <a:r>
              <a:rPr lang="sv-SE" sz="2800" dirty="0" err="1" smtClean="0"/>
              <a:t>numeracy</a:t>
            </a:r>
            <a:endParaRPr lang="sv-SE" sz="2800" dirty="0" smtClean="0"/>
          </a:p>
          <a:p>
            <a:pPr marL="0" indent="0">
              <a:buNone/>
            </a:pPr>
            <a:r>
              <a:rPr lang="sv-SE" sz="2800" dirty="0" smtClean="0"/>
              <a:t>*  </a:t>
            </a:r>
            <a:r>
              <a:rPr lang="sv-SE" sz="2800" dirty="0" err="1" smtClean="0"/>
              <a:t>Knowledge</a:t>
            </a:r>
            <a:r>
              <a:rPr lang="sv-SE" sz="2800" dirty="0" smtClean="0"/>
              <a:t> in 15 </a:t>
            </a:r>
            <a:r>
              <a:rPr lang="sv-SE" sz="2800" dirty="0" err="1" smtClean="0"/>
              <a:t>of</a:t>
            </a:r>
            <a:r>
              <a:rPr lang="sv-SE" sz="2800" dirty="0" smtClean="0"/>
              <a:t> the </a:t>
            </a:r>
            <a:r>
              <a:rPr lang="sv-SE" sz="2800" dirty="0" err="1" smtClean="0"/>
              <a:t>compulsory</a:t>
            </a:r>
            <a:r>
              <a:rPr lang="sv-SE" sz="2800" dirty="0" smtClean="0"/>
              <a:t>       </a:t>
            </a:r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</a:t>
            </a:r>
            <a:r>
              <a:rPr lang="sv-SE" sz="2800" dirty="0" err="1" smtClean="0"/>
              <a:t>schools</a:t>
            </a:r>
            <a:r>
              <a:rPr lang="sv-SE" sz="2800" dirty="0" smtClean="0"/>
              <a:t> </a:t>
            </a:r>
            <a:r>
              <a:rPr lang="sv-SE" sz="2800" dirty="0" err="1" smtClean="0"/>
              <a:t>subjects</a:t>
            </a:r>
            <a:endParaRPr lang="sv-SE" sz="2800" dirty="0" smtClean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0697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>
                <a:latin typeface="Century Gothic" panose="020B0502020202020204" pitchFamily="34" charset="0"/>
              </a:rPr>
              <a:t>Compulsory</a:t>
            </a:r>
            <a:r>
              <a:rPr lang="sv-SE" b="1" dirty="0" smtClean="0">
                <a:latin typeface="Century Gothic" panose="020B0502020202020204" pitchFamily="34" charset="0"/>
              </a:rPr>
              <a:t> </a:t>
            </a:r>
            <a:r>
              <a:rPr lang="sv-SE" b="1" dirty="0" err="1" smtClean="0">
                <a:latin typeface="Century Gothic" panose="020B0502020202020204" pitchFamily="34" charset="0"/>
              </a:rPr>
              <a:t>school</a:t>
            </a:r>
            <a:endParaRPr lang="sv-SE" b="1" dirty="0">
              <a:latin typeface="Century Gothic" panose="020B0502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Preparation </a:t>
            </a:r>
            <a:r>
              <a:rPr lang="sv-SE" b="1" dirty="0" err="1"/>
              <a:t>classes</a:t>
            </a:r>
            <a:r>
              <a:rPr lang="sv-SE" b="1" dirty="0"/>
              <a:t>  </a:t>
            </a:r>
            <a:r>
              <a:rPr lang="sv-SE" dirty="0"/>
              <a:t>- form and </a:t>
            </a:r>
            <a:r>
              <a:rPr lang="sv-SE" dirty="0" err="1"/>
              <a:t>content</a:t>
            </a:r>
            <a:r>
              <a:rPr lang="sv-SE" dirty="0"/>
              <a:t> </a:t>
            </a:r>
            <a:r>
              <a:rPr lang="sv-SE" dirty="0" err="1"/>
              <a:t>differs</a:t>
            </a:r>
            <a:r>
              <a:rPr lang="sv-SE" dirty="0"/>
              <a:t> from city </a:t>
            </a:r>
            <a:r>
              <a:rPr lang="sv-SE" dirty="0" err="1"/>
              <a:t>to</a:t>
            </a:r>
            <a:r>
              <a:rPr lang="sv-SE" dirty="0"/>
              <a:t> city and from </a:t>
            </a:r>
            <a:r>
              <a:rPr lang="sv-SE" dirty="0" err="1"/>
              <a:t>school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school</a:t>
            </a:r>
            <a:endParaRPr lang="sv-SE" dirty="0"/>
          </a:p>
          <a:p>
            <a:pPr marL="0" indent="0">
              <a:buNone/>
            </a:pPr>
            <a:r>
              <a:rPr lang="sv-SE" b="1" i="1" dirty="0" err="1"/>
              <a:t>but</a:t>
            </a:r>
            <a:r>
              <a:rPr lang="sv-SE" b="1" i="1" dirty="0"/>
              <a:t> </a:t>
            </a:r>
          </a:p>
          <a:p>
            <a:pPr marL="0" indent="0">
              <a:buNone/>
            </a:pPr>
            <a:r>
              <a:rPr lang="sv-SE" dirty="0"/>
              <a:t>as </a:t>
            </a:r>
            <a:r>
              <a:rPr lang="sv-SE" dirty="0" err="1"/>
              <a:t>soon</a:t>
            </a:r>
            <a:r>
              <a:rPr lang="sv-SE" dirty="0"/>
              <a:t> as </a:t>
            </a:r>
            <a:r>
              <a:rPr lang="sv-SE" dirty="0" err="1"/>
              <a:t>possible</a:t>
            </a:r>
            <a:r>
              <a:rPr lang="sv-SE" dirty="0"/>
              <a:t> </a:t>
            </a:r>
            <a:r>
              <a:rPr lang="sv-SE" dirty="0" smtClean="0"/>
              <a:t>and as </a:t>
            </a:r>
            <a:r>
              <a:rPr lang="sv-SE" dirty="0" err="1"/>
              <a:t>much</a:t>
            </a:r>
            <a:r>
              <a:rPr lang="sv-SE" dirty="0"/>
              <a:t> as </a:t>
            </a:r>
            <a:r>
              <a:rPr lang="sv-SE" dirty="0" err="1"/>
              <a:t>possible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ordinary</a:t>
            </a:r>
            <a:r>
              <a:rPr lang="sv-SE" dirty="0"/>
              <a:t> </a:t>
            </a:r>
            <a:r>
              <a:rPr lang="sv-SE" dirty="0" err="1"/>
              <a:t>classes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88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86800" cy="778098"/>
          </a:xfrm>
        </p:spPr>
        <p:txBody>
          <a:bodyPr/>
          <a:lstStyle/>
          <a:p>
            <a:pPr algn="l" eaLnBrk="1" hangingPunct="1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Upper secondary school</a:t>
            </a:r>
            <a:endParaRPr lang="sv-SE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736"/>
            <a:ext cx="8229600" cy="54718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Century Gothic" pitchFamily="34" charset="0"/>
              </a:rPr>
              <a:t>Age  16 – 18 </a:t>
            </a:r>
            <a:r>
              <a:rPr lang="en-US" dirty="0" smtClean="0">
                <a:latin typeface="Century Gothic" pitchFamily="34" charset="0"/>
              </a:rPr>
              <a:t>(22)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entury Gothic" pitchFamily="34" charset="0"/>
              </a:rPr>
              <a:t>Each municipality is </a:t>
            </a:r>
            <a:r>
              <a:rPr lang="en-US" b="1" dirty="0" smtClean="0">
                <a:latin typeface="Century Gothic" pitchFamily="34" charset="0"/>
              </a:rPr>
              <a:t>obliged</a:t>
            </a:r>
            <a:r>
              <a:rPr lang="en-US" dirty="0" smtClean="0">
                <a:latin typeface="Century Gothic" pitchFamily="34" charset="0"/>
              </a:rPr>
              <a:t> to offer upper secondary school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entury Gothic" panose="020B0502020202020204" pitchFamily="34" charset="0"/>
              </a:rPr>
              <a:t>Free </a:t>
            </a:r>
            <a:r>
              <a:rPr lang="en-US" b="1" dirty="0" smtClean="0">
                <a:latin typeface="Century Gothic" panose="020B0502020202020204" pitchFamily="34" charset="0"/>
              </a:rPr>
              <a:t>of charge </a:t>
            </a:r>
            <a:r>
              <a:rPr lang="en-US" dirty="0" smtClean="0">
                <a:latin typeface="Century Gothic" panose="020B0502020202020204" pitchFamily="34" charset="0"/>
              </a:rPr>
              <a:t>(education</a:t>
            </a:r>
            <a:r>
              <a:rPr lang="en-US" dirty="0">
                <a:latin typeface="Century Gothic" panose="020B0502020202020204" pitchFamily="34" charset="0"/>
              </a:rPr>
              <a:t>, books, </a:t>
            </a:r>
            <a:r>
              <a:rPr lang="en-US" dirty="0" smtClean="0">
                <a:latin typeface="Century Gothic" panose="020B0502020202020204" pitchFamily="34" charset="0"/>
              </a:rPr>
              <a:t>lunch, material</a:t>
            </a:r>
            <a:r>
              <a:rPr lang="en-US" dirty="0">
                <a:latin typeface="Century Gothic" panose="020B0502020202020204" pitchFamily="34" charset="0"/>
              </a:rPr>
              <a:t>)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It is </a:t>
            </a:r>
            <a:r>
              <a:rPr lang="en-US" b="1" dirty="0" smtClean="0">
                <a:latin typeface="Century Gothic" pitchFamily="34" charset="0"/>
              </a:rPr>
              <a:t>voluntary</a:t>
            </a:r>
            <a:r>
              <a:rPr lang="en-US" dirty="0" smtClean="0">
                <a:latin typeface="Century Gothic" pitchFamily="34" charset="0"/>
              </a:rPr>
              <a:t>– apply able until the age of 20 year (nearly everyone attend)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Century Gothic" pitchFamily="34" charset="0"/>
              </a:rPr>
              <a:t>Curriculum</a:t>
            </a:r>
            <a:r>
              <a:rPr lang="en-US" dirty="0" smtClean="0">
                <a:latin typeface="Century Gothic" pitchFamily="34" charset="0"/>
              </a:rPr>
              <a:t> - 2011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5997</TotalTime>
  <Words>822</Words>
  <Application>Microsoft Office PowerPoint</Application>
  <PresentationFormat>Bildspel på skärmen (4:3)</PresentationFormat>
  <Paragraphs>149</Paragraphs>
  <Slides>22</Slides>
  <Notes>1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4" baseType="lpstr">
      <vt:lpstr>Standardformgivning</vt:lpstr>
      <vt:lpstr>Image</vt:lpstr>
      <vt:lpstr>Sweden</vt:lpstr>
      <vt:lpstr>PowerPoint-presentation</vt:lpstr>
      <vt:lpstr>Blackebergs gymnasium</vt:lpstr>
      <vt:lpstr>Swedish school system</vt:lpstr>
      <vt:lpstr>The economy</vt:lpstr>
      <vt:lpstr>Immigration in Sweden</vt:lpstr>
      <vt:lpstr>Newcomers in the Compulsory school (age 7-15)</vt:lpstr>
      <vt:lpstr>Compulsory school</vt:lpstr>
      <vt:lpstr>Upper secondary school</vt:lpstr>
      <vt:lpstr>PowerPoint-presentation</vt:lpstr>
      <vt:lpstr>Upper secondary school </vt:lpstr>
      <vt:lpstr>PowerPoint-presentation</vt:lpstr>
      <vt:lpstr>Admission requirements for national programs</vt:lpstr>
      <vt:lpstr>Introductory programs – for those who don’t accomplish the requirements </vt:lpstr>
      <vt:lpstr>Language introduction</vt:lpstr>
      <vt:lpstr>The students 2016-2017</vt:lpstr>
      <vt:lpstr>Organisation in Stockholm</vt:lpstr>
      <vt:lpstr>Important facts about students</vt:lpstr>
      <vt:lpstr>CEFR(Common European Framework of Reference)</vt:lpstr>
      <vt:lpstr>Biggest Challenges 2017</vt:lpstr>
      <vt:lpstr>And of course – inclusion In the school and in the society  </vt:lpstr>
      <vt:lpstr>PowerPoint-presentation</vt:lpstr>
    </vt:vector>
  </TitlesOfParts>
  <Company>JLAROMEDEL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Skolan i Sverige</dc:title>
  <dc:creator>Jan Lysen</dc:creator>
  <cp:lastModifiedBy>Magnus Silfverstolpe</cp:lastModifiedBy>
  <cp:revision>271</cp:revision>
  <cp:lastPrinted>2017-01-09T14:16:16Z</cp:lastPrinted>
  <dcterms:created xsi:type="dcterms:W3CDTF">2008-09-14T13:25:21Z</dcterms:created>
  <dcterms:modified xsi:type="dcterms:W3CDTF">2017-01-12T06:55:02Z</dcterms:modified>
</cp:coreProperties>
</file>