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1"/>
  </p:notesMasterIdLst>
  <p:sldIdLst>
    <p:sldId id="273" r:id="rId2"/>
    <p:sldId id="275" r:id="rId3"/>
    <p:sldId id="276" r:id="rId4"/>
    <p:sldId id="256" r:id="rId5"/>
    <p:sldId id="264" r:id="rId6"/>
    <p:sldId id="265" r:id="rId7"/>
    <p:sldId id="258" r:id="rId8"/>
    <p:sldId id="260" r:id="rId9"/>
    <p:sldId id="261" r:id="rId10"/>
    <p:sldId id="262" r:id="rId11"/>
    <p:sldId id="271" r:id="rId12"/>
    <p:sldId id="268" r:id="rId13"/>
    <p:sldId id="269" r:id="rId14"/>
    <p:sldId id="263" r:id="rId15"/>
    <p:sldId id="270" r:id="rId16"/>
    <p:sldId id="272" r:id="rId17"/>
    <p:sldId id="279" r:id="rId18"/>
    <p:sldId id="278" r:id="rId19"/>
    <p:sldId id="27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2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A7DC4-BDCC-47FF-A4B3-D6C40FE84CBB}" type="doc">
      <dgm:prSet loTypeId="urn:microsoft.com/office/officeart/2005/8/layout/hList2" loCatId="list" qsTypeId="urn:microsoft.com/office/officeart/2005/8/quickstyle/3d1" qsCatId="3D" csTypeId="urn:microsoft.com/office/officeart/2005/8/colors/accent0_3" csCatId="mainScheme" phldr="1"/>
      <dgm:spPr/>
      <dgm:t>
        <a:bodyPr/>
        <a:lstStyle/>
        <a:p>
          <a:endParaRPr lang="en-US"/>
        </a:p>
      </dgm:t>
    </dgm:pt>
    <dgm:pt modelId="{E4B979BF-D4C6-48B4-86CD-EC253CC57FD2}">
      <dgm:prSet phldrT="[Text]" custT="1"/>
      <dgm:spPr/>
      <dgm:t>
        <a:bodyPr/>
        <a:lstStyle/>
        <a:p>
          <a:pPr algn="l"/>
          <a:r>
            <a:rPr lang="en-US" sz="3600" b="1" dirty="0"/>
            <a:t>INDIVIDUAL</a:t>
          </a:r>
          <a:br>
            <a:rPr lang="en-US" sz="3600" b="0" dirty="0"/>
          </a:br>
          <a:r>
            <a:rPr lang="en-US" sz="3600" b="1" dirty="0"/>
            <a:t>MALTREATMENT  </a:t>
          </a:r>
        </a:p>
      </dgm:t>
    </dgm:pt>
    <dgm:pt modelId="{5E0D0990-170A-4A90-B738-CCA01F48EAC6}" type="parTrans" cxnId="{E40BB53A-0320-4054-A2E0-2C34839C8519}">
      <dgm:prSet/>
      <dgm:spPr/>
      <dgm:t>
        <a:bodyPr/>
        <a:lstStyle/>
        <a:p>
          <a:endParaRPr lang="en-US"/>
        </a:p>
      </dgm:t>
    </dgm:pt>
    <dgm:pt modelId="{96D1EA5C-A160-4518-9811-1D7DBC338530}" type="sibTrans" cxnId="{E40BB53A-0320-4054-A2E0-2C34839C8519}">
      <dgm:prSet/>
      <dgm:spPr/>
      <dgm:t>
        <a:bodyPr/>
        <a:lstStyle/>
        <a:p>
          <a:endParaRPr lang="en-US"/>
        </a:p>
      </dgm:t>
    </dgm:pt>
    <dgm:pt modelId="{CDAD6B21-6BE5-4156-B102-B50582A01E7D}">
      <dgm:prSet phldrT="[Text]" custT="1"/>
      <dgm:spPr/>
      <dgm:t>
        <a:bodyPr/>
        <a:lstStyle/>
        <a:p>
          <a:pPr>
            <a:buFont typeface="Arial" panose="020B0604020202020204" pitchFamily="34" charset="0"/>
            <a:buChar char="•"/>
          </a:pPr>
          <a:r>
            <a:rPr lang="en-US" sz="2000" dirty="0"/>
            <a:t>EMOTIONAL NEGLECT</a:t>
          </a:r>
        </a:p>
      </dgm:t>
    </dgm:pt>
    <dgm:pt modelId="{C6E3CA67-0D4C-4271-A261-80F36AF7C4F0}" type="parTrans" cxnId="{425C2C7F-8196-479B-8E0B-514BBC2D54A9}">
      <dgm:prSet/>
      <dgm:spPr/>
      <dgm:t>
        <a:bodyPr/>
        <a:lstStyle/>
        <a:p>
          <a:endParaRPr lang="en-US"/>
        </a:p>
      </dgm:t>
    </dgm:pt>
    <dgm:pt modelId="{6212A925-95C7-4E42-A5E0-DACC9BBA857D}" type="sibTrans" cxnId="{425C2C7F-8196-479B-8E0B-514BBC2D54A9}">
      <dgm:prSet/>
      <dgm:spPr/>
      <dgm:t>
        <a:bodyPr/>
        <a:lstStyle/>
        <a:p>
          <a:endParaRPr lang="en-US"/>
        </a:p>
      </dgm:t>
    </dgm:pt>
    <dgm:pt modelId="{52A25A97-CE8C-42BE-A266-0FD73424B39F}">
      <dgm:prSet phldrT="[Text]" custT="1"/>
      <dgm:spPr/>
      <dgm:t>
        <a:bodyPr/>
        <a:lstStyle/>
        <a:p>
          <a:pPr algn="l"/>
          <a:r>
            <a:rPr lang="en-US" sz="3600" b="1" cap="all" spc="0" dirty="0">
              <a:ln w="9000" cmpd="sng">
                <a:prstDash val="solid"/>
              </a:ln>
              <a:effectLst/>
            </a:rPr>
            <a:t>HOUSEHOLD</a:t>
          </a:r>
        </a:p>
      </dgm:t>
    </dgm:pt>
    <dgm:pt modelId="{515A3D4B-C39D-4AE9-B0A6-BC322AEAA92A}" type="parTrans" cxnId="{CBE7FB5F-CB33-4986-AA9E-5248C7271279}">
      <dgm:prSet/>
      <dgm:spPr/>
      <dgm:t>
        <a:bodyPr/>
        <a:lstStyle/>
        <a:p>
          <a:endParaRPr lang="en-US"/>
        </a:p>
      </dgm:t>
    </dgm:pt>
    <dgm:pt modelId="{C10AE3D7-B478-40FC-9698-6E4914C1207C}" type="sibTrans" cxnId="{CBE7FB5F-CB33-4986-AA9E-5248C7271279}">
      <dgm:prSet/>
      <dgm:spPr/>
      <dgm:t>
        <a:bodyPr/>
        <a:lstStyle/>
        <a:p>
          <a:endParaRPr lang="en-US"/>
        </a:p>
      </dgm:t>
    </dgm:pt>
    <dgm:pt modelId="{91B3999D-1B9E-48D2-8849-32D7626B53BD}">
      <dgm:prSet phldrT="[Text]" custT="1"/>
      <dgm:spPr/>
      <dgm:t>
        <a:bodyPr/>
        <a:lstStyle/>
        <a:p>
          <a:pPr>
            <a:buFont typeface="Arial" panose="020B0604020202020204" pitchFamily="34" charset="0"/>
            <a:buChar char="•"/>
          </a:pPr>
          <a:r>
            <a:rPr lang="en-US" sz="2400" b="1" dirty="0">
              <a:solidFill>
                <a:srgbClr val="FF0000"/>
              </a:solidFill>
            </a:rPr>
            <a:t>SEPARATION</a:t>
          </a:r>
        </a:p>
      </dgm:t>
    </dgm:pt>
    <dgm:pt modelId="{F4C3BAF8-9271-4E17-9250-CA4756DBE7D3}" type="parTrans" cxnId="{0B4342EB-302C-466A-92D7-1CA09C1548B9}">
      <dgm:prSet/>
      <dgm:spPr/>
      <dgm:t>
        <a:bodyPr/>
        <a:lstStyle/>
        <a:p>
          <a:endParaRPr lang="en-US"/>
        </a:p>
      </dgm:t>
    </dgm:pt>
    <dgm:pt modelId="{098522F3-ECA4-471E-9E17-CC4D897C8E93}" type="sibTrans" cxnId="{0B4342EB-302C-466A-92D7-1CA09C1548B9}">
      <dgm:prSet/>
      <dgm:spPr/>
      <dgm:t>
        <a:bodyPr/>
        <a:lstStyle/>
        <a:p>
          <a:endParaRPr lang="en-US"/>
        </a:p>
      </dgm:t>
    </dgm:pt>
    <dgm:pt modelId="{18F4E255-70A0-4385-86BC-AB93417B22F9}">
      <dgm:prSet phldrT="[Text]" custT="1"/>
      <dgm:spPr/>
      <dgm:t>
        <a:bodyPr/>
        <a:lstStyle/>
        <a:p>
          <a:endParaRPr lang="en-US" sz="2400" dirty="0"/>
        </a:p>
      </dgm:t>
    </dgm:pt>
    <dgm:pt modelId="{D655F195-19EC-4A36-B455-7514063E58DF}" type="parTrans" cxnId="{521CC546-0DC9-4247-A0AE-0AF0366B6A13}">
      <dgm:prSet/>
      <dgm:spPr/>
      <dgm:t>
        <a:bodyPr/>
        <a:lstStyle/>
        <a:p>
          <a:endParaRPr lang="en-US"/>
        </a:p>
      </dgm:t>
    </dgm:pt>
    <dgm:pt modelId="{D83EE02A-CC7F-4EB9-BF32-C120D7A33B4D}" type="sibTrans" cxnId="{521CC546-0DC9-4247-A0AE-0AF0366B6A13}">
      <dgm:prSet/>
      <dgm:spPr/>
      <dgm:t>
        <a:bodyPr/>
        <a:lstStyle/>
        <a:p>
          <a:endParaRPr lang="en-US"/>
        </a:p>
      </dgm:t>
    </dgm:pt>
    <dgm:pt modelId="{7515351A-4683-4DE5-B637-876EE0B1F842}">
      <dgm:prSet phldrT="[Text]" custT="1"/>
      <dgm:spPr/>
      <dgm:t>
        <a:bodyPr/>
        <a:lstStyle/>
        <a:p>
          <a:pPr>
            <a:buFont typeface="Arial" panose="020B0604020202020204" pitchFamily="34" charset="0"/>
            <a:buChar char="•"/>
          </a:pPr>
          <a:r>
            <a:rPr lang="en-US" sz="2400" dirty="0"/>
            <a:t>SUBSTANCE ABUSE</a:t>
          </a:r>
        </a:p>
      </dgm:t>
    </dgm:pt>
    <dgm:pt modelId="{B495EC88-52AC-426D-BEA1-30519527EDC6}" type="parTrans" cxnId="{E3B6995A-94BF-4E6E-9F62-877D2298D0AD}">
      <dgm:prSet/>
      <dgm:spPr/>
      <dgm:t>
        <a:bodyPr/>
        <a:lstStyle/>
        <a:p>
          <a:endParaRPr lang="en-US"/>
        </a:p>
      </dgm:t>
    </dgm:pt>
    <dgm:pt modelId="{BBF80051-066A-4916-966D-6322A666D55B}" type="sibTrans" cxnId="{E3B6995A-94BF-4E6E-9F62-877D2298D0AD}">
      <dgm:prSet/>
      <dgm:spPr/>
      <dgm:t>
        <a:bodyPr/>
        <a:lstStyle/>
        <a:p>
          <a:endParaRPr lang="en-US"/>
        </a:p>
      </dgm:t>
    </dgm:pt>
    <dgm:pt modelId="{01E0124F-343B-4A06-9330-393D22BEEEFA}">
      <dgm:prSet phldrT="[Text]" custT="1"/>
      <dgm:spPr/>
      <dgm:t>
        <a:bodyPr/>
        <a:lstStyle/>
        <a:p>
          <a:pPr>
            <a:buFont typeface="Arial" panose="020B0604020202020204" pitchFamily="34" charset="0"/>
            <a:buChar char="•"/>
          </a:pPr>
          <a:r>
            <a:rPr lang="en-US" sz="2400" dirty="0"/>
            <a:t>DOMESTIC VIOLENCE</a:t>
          </a:r>
        </a:p>
      </dgm:t>
    </dgm:pt>
    <dgm:pt modelId="{1256DF67-D8B9-4C82-AB1B-011B4BE2E2D9}" type="parTrans" cxnId="{C9ABB26C-E639-41C3-8216-7E1BD8A30434}">
      <dgm:prSet/>
      <dgm:spPr/>
      <dgm:t>
        <a:bodyPr/>
        <a:lstStyle/>
        <a:p>
          <a:endParaRPr lang="en-US"/>
        </a:p>
      </dgm:t>
    </dgm:pt>
    <dgm:pt modelId="{AFF5E9E7-1A46-4D67-9FF6-0A8305E7A6AE}" type="sibTrans" cxnId="{C9ABB26C-E639-41C3-8216-7E1BD8A30434}">
      <dgm:prSet/>
      <dgm:spPr/>
      <dgm:t>
        <a:bodyPr/>
        <a:lstStyle/>
        <a:p>
          <a:endParaRPr lang="en-US"/>
        </a:p>
      </dgm:t>
    </dgm:pt>
    <dgm:pt modelId="{B281318C-B776-466F-8223-42208BE6F546}">
      <dgm:prSet phldrT="[Text]" custT="1"/>
      <dgm:spPr/>
      <dgm:t>
        <a:bodyPr/>
        <a:lstStyle/>
        <a:p>
          <a:endParaRPr lang="en-US" sz="2400" dirty="0"/>
        </a:p>
      </dgm:t>
    </dgm:pt>
    <dgm:pt modelId="{CCBF8B70-9BFA-47D8-AF6C-6B02B3A98604}" type="parTrans" cxnId="{E35EE489-2873-461B-B201-E04AFE26F582}">
      <dgm:prSet/>
      <dgm:spPr/>
      <dgm:t>
        <a:bodyPr/>
        <a:lstStyle/>
        <a:p>
          <a:endParaRPr lang="en-US"/>
        </a:p>
      </dgm:t>
    </dgm:pt>
    <dgm:pt modelId="{125E7655-C437-4DB6-B7E7-76386CD17503}" type="sibTrans" cxnId="{E35EE489-2873-461B-B201-E04AFE26F582}">
      <dgm:prSet/>
      <dgm:spPr/>
      <dgm:t>
        <a:bodyPr/>
        <a:lstStyle/>
        <a:p>
          <a:endParaRPr lang="en-US"/>
        </a:p>
      </dgm:t>
    </dgm:pt>
    <dgm:pt modelId="{CF38F73C-7BBA-4C7F-B807-9027C85EE211}">
      <dgm:prSet phldrT="[Text]" custT="1"/>
      <dgm:spPr/>
      <dgm:t>
        <a:bodyPr/>
        <a:lstStyle/>
        <a:p>
          <a:endParaRPr lang="en-US" sz="2400" dirty="0"/>
        </a:p>
      </dgm:t>
    </dgm:pt>
    <dgm:pt modelId="{EAD3DDFB-6E7E-4A47-81AE-CB1422E39A1F}" type="parTrans" cxnId="{FACE8F47-206E-4BC2-85A2-D67873947FEA}">
      <dgm:prSet/>
      <dgm:spPr/>
      <dgm:t>
        <a:bodyPr/>
        <a:lstStyle/>
        <a:p>
          <a:endParaRPr lang="en-US"/>
        </a:p>
      </dgm:t>
    </dgm:pt>
    <dgm:pt modelId="{8CE97C3A-DEA6-4F8C-BAB2-B33322F12099}" type="sibTrans" cxnId="{FACE8F47-206E-4BC2-85A2-D67873947FEA}">
      <dgm:prSet/>
      <dgm:spPr/>
      <dgm:t>
        <a:bodyPr/>
        <a:lstStyle/>
        <a:p>
          <a:endParaRPr lang="en-US"/>
        </a:p>
      </dgm:t>
    </dgm:pt>
    <dgm:pt modelId="{AA42F7CA-CC2B-49DF-90FA-E8A12DEB9716}">
      <dgm:prSet phldrT="[Text]" custT="1"/>
      <dgm:spPr/>
      <dgm:t>
        <a:bodyPr/>
        <a:lstStyle/>
        <a:p>
          <a:endParaRPr lang="en-US" sz="2400" dirty="0"/>
        </a:p>
      </dgm:t>
    </dgm:pt>
    <dgm:pt modelId="{CC914048-B2E0-4B7E-8CF3-C2421ED930E6}" type="parTrans" cxnId="{D9BA7745-4101-41D8-86A9-83FC1AC959C3}">
      <dgm:prSet/>
      <dgm:spPr/>
      <dgm:t>
        <a:bodyPr/>
        <a:lstStyle/>
        <a:p>
          <a:endParaRPr lang="en-US"/>
        </a:p>
      </dgm:t>
    </dgm:pt>
    <dgm:pt modelId="{67E4D4E2-3C52-4CA2-8C43-6F7FE440D3F4}" type="sibTrans" cxnId="{D9BA7745-4101-41D8-86A9-83FC1AC959C3}">
      <dgm:prSet/>
      <dgm:spPr/>
      <dgm:t>
        <a:bodyPr/>
        <a:lstStyle/>
        <a:p>
          <a:endParaRPr lang="en-US"/>
        </a:p>
      </dgm:t>
    </dgm:pt>
    <dgm:pt modelId="{ECBE6ADE-0CF7-41E6-A372-017CCE55D756}">
      <dgm:prSet phldrT="[Text]" custT="1"/>
      <dgm:spPr/>
      <dgm:t>
        <a:bodyPr/>
        <a:lstStyle/>
        <a:p>
          <a:endParaRPr lang="en-US" sz="2400" dirty="0"/>
        </a:p>
      </dgm:t>
    </dgm:pt>
    <dgm:pt modelId="{029C72F2-99EF-4590-9918-45F98B219383}" type="parTrans" cxnId="{01A7F58D-7567-48CF-AEB0-0B78F30EB0B8}">
      <dgm:prSet/>
      <dgm:spPr/>
      <dgm:t>
        <a:bodyPr/>
        <a:lstStyle/>
        <a:p>
          <a:endParaRPr lang="en-US"/>
        </a:p>
      </dgm:t>
    </dgm:pt>
    <dgm:pt modelId="{2145D3EB-49AE-4C90-A9FF-C26E54E797FB}" type="sibTrans" cxnId="{01A7F58D-7567-48CF-AEB0-0B78F30EB0B8}">
      <dgm:prSet/>
      <dgm:spPr/>
      <dgm:t>
        <a:bodyPr/>
        <a:lstStyle/>
        <a:p>
          <a:endParaRPr lang="en-US"/>
        </a:p>
      </dgm:t>
    </dgm:pt>
    <dgm:pt modelId="{3824CC26-196C-4421-810D-8F163E07F368}">
      <dgm:prSet phldrT="[Text]" custT="1"/>
      <dgm:spPr/>
      <dgm:t>
        <a:bodyPr/>
        <a:lstStyle/>
        <a:p>
          <a:pPr>
            <a:buFont typeface="Arial" panose="020B0604020202020204" pitchFamily="34" charset="0"/>
            <a:buChar char="•"/>
          </a:pPr>
          <a:r>
            <a:rPr lang="en-US" sz="2000" b="1" dirty="0">
              <a:solidFill>
                <a:srgbClr val="FF0000"/>
              </a:solidFill>
            </a:rPr>
            <a:t>CHRONIC UNCERTAINTY</a:t>
          </a:r>
        </a:p>
      </dgm:t>
    </dgm:pt>
    <dgm:pt modelId="{740026D2-13B0-4E6A-AABE-71AD0EB166EF}" type="parTrans" cxnId="{6EE29BB7-DC2D-4AE5-95BF-BBFD1D45A7F4}">
      <dgm:prSet/>
      <dgm:spPr/>
      <dgm:t>
        <a:bodyPr/>
        <a:lstStyle/>
        <a:p>
          <a:endParaRPr lang="en-US"/>
        </a:p>
      </dgm:t>
    </dgm:pt>
    <dgm:pt modelId="{D9F26515-7BB5-4779-B1DA-F417906B8B78}" type="sibTrans" cxnId="{6EE29BB7-DC2D-4AE5-95BF-BBFD1D45A7F4}">
      <dgm:prSet/>
      <dgm:spPr/>
      <dgm:t>
        <a:bodyPr/>
        <a:lstStyle/>
        <a:p>
          <a:endParaRPr lang="en-US"/>
        </a:p>
      </dgm:t>
    </dgm:pt>
    <dgm:pt modelId="{BB95B082-F8CF-46A2-A70F-2C7D5D9F2C43}">
      <dgm:prSet phldrT="[Text]" custT="1"/>
      <dgm:spPr/>
      <dgm:t>
        <a:bodyPr/>
        <a:lstStyle/>
        <a:p>
          <a:pPr>
            <a:buFont typeface="Arial" panose="020B0604020202020204" pitchFamily="34" charset="0"/>
            <a:buChar char="•"/>
          </a:pPr>
          <a:r>
            <a:rPr lang="en-US" sz="2000" dirty="0"/>
            <a:t>SEXUAL ABUSE</a:t>
          </a:r>
        </a:p>
      </dgm:t>
    </dgm:pt>
    <dgm:pt modelId="{6AB8F7D7-254E-431D-A39A-F7648DBB72D7}" type="parTrans" cxnId="{E8936B56-CEA4-4315-928A-941D2EF1E8C8}">
      <dgm:prSet/>
      <dgm:spPr/>
      <dgm:t>
        <a:bodyPr/>
        <a:lstStyle/>
        <a:p>
          <a:endParaRPr lang="en-US"/>
        </a:p>
      </dgm:t>
    </dgm:pt>
    <dgm:pt modelId="{24A39761-C79B-4092-9DBB-D85EC8667B60}" type="sibTrans" cxnId="{E8936B56-CEA4-4315-928A-941D2EF1E8C8}">
      <dgm:prSet/>
      <dgm:spPr/>
      <dgm:t>
        <a:bodyPr/>
        <a:lstStyle/>
        <a:p>
          <a:endParaRPr lang="en-US"/>
        </a:p>
      </dgm:t>
    </dgm:pt>
    <dgm:pt modelId="{225F8823-0782-4E32-8605-5898232550A1}">
      <dgm:prSet phldrT="[Text]" custT="1"/>
      <dgm:spPr/>
      <dgm:t>
        <a:bodyPr/>
        <a:lstStyle/>
        <a:p>
          <a:pPr>
            <a:buFont typeface="Arial" panose="020B0604020202020204" pitchFamily="34" charset="0"/>
            <a:buChar char="•"/>
          </a:pPr>
          <a:r>
            <a:rPr lang="en-US" sz="2000" dirty="0"/>
            <a:t>PHYSICAL ABUSE</a:t>
          </a:r>
        </a:p>
      </dgm:t>
    </dgm:pt>
    <dgm:pt modelId="{F13F07B4-CD75-4730-B285-8557B6429746}" type="parTrans" cxnId="{64FC170D-5286-4F71-A68A-BD379C8BE660}">
      <dgm:prSet/>
      <dgm:spPr/>
      <dgm:t>
        <a:bodyPr/>
        <a:lstStyle/>
        <a:p>
          <a:endParaRPr lang="en-US"/>
        </a:p>
      </dgm:t>
    </dgm:pt>
    <dgm:pt modelId="{A17172E8-ACDC-4D7A-AAC9-28A0FE14D705}" type="sibTrans" cxnId="{64FC170D-5286-4F71-A68A-BD379C8BE660}">
      <dgm:prSet/>
      <dgm:spPr/>
      <dgm:t>
        <a:bodyPr/>
        <a:lstStyle/>
        <a:p>
          <a:endParaRPr lang="en-US"/>
        </a:p>
      </dgm:t>
    </dgm:pt>
    <dgm:pt modelId="{D39DD4CE-A4B0-4253-8605-CA23F6B19088}">
      <dgm:prSet phldrT="[Text]" custT="1"/>
      <dgm:spPr/>
      <dgm:t>
        <a:bodyPr/>
        <a:lstStyle/>
        <a:p>
          <a:pPr>
            <a:buFont typeface="Arial" panose="020B0604020202020204" pitchFamily="34" charset="0"/>
            <a:buChar char="•"/>
          </a:pPr>
          <a:r>
            <a:rPr lang="en-US" sz="2000" dirty="0"/>
            <a:t>EMOTIONAL ABUSE</a:t>
          </a:r>
        </a:p>
      </dgm:t>
    </dgm:pt>
    <dgm:pt modelId="{0DC14627-F409-458F-9F96-91A1773AFD4C}" type="parTrans" cxnId="{D283FB8A-2B02-462E-91C4-04BCB4A8F360}">
      <dgm:prSet/>
      <dgm:spPr/>
      <dgm:t>
        <a:bodyPr/>
        <a:lstStyle/>
        <a:p>
          <a:endParaRPr lang="en-US"/>
        </a:p>
      </dgm:t>
    </dgm:pt>
    <dgm:pt modelId="{CD1E3460-1FD4-456B-A771-80B35A438565}" type="sibTrans" cxnId="{D283FB8A-2B02-462E-91C4-04BCB4A8F360}">
      <dgm:prSet/>
      <dgm:spPr/>
      <dgm:t>
        <a:bodyPr/>
        <a:lstStyle/>
        <a:p>
          <a:endParaRPr lang="en-US"/>
        </a:p>
      </dgm:t>
    </dgm:pt>
    <dgm:pt modelId="{96A8E8BC-5EC1-46E3-B342-CF56337FEB59}">
      <dgm:prSet phldrT="[Text]" custT="1"/>
      <dgm:spPr/>
      <dgm:t>
        <a:bodyPr/>
        <a:lstStyle/>
        <a:p>
          <a:pPr>
            <a:buFont typeface="Arial" panose="020B0604020202020204" pitchFamily="34" charset="0"/>
            <a:buChar char="•"/>
          </a:pPr>
          <a:r>
            <a:rPr lang="en-US" sz="2000" dirty="0"/>
            <a:t>PHYSICAL NEGLECT</a:t>
          </a:r>
        </a:p>
      </dgm:t>
    </dgm:pt>
    <dgm:pt modelId="{3DF475AF-EB8E-46DA-9656-6B0BEFF3C3A3}" type="parTrans" cxnId="{74BD0F3F-7226-45BF-9FB1-D4FB32355105}">
      <dgm:prSet/>
      <dgm:spPr/>
      <dgm:t>
        <a:bodyPr/>
        <a:lstStyle/>
        <a:p>
          <a:endParaRPr lang="en-US"/>
        </a:p>
      </dgm:t>
    </dgm:pt>
    <dgm:pt modelId="{62F82EE5-1769-45B8-997B-268F0931AEE1}" type="sibTrans" cxnId="{74BD0F3F-7226-45BF-9FB1-D4FB32355105}">
      <dgm:prSet/>
      <dgm:spPr/>
      <dgm:t>
        <a:bodyPr/>
        <a:lstStyle/>
        <a:p>
          <a:endParaRPr lang="en-US"/>
        </a:p>
      </dgm:t>
    </dgm:pt>
    <dgm:pt modelId="{C0A4CA0A-8D40-4BB2-84CD-26B8CCC51CB0}">
      <dgm:prSet phldrT="[Text]" custT="1"/>
      <dgm:spPr/>
      <dgm:t>
        <a:bodyPr/>
        <a:lstStyle/>
        <a:p>
          <a:pPr>
            <a:buFont typeface="Arial" panose="020B0604020202020204" pitchFamily="34" charset="0"/>
            <a:buChar char="•"/>
          </a:pPr>
          <a:r>
            <a:rPr lang="en-US" sz="2400" dirty="0"/>
            <a:t>INCARCERATION</a:t>
          </a:r>
        </a:p>
      </dgm:t>
    </dgm:pt>
    <dgm:pt modelId="{A8941490-CA8E-4763-A40D-F91652FBE930}" type="parTrans" cxnId="{792A9A52-4455-472C-8203-6B852490B967}">
      <dgm:prSet/>
      <dgm:spPr/>
      <dgm:t>
        <a:bodyPr/>
        <a:lstStyle/>
        <a:p>
          <a:endParaRPr lang="en-US"/>
        </a:p>
      </dgm:t>
    </dgm:pt>
    <dgm:pt modelId="{5141B632-B169-4A6C-8D6A-B94B2947517D}" type="sibTrans" cxnId="{792A9A52-4455-472C-8203-6B852490B967}">
      <dgm:prSet/>
      <dgm:spPr/>
      <dgm:t>
        <a:bodyPr/>
        <a:lstStyle/>
        <a:p>
          <a:endParaRPr lang="en-US"/>
        </a:p>
      </dgm:t>
    </dgm:pt>
    <dgm:pt modelId="{1C58E033-DBB7-4684-B776-9BFECD0DE8DF}">
      <dgm:prSet phldrT="[Text]" custT="1"/>
      <dgm:spPr/>
      <dgm:t>
        <a:bodyPr/>
        <a:lstStyle/>
        <a:p>
          <a:pPr>
            <a:buFont typeface="Arial" panose="020B0604020202020204" pitchFamily="34" charset="0"/>
            <a:buChar char="•"/>
          </a:pPr>
          <a:r>
            <a:rPr lang="en-US" sz="2400" dirty="0"/>
            <a:t>MENTAL ILLNESS</a:t>
          </a:r>
        </a:p>
      </dgm:t>
    </dgm:pt>
    <dgm:pt modelId="{9EF8F53A-6EFE-486F-A167-DAF7DFE37110}" type="parTrans" cxnId="{E639257F-0A2A-4B08-991B-77D1D91BF5AE}">
      <dgm:prSet/>
      <dgm:spPr/>
      <dgm:t>
        <a:bodyPr/>
        <a:lstStyle/>
        <a:p>
          <a:endParaRPr lang="en-US"/>
        </a:p>
      </dgm:t>
    </dgm:pt>
    <dgm:pt modelId="{01B3FA00-D493-4C4D-9EF6-3C442C5BD353}" type="sibTrans" cxnId="{E639257F-0A2A-4B08-991B-77D1D91BF5AE}">
      <dgm:prSet/>
      <dgm:spPr/>
      <dgm:t>
        <a:bodyPr/>
        <a:lstStyle/>
        <a:p>
          <a:endParaRPr lang="en-US"/>
        </a:p>
      </dgm:t>
    </dgm:pt>
    <dgm:pt modelId="{B2D2C848-4D54-46A1-A575-F638693D5D31}" type="pres">
      <dgm:prSet presAssocID="{17EA7DC4-BDCC-47FF-A4B3-D6C40FE84CBB}" presName="linearFlow" presStyleCnt="0">
        <dgm:presLayoutVars>
          <dgm:dir/>
          <dgm:animLvl val="lvl"/>
          <dgm:resizeHandles/>
        </dgm:presLayoutVars>
      </dgm:prSet>
      <dgm:spPr/>
    </dgm:pt>
    <dgm:pt modelId="{CA6E343B-4415-4B5E-89A2-3FC972846207}" type="pres">
      <dgm:prSet presAssocID="{E4B979BF-D4C6-48B4-86CD-EC253CC57FD2}" presName="compositeNode" presStyleCnt="0">
        <dgm:presLayoutVars>
          <dgm:bulletEnabled val="1"/>
        </dgm:presLayoutVars>
      </dgm:prSet>
      <dgm:spPr/>
    </dgm:pt>
    <dgm:pt modelId="{F68DCE11-410E-41BB-BC9B-396911C5CB8D}" type="pres">
      <dgm:prSet presAssocID="{E4B979BF-D4C6-48B4-86CD-EC253CC57FD2}" presName="image" presStyleLbl="fgImgPlace1" presStyleIdx="0" presStyleCnt="2" custLinFactNeighborX="57024" custLinFactNeighborY="10389"/>
      <dgm:spPr>
        <a:blipFill rotWithShape="1">
          <a:blip xmlns:r="http://schemas.openxmlformats.org/officeDocument/2006/relationships" r:embed="rId1"/>
          <a:stretch>
            <a:fillRect/>
          </a:stretch>
        </a:blipFill>
      </dgm:spPr>
    </dgm:pt>
    <dgm:pt modelId="{B597934C-31DC-4CEB-B578-996A2C1E9F67}" type="pres">
      <dgm:prSet presAssocID="{E4B979BF-D4C6-48B4-86CD-EC253CC57FD2}" presName="childNode" presStyleLbl="node1" presStyleIdx="0" presStyleCnt="2" custScaleX="114176" custLinFactNeighborX="18123" custLinFactNeighborY="2097">
        <dgm:presLayoutVars>
          <dgm:bulletEnabled val="1"/>
        </dgm:presLayoutVars>
      </dgm:prSet>
      <dgm:spPr/>
    </dgm:pt>
    <dgm:pt modelId="{037AC99E-1CB8-42F7-8EF3-7AFA7D40E8DC}" type="pres">
      <dgm:prSet presAssocID="{E4B979BF-D4C6-48B4-86CD-EC253CC57FD2}" presName="parentNode" presStyleLbl="revTx" presStyleIdx="0" presStyleCnt="2">
        <dgm:presLayoutVars>
          <dgm:chMax val="0"/>
          <dgm:bulletEnabled val="1"/>
        </dgm:presLayoutVars>
      </dgm:prSet>
      <dgm:spPr/>
    </dgm:pt>
    <dgm:pt modelId="{C3B39F2B-E943-4894-BB0F-9F33B15E8A81}" type="pres">
      <dgm:prSet presAssocID="{96D1EA5C-A160-4518-9811-1D7DBC338530}" presName="sibTrans" presStyleCnt="0"/>
      <dgm:spPr/>
    </dgm:pt>
    <dgm:pt modelId="{D80B4C0D-6FDE-4E09-8940-C4E4CC675989}" type="pres">
      <dgm:prSet presAssocID="{52A25A97-CE8C-42BE-A266-0FD73424B39F}" presName="compositeNode" presStyleCnt="0">
        <dgm:presLayoutVars>
          <dgm:bulletEnabled val="1"/>
        </dgm:presLayoutVars>
      </dgm:prSet>
      <dgm:spPr/>
    </dgm:pt>
    <dgm:pt modelId="{D4199788-ABF0-4B10-B892-DE6120561DC2}" type="pres">
      <dgm:prSet presAssocID="{52A25A97-CE8C-42BE-A266-0FD73424B39F}" presName="image" presStyleLbl="fgImgPlace1" presStyleIdx="1" presStyleCnt="2"/>
      <dgm:spPr>
        <a:blipFill rotWithShape="1">
          <a:blip xmlns:r="http://schemas.openxmlformats.org/officeDocument/2006/relationships" r:embed="rId2"/>
          <a:stretch>
            <a:fillRect/>
          </a:stretch>
        </a:blipFill>
      </dgm:spPr>
    </dgm:pt>
    <dgm:pt modelId="{3B7B7B04-0FB9-480E-B82B-8F607C72D997}" type="pres">
      <dgm:prSet presAssocID="{52A25A97-CE8C-42BE-A266-0FD73424B39F}" presName="childNode" presStyleLbl="node1" presStyleIdx="1" presStyleCnt="2">
        <dgm:presLayoutVars>
          <dgm:bulletEnabled val="1"/>
        </dgm:presLayoutVars>
      </dgm:prSet>
      <dgm:spPr/>
    </dgm:pt>
    <dgm:pt modelId="{4C5E2F75-B849-4386-9FC9-6CFCBE7161AE}" type="pres">
      <dgm:prSet presAssocID="{52A25A97-CE8C-42BE-A266-0FD73424B39F}" presName="parentNode" presStyleLbl="revTx" presStyleIdx="1" presStyleCnt="2">
        <dgm:presLayoutVars>
          <dgm:chMax val="0"/>
          <dgm:bulletEnabled val="1"/>
        </dgm:presLayoutVars>
      </dgm:prSet>
      <dgm:spPr/>
    </dgm:pt>
  </dgm:ptLst>
  <dgm:cxnLst>
    <dgm:cxn modelId="{D283FB8A-2B02-462E-91C4-04BCB4A8F360}" srcId="{E4B979BF-D4C6-48B4-86CD-EC253CC57FD2}" destId="{D39DD4CE-A4B0-4253-8605-CA23F6B19088}" srcOrd="4" destOrd="0" parTransId="{0DC14627-F409-458F-9F96-91A1773AFD4C}" sibTransId="{CD1E3460-1FD4-456B-A771-80B35A438565}"/>
    <dgm:cxn modelId="{EEBA8C8C-861E-4CD4-8758-3361F3566B1A}" type="presOf" srcId="{1C58E033-DBB7-4684-B776-9BFECD0DE8DF}" destId="{3B7B7B04-0FB9-480E-B82B-8F607C72D997}" srcOrd="0" destOrd="2" presId="urn:microsoft.com/office/officeart/2005/8/layout/hList2"/>
    <dgm:cxn modelId="{792A9A52-4455-472C-8203-6B852490B967}" srcId="{52A25A97-CE8C-42BE-A266-0FD73424B39F}" destId="{C0A4CA0A-8D40-4BB2-84CD-26B8CCC51CB0}" srcOrd="1" destOrd="0" parTransId="{A8941490-CA8E-4763-A40D-F91652FBE930}" sibTransId="{5141B632-B169-4A6C-8D6A-B94B2947517D}"/>
    <dgm:cxn modelId="{E3B6995A-94BF-4E6E-9F62-877D2298D0AD}" srcId="{52A25A97-CE8C-42BE-A266-0FD73424B39F}" destId="{7515351A-4683-4DE5-B637-876EE0B1F842}" srcOrd="3" destOrd="0" parTransId="{B495EC88-52AC-426D-BEA1-30519527EDC6}" sibTransId="{BBF80051-066A-4916-966D-6322A666D55B}"/>
    <dgm:cxn modelId="{250C0488-ACFF-4DA8-ACE1-60F599704126}" type="presOf" srcId="{3824CC26-196C-4421-810D-8F163E07F368}" destId="{B597934C-31DC-4CEB-B578-996A2C1E9F67}" srcOrd="0" destOrd="1" presId="urn:microsoft.com/office/officeart/2005/8/layout/hList2"/>
    <dgm:cxn modelId="{2B5D3A3F-5B66-4120-BC50-D103BF2235E1}" type="presOf" srcId="{CF38F73C-7BBA-4C7F-B807-9027C85EE211}" destId="{3B7B7B04-0FB9-480E-B82B-8F607C72D997}" srcOrd="0" destOrd="6" presId="urn:microsoft.com/office/officeart/2005/8/layout/hList2"/>
    <dgm:cxn modelId="{0B4342EB-302C-466A-92D7-1CA09C1548B9}" srcId="{52A25A97-CE8C-42BE-A266-0FD73424B39F}" destId="{91B3999D-1B9E-48D2-8849-32D7626B53BD}" srcOrd="0" destOrd="0" parTransId="{F4C3BAF8-9271-4E17-9250-CA4756DBE7D3}" sibTransId="{098522F3-ECA4-471E-9E17-CC4D897C8E93}"/>
    <dgm:cxn modelId="{AB9B3348-9198-4EBB-BD48-080B49DDF7AB}" type="presOf" srcId="{52A25A97-CE8C-42BE-A266-0FD73424B39F}" destId="{4C5E2F75-B849-4386-9FC9-6CFCBE7161AE}" srcOrd="0" destOrd="0" presId="urn:microsoft.com/office/officeart/2005/8/layout/hList2"/>
    <dgm:cxn modelId="{E40BB53A-0320-4054-A2E0-2C34839C8519}" srcId="{17EA7DC4-BDCC-47FF-A4B3-D6C40FE84CBB}" destId="{E4B979BF-D4C6-48B4-86CD-EC253CC57FD2}" srcOrd="0" destOrd="0" parTransId="{5E0D0990-170A-4A90-B738-CCA01F48EAC6}" sibTransId="{96D1EA5C-A160-4518-9811-1D7DBC338530}"/>
    <dgm:cxn modelId="{D9BA7745-4101-41D8-86A9-83FC1AC959C3}" srcId="{E4B979BF-D4C6-48B4-86CD-EC253CC57FD2}" destId="{AA42F7CA-CC2B-49DF-90FA-E8A12DEB9716}" srcOrd="7" destOrd="0" parTransId="{CC914048-B2E0-4B7E-8CF3-C2421ED930E6}" sibTransId="{67E4D4E2-3C52-4CA2-8C43-6F7FE440D3F4}"/>
    <dgm:cxn modelId="{F07A98CE-A095-408F-83A9-BC5EFADF5A6B}" type="presOf" srcId="{AA42F7CA-CC2B-49DF-90FA-E8A12DEB9716}" destId="{B597934C-31DC-4CEB-B578-996A2C1E9F67}" srcOrd="0" destOrd="7" presId="urn:microsoft.com/office/officeart/2005/8/layout/hList2"/>
    <dgm:cxn modelId="{D466CDFB-9909-44AB-AE21-B8B3C508FE45}" type="presOf" srcId="{BB95B082-F8CF-46A2-A70F-2C7D5D9F2C43}" destId="{B597934C-31DC-4CEB-B578-996A2C1E9F67}" srcOrd="0" destOrd="3" presId="urn:microsoft.com/office/officeart/2005/8/layout/hList2"/>
    <dgm:cxn modelId="{2AF1CB35-D43F-4B35-A5F0-87966D5FFAE3}" type="presOf" srcId="{17EA7DC4-BDCC-47FF-A4B3-D6C40FE84CBB}" destId="{B2D2C848-4D54-46A1-A575-F638693D5D31}" srcOrd="0" destOrd="0" presId="urn:microsoft.com/office/officeart/2005/8/layout/hList2"/>
    <dgm:cxn modelId="{425C2C7F-8196-479B-8E0B-514BBC2D54A9}" srcId="{E4B979BF-D4C6-48B4-86CD-EC253CC57FD2}" destId="{CDAD6B21-6BE5-4156-B102-B50582A01E7D}" srcOrd="0" destOrd="0" parTransId="{C6E3CA67-0D4C-4271-A261-80F36AF7C4F0}" sibTransId="{6212A925-95C7-4E42-A5E0-DACC9BBA857D}"/>
    <dgm:cxn modelId="{01A7F58D-7567-48CF-AEB0-0B78F30EB0B8}" srcId="{52A25A97-CE8C-42BE-A266-0FD73424B39F}" destId="{ECBE6ADE-0CF7-41E6-A372-017CCE55D756}" srcOrd="7" destOrd="0" parTransId="{029C72F2-99EF-4590-9918-45F98B219383}" sibTransId="{2145D3EB-49AE-4C90-A9FF-C26E54E797FB}"/>
    <dgm:cxn modelId="{1F63FF18-993D-48BA-A23D-865F0652384C}" type="presOf" srcId="{ECBE6ADE-0CF7-41E6-A372-017CCE55D756}" destId="{3B7B7B04-0FB9-480E-B82B-8F607C72D997}" srcOrd="0" destOrd="7" presId="urn:microsoft.com/office/officeart/2005/8/layout/hList2"/>
    <dgm:cxn modelId="{8654A4D7-2346-4F7D-A46C-5FB401449985}" type="presOf" srcId="{7515351A-4683-4DE5-B637-876EE0B1F842}" destId="{3B7B7B04-0FB9-480E-B82B-8F607C72D997}" srcOrd="0" destOrd="3" presId="urn:microsoft.com/office/officeart/2005/8/layout/hList2"/>
    <dgm:cxn modelId="{E35EE489-2873-461B-B201-E04AFE26F582}" srcId="{52A25A97-CE8C-42BE-A266-0FD73424B39F}" destId="{B281318C-B776-466F-8223-42208BE6F546}" srcOrd="5" destOrd="0" parTransId="{CCBF8B70-9BFA-47D8-AF6C-6B02B3A98604}" sibTransId="{125E7655-C437-4DB6-B7E7-76386CD17503}"/>
    <dgm:cxn modelId="{64FC170D-5286-4F71-A68A-BD379C8BE660}" srcId="{E4B979BF-D4C6-48B4-86CD-EC253CC57FD2}" destId="{225F8823-0782-4E32-8605-5898232550A1}" srcOrd="2" destOrd="0" parTransId="{F13F07B4-CD75-4730-B285-8557B6429746}" sibTransId="{A17172E8-ACDC-4D7A-AAC9-28A0FE14D705}"/>
    <dgm:cxn modelId="{521CC546-0DC9-4247-A0AE-0AF0366B6A13}" srcId="{E4B979BF-D4C6-48B4-86CD-EC253CC57FD2}" destId="{18F4E255-70A0-4385-86BC-AB93417B22F9}" srcOrd="6" destOrd="0" parTransId="{D655F195-19EC-4A36-B455-7514063E58DF}" sibTransId="{D83EE02A-CC7F-4EB9-BF32-C120D7A33B4D}"/>
    <dgm:cxn modelId="{E639257F-0A2A-4B08-991B-77D1D91BF5AE}" srcId="{52A25A97-CE8C-42BE-A266-0FD73424B39F}" destId="{1C58E033-DBB7-4684-B776-9BFECD0DE8DF}" srcOrd="2" destOrd="0" parTransId="{9EF8F53A-6EFE-486F-A167-DAF7DFE37110}" sibTransId="{01B3FA00-D493-4C4D-9EF6-3C442C5BD353}"/>
    <dgm:cxn modelId="{FACE8F47-206E-4BC2-85A2-D67873947FEA}" srcId="{52A25A97-CE8C-42BE-A266-0FD73424B39F}" destId="{CF38F73C-7BBA-4C7F-B807-9027C85EE211}" srcOrd="6" destOrd="0" parTransId="{EAD3DDFB-6E7E-4A47-81AE-CB1422E39A1F}" sibTransId="{8CE97C3A-DEA6-4F8C-BAB2-B33322F12099}"/>
    <dgm:cxn modelId="{2F9F9DF0-13EA-4D4B-BB35-1F0ACA6A3F40}" type="presOf" srcId="{D39DD4CE-A4B0-4253-8605-CA23F6B19088}" destId="{B597934C-31DC-4CEB-B578-996A2C1E9F67}" srcOrd="0" destOrd="4" presId="urn:microsoft.com/office/officeart/2005/8/layout/hList2"/>
    <dgm:cxn modelId="{E5B0E637-09F7-4B8B-893F-4123303A6076}" type="presOf" srcId="{CDAD6B21-6BE5-4156-B102-B50582A01E7D}" destId="{B597934C-31DC-4CEB-B578-996A2C1E9F67}" srcOrd="0" destOrd="0" presId="urn:microsoft.com/office/officeart/2005/8/layout/hList2"/>
    <dgm:cxn modelId="{47415E8D-81B5-4C4D-9398-9BD29EB5B24B}" type="presOf" srcId="{96A8E8BC-5EC1-46E3-B342-CF56337FEB59}" destId="{B597934C-31DC-4CEB-B578-996A2C1E9F67}" srcOrd="0" destOrd="5" presId="urn:microsoft.com/office/officeart/2005/8/layout/hList2"/>
    <dgm:cxn modelId="{74BD0F3F-7226-45BF-9FB1-D4FB32355105}" srcId="{E4B979BF-D4C6-48B4-86CD-EC253CC57FD2}" destId="{96A8E8BC-5EC1-46E3-B342-CF56337FEB59}" srcOrd="5" destOrd="0" parTransId="{3DF475AF-EB8E-46DA-9656-6B0BEFF3C3A3}" sibTransId="{62F82EE5-1769-45B8-997B-268F0931AEE1}"/>
    <dgm:cxn modelId="{22B14CF6-FDBC-4884-B971-6C259B417E21}" type="presOf" srcId="{B281318C-B776-466F-8223-42208BE6F546}" destId="{3B7B7B04-0FB9-480E-B82B-8F607C72D997}" srcOrd="0" destOrd="5" presId="urn:microsoft.com/office/officeart/2005/8/layout/hList2"/>
    <dgm:cxn modelId="{B8476A11-798E-409F-9EC7-21113CB12718}" type="presOf" srcId="{225F8823-0782-4E32-8605-5898232550A1}" destId="{B597934C-31DC-4CEB-B578-996A2C1E9F67}" srcOrd="0" destOrd="2" presId="urn:microsoft.com/office/officeart/2005/8/layout/hList2"/>
    <dgm:cxn modelId="{C9ABB26C-E639-41C3-8216-7E1BD8A30434}" srcId="{52A25A97-CE8C-42BE-A266-0FD73424B39F}" destId="{01E0124F-343B-4A06-9330-393D22BEEEFA}" srcOrd="4" destOrd="0" parTransId="{1256DF67-D8B9-4C82-AB1B-011B4BE2E2D9}" sibTransId="{AFF5E9E7-1A46-4D67-9FF6-0A8305E7A6AE}"/>
    <dgm:cxn modelId="{E8936B56-CEA4-4315-928A-941D2EF1E8C8}" srcId="{E4B979BF-D4C6-48B4-86CD-EC253CC57FD2}" destId="{BB95B082-F8CF-46A2-A70F-2C7D5D9F2C43}" srcOrd="3" destOrd="0" parTransId="{6AB8F7D7-254E-431D-A39A-F7648DBB72D7}" sibTransId="{24A39761-C79B-4092-9DBB-D85EC8667B60}"/>
    <dgm:cxn modelId="{6EE29BB7-DC2D-4AE5-95BF-BBFD1D45A7F4}" srcId="{E4B979BF-D4C6-48B4-86CD-EC253CC57FD2}" destId="{3824CC26-196C-4421-810D-8F163E07F368}" srcOrd="1" destOrd="0" parTransId="{740026D2-13B0-4E6A-AABE-71AD0EB166EF}" sibTransId="{D9F26515-7BB5-4779-B1DA-F417906B8B78}"/>
    <dgm:cxn modelId="{0CEE96E1-C72A-4C53-BA4C-5AD12717F32B}" type="presOf" srcId="{91B3999D-1B9E-48D2-8849-32D7626B53BD}" destId="{3B7B7B04-0FB9-480E-B82B-8F607C72D997}" srcOrd="0" destOrd="0" presId="urn:microsoft.com/office/officeart/2005/8/layout/hList2"/>
    <dgm:cxn modelId="{7649C125-F589-4DB2-84B4-8E42CB80628E}" type="presOf" srcId="{18F4E255-70A0-4385-86BC-AB93417B22F9}" destId="{B597934C-31DC-4CEB-B578-996A2C1E9F67}" srcOrd="0" destOrd="6" presId="urn:microsoft.com/office/officeart/2005/8/layout/hList2"/>
    <dgm:cxn modelId="{8E16A4BE-4297-4BC4-90EE-3498DA8E9FB4}" type="presOf" srcId="{01E0124F-343B-4A06-9330-393D22BEEEFA}" destId="{3B7B7B04-0FB9-480E-B82B-8F607C72D997}" srcOrd="0" destOrd="4" presId="urn:microsoft.com/office/officeart/2005/8/layout/hList2"/>
    <dgm:cxn modelId="{CBE7FB5F-CB33-4986-AA9E-5248C7271279}" srcId="{17EA7DC4-BDCC-47FF-A4B3-D6C40FE84CBB}" destId="{52A25A97-CE8C-42BE-A266-0FD73424B39F}" srcOrd="1" destOrd="0" parTransId="{515A3D4B-C39D-4AE9-B0A6-BC322AEAA92A}" sibTransId="{C10AE3D7-B478-40FC-9698-6E4914C1207C}"/>
    <dgm:cxn modelId="{4766C0EF-1E12-4E8C-A889-FB36D7416433}" type="presOf" srcId="{C0A4CA0A-8D40-4BB2-84CD-26B8CCC51CB0}" destId="{3B7B7B04-0FB9-480E-B82B-8F607C72D997}" srcOrd="0" destOrd="1" presId="urn:microsoft.com/office/officeart/2005/8/layout/hList2"/>
    <dgm:cxn modelId="{7B47B586-105F-454E-9F07-D053E7F5B90F}" type="presOf" srcId="{E4B979BF-D4C6-48B4-86CD-EC253CC57FD2}" destId="{037AC99E-1CB8-42F7-8EF3-7AFA7D40E8DC}" srcOrd="0" destOrd="0" presId="urn:microsoft.com/office/officeart/2005/8/layout/hList2"/>
    <dgm:cxn modelId="{D0171F0E-F19C-4F38-937B-774F38CF4C9E}" type="presParOf" srcId="{B2D2C848-4D54-46A1-A575-F638693D5D31}" destId="{CA6E343B-4415-4B5E-89A2-3FC972846207}" srcOrd="0" destOrd="0" presId="urn:microsoft.com/office/officeart/2005/8/layout/hList2"/>
    <dgm:cxn modelId="{BF360F41-A7B1-4A17-968B-7F7F33FAE298}" type="presParOf" srcId="{CA6E343B-4415-4B5E-89A2-3FC972846207}" destId="{F68DCE11-410E-41BB-BC9B-396911C5CB8D}" srcOrd="0" destOrd="0" presId="urn:microsoft.com/office/officeart/2005/8/layout/hList2"/>
    <dgm:cxn modelId="{EAB7BA63-B76B-40D4-A37D-457EC4CBCFDA}" type="presParOf" srcId="{CA6E343B-4415-4B5E-89A2-3FC972846207}" destId="{B597934C-31DC-4CEB-B578-996A2C1E9F67}" srcOrd="1" destOrd="0" presId="urn:microsoft.com/office/officeart/2005/8/layout/hList2"/>
    <dgm:cxn modelId="{296F8DFC-A01B-4CE5-80F4-4B4653E40C28}" type="presParOf" srcId="{CA6E343B-4415-4B5E-89A2-3FC972846207}" destId="{037AC99E-1CB8-42F7-8EF3-7AFA7D40E8DC}" srcOrd="2" destOrd="0" presId="urn:microsoft.com/office/officeart/2005/8/layout/hList2"/>
    <dgm:cxn modelId="{10BD9598-C556-46EA-B091-D8524DC8947C}" type="presParOf" srcId="{B2D2C848-4D54-46A1-A575-F638693D5D31}" destId="{C3B39F2B-E943-4894-BB0F-9F33B15E8A81}" srcOrd="1" destOrd="0" presId="urn:microsoft.com/office/officeart/2005/8/layout/hList2"/>
    <dgm:cxn modelId="{D72A760F-6A44-445F-9CE4-C15E6ECC25AC}" type="presParOf" srcId="{B2D2C848-4D54-46A1-A575-F638693D5D31}" destId="{D80B4C0D-6FDE-4E09-8940-C4E4CC675989}" srcOrd="2" destOrd="0" presId="urn:microsoft.com/office/officeart/2005/8/layout/hList2"/>
    <dgm:cxn modelId="{D93A6813-2119-421C-A0EE-1D0C17BF7816}" type="presParOf" srcId="{D80B4C0D-6FDE-4E09-8940-C4E4CC675989}" destId="{D4199788-ABF0-4B10-B892-DE6120561DC2}" srcOrd="0" destOrd="0" presId="urn:microsoft.com/office/officeart/2005/8/layout/hList2"/>
    <dgm:cxn modelId="{5B8AA371-FF19-43F9-8273-272BD5F4FFA6}" type="presParOf" srcId="{D80B4C0D-6FDE-4E09-8940-C4E4CC675989}" destId="{3B7B7B04-0FB9-480E-B82B-8F607C72D997}" srcOrd="1" destOrd="0" presId="urn:microsoft.com/office/officeart/2005/8/layout/hList2"/>
    <dgm:cxn modelId="{2F39918C-2DEE-447B-B46B-59AD6BC358EA}" type="presParOf" srcId="{D80B4C0D-6FDE-4E09-8940-C4E4CC675989}" destId="{4C5E2F75-B849-4386-9FC9-6CFCBE7161AE}"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229896-C296-4BF9-8CE2-35B6B7402B43}" type="doc">
      <dgm:prSet loTypeId="urn:microsoft.com/office/officeart/2005/8/layout/vList2" loCatId="list" qsTypeId="urn:microsoft.com/office/officeart/2005/8/quickstyle/3d1" qsCatId="3D" csTypeId="urn:microsoft.com/office/officeart/2005/8/colors/accent0_2" csCatId="mainScheme" phldr="1"/>
      <dgm:spPr/>
      <dgm:t>
        <a:bodyPr/>
        <a:lstStyle/>
        <a:p>
          <a:endParaRPr lang="en-US"/>
        </a:p>
      </dgm:t>
    </dgm:pt>
    <dgm:pt modelId="{3EA05DE1-EADE-432E-A351-381A25FFC518}">
      <dgm:prSet custT="1"/>
      <dgm:spPr/>
      <dgm:t>
        <a:bodyPr/>
        <a:lstStyle/>
        <a:p>
          <a:pPr rtl="0"/>
          <a:r>
            <a:rPr lang="en-US" sz="2400" dirty="0"/>
            <a:t>State of high alert</a:t>
          </a:r>
        </a:p>
      </dgm:t>
    </dgm:pt>
    <dgm:pt modelId="{84AE5D59-3269-4D5C-BA02-C8B49350FA9C}" type="parTrans" cxnId="{A943EA38-8231-4ADB-98C4-B6F2B838DD3D}">
      <dgm:prSet/>
      <dgm:spPr/>
      <dgm:t>
        <a:bodyPr/>
        <a:lstStyle/>
        <a:p>
          <a:endParaRPr lang="en-US"/>
        </a:p>
      </dgm:t>
    </dgm:pt>
    <dgm:pt modelId="{1CF83054-32C0-4397-8207-CAEB0595A49E}" type="sibTrans" cxnId="{A943EA38-8231-4ADB-98C4-B6F2B838DD3D}">
      <dgm:prSet/>
      <dgm:spPr/>
      <dgm:t>
        <a:bodyPr/>
        <a:lstStyle/>
        <a:p>
          <a:endParaRPr lang="en-US"/>
        </a:p>
      </dgm:t>
    </dgm:pt>
    <dgm:pt modelId="{C7144D01-3729-424E-A4BB-B3C074F73DC0}">
      <dgm:prSet custT="1"/>
      <dgm:spPr/>
      <dgm:t>
        <a:bodyPr/>
        <a:lstStyle/>
        <a:p>
          <a:pPr rtl="0"/>
          <a:r>
            <a:rPr lang="en-US" sz="2400" dirty="0"/>
            <a:t>Inability to think clearly</a:t>
          </a:r>
        </a:p>
      </dgm:t>
    </dgm:pt>
    <dgm:pt modelId="{F4FE2ECA-F804-4CE0-A258-CA3B22CEF980}" type="parTrans" cxnId="{EB7B2ABC-2A06-4398-873A-F592FB7C691F}">
      <dgm:prSet/>
      <dgm:spPr/>
      <dgm:t>
        <a:bodyPr/>
        <a:lstStyle/>
        <a:p>
          <a:endParaRPr lang="en-US"/>
        </a:p>
      </dgm:t>
    </dgm:pt>
    <dgm:pt modelId="{AE915310-E218-4289-A1BF-1B91EFF42C97}" type="sibTrans" cxnId="{EB7B2ABC-2A06-4398-873A-F592FB7C691F}">
      <dgm:prSet/>
      <dgm:spPr/>
      <dgm:t>
        <a:bodyPr/>
        <a:lstStyle/>
        <a:p>
          <a:endParaRPr lang="en-US"/>
        </a:p>
      </dgm:t>
    </dgm:pt>
    <dgm:pt modelId="{3959B486-3CAA-4477-A620-B8D5DFF3B1D0}">
      <dgm:prSet custT="1"/>
      <dgm:spPr/>
      <dgm:t>
        <a:bodyPr/>
        <a:lstStyle/>
        <a:p>
          <a:pPr rtl="0"/>
          <a:r>
            <a:rPr lang="en-US" sz="2400" dirty="0"/>
            <a:t>Extreme thoughts</a:t>
          </a:r>
        </a:p>
      </dgm:t>
    </dgm:pt>
    <dgm:pt modelId="{41D41E0A-8507-4661-8DDE-C3305AA95769}" type="parTrans" cxnId="{B73EABF7-B97A-444F-8643-C84BEE72F761}">
      <dgm:prSet/>
      <dgm:spPr/>
      <dgm:t>
        <a:bodyPr/>
        <a:lstStyle/>
        <a:p>
          <a:endParaRPr lang="en-US"/>
        </a:p>
      </dgm:t>
    </dgm:pt>
    <dgm:pt modelId="{6396C727-1DEE-40B3-A51D-CA155D0A301F}" type="sibTrans" cxnId="{B73EABF7-B97A-444F-8643-C84BEE72F761}">
      <dgm:prSet/>
      <dgm:spPr/>
      <dgm:t>
        <a:bodyPr/>
        <a:lstStyle/>
        <a:p>
          <a:endParaRPr lang="en-US"/>
        </a:p>
      </dgm:t>
    </dgm:pt>
    <dgm:pt modelId="{B5A26931-2823-4532-90ED-C36B0C70D2F7}">
      <dgm:prSet custT="1"/>
      <dgm:spPr/>
      <dgm:t>
        <a:bodyPr/>
        <a:lstStyle/>
        <a:p>
          <a:pPr rtl="0"/>
          <a:r>
            <a:rPr lang="en-US" sz="2400" dirty="0"/>
            <a:t>Attention to threat</a:t>
          </a:r>
        </a:p>
      </dgm:t>
    </dgm:pt>
    <dgm:pt modelId="{F89A886E-9387-4DAC-B2A3-F2BFCAE7DFA4}" type="parTrans" cxnId="{4B20CF19-E9C7-405F-98C5-1A1C57DD97E2}">
      <dgm:prSet/>
      <dgm:spPr/>
      <dgm:t>
        <a:bodyPr/>
        <a:lstStyle/>
        <a:p>
          <a:endParaRPr lang="en-US"/>
        </a:p>
      </dgm:t>
    </dgm:pt>
    <dgm:pt modelId="{8659947B-B5DF-4006-B18E-8B3B01DC893F}" type="sibTrans" cxnId="{4B20CF19-E9C7-405F-98C5-1A1C57DD97E2}">
      <dgm:prSet/>
      <dgm:spPr/>
      <dgm:t>
        <a:bodyPr/>
        <a:lstStyle/>
        <a:p>
          <a:endParaRPr lang="en-US"/>
        </a:p>
      </dgm:t>
    </dgm:pt>
    <dgm:pt modelId="{E3CF8A59-EA23-4000-9F26-741A70BB6218}">
      <dgm:prSet custT="1"/>
      <dgm:spPr/>
      <dgm:t>
        <a:bodyPr/>
        <a:lstStyle/>
        <a:p>
          <a:pPr rtl="0"/>
          <a:r>
            <a:rPr lang="en-US" sz="2400" dirty="0"/>
            <a:t>Intense and prolonged anxiety</a:t>
          </a:r>
        </a:p>
      </dgm:t>
    </dgm:pt>
    <dgm:pt modelId="{AF519BC5-A89C-4D3E-95F0-AFCBADFF357A}" type="parTrans" cxnId="{BB2CFC43-4A91-494B-B349-E5727857332D}">
      <dgm:prSet/>
      <dgm:spPr/>
      <dgm:t>
        <a:bodyPr/>
        <a:lstStyle/>
        <a:p>
          <a:endParaRPr lang="en-US"/>
        </a:p>
      </dgm:t>
    </dgm:pt>
    <dgm:pt modelId="{32D859C5-052D-46E2-878D-1B50BDDCA4DD}" type="sibTrans" cxnId="{BB2CFC43-4A91-494B-B349-E5727857332D}">
      <dgm:prSet/>
      <dgm:spPr/>
      <dgm:t>
        <a:bodyPr/>
        <a:lstStyle/>
        <a:p>
          <a:endParaRPr lang="en-US"/>
        </a:p>
      </dgm:t>
    </dgm:pt>
    <dgm:pt modelId="{29BD2BF1-084B-4B01-B3B7-2003CC36E50E}">
      <dgm:prSet custT="1"/>
      <dgm:spPr/>
      <dgm:t>
        <a:bodyPr/>
        <a:lstStyle/>
        <a:p>
          <a:pPr rtl="0"/>
          <a:r>
            <a:rPr lang="en-US" sz="2400" dirty="0"/>
            <a:t>Drive to take action</a:t>
          </a:r>
        </a:p>
      </dgm:t>
    </dgm:pt>
    <dgm:pt modelId="{60133A69-0F40-4C89-B248-55778CADF566}" type="parTrans" cxnId="{B6DC42CC-2C2B-4920-A52D-2634F5F1A9E5}">
      <dgm:prSet/>
      <dgm:spPr/>
      <dgm:t>
        <a:bodyPr/>
        <a:lstStyle/>
        <a:p>
          <a:endParaRPr lang="en-US"/>
        </a:p>
      </dgm:t>
    </dgm:pt>
    <dgm:pt modelId="{45955561-1048-473F-946C-B656A95BD083}" type="sibTrans" cxnId="{B6DC42CC-2C2B-4920-A52D-2634F5F1A9E5}">
      <dgm:prSet/>
      <dgm:spPr/>
      <dgm:t>
        <a:bodyPr/>
        <a:lstStyle/>
        <a:p>
          <a:endParaRPr lang="en-US"/>
        </a:p>
      </dgm:t>
    </dgm:pt>
    <dgm:pt modelId="{8024F23B-0296-489E-AB02-0A674765A4FB}" type="pres">
      <dgm:prSet presAssocID="{EE229896-C296-4BF9-8CE2-35B6B7402B43}" presName="linear" presStyleCnt="0">
        <dgm:presLayoutVars>
          <dgm:animLvl val="lvl"/>
          <dgm:resizeHandles val="exact"/>
        </dgm:presLayoutVars>
      </dgm:prSet>
      <dgm:spPr/>
    </dgm:pt>
    <dgm:pt modelId="{AD546566-C39C-406A-81BC-01F97EF11E52}" type="pres">
      <dgm:prSet presAssocID="{3EA05DE1-EADE-432E-A351-381A25FFC518}" presName="parentText" presStyleLbl="node1" presStyleIdx="0" presStyleCnt="6">
        <dgm:presLayoutVars>
          <dgm:chMax val="0"/>
          <dgm:bulletEnabled val="1"/>
        </dgm:presLayoutVars>
      </dgm:prSet>
      <dgm:spPr/>
    </dgm:pt>
    <dgm:pt modelId="{CCE84D22-33CC-41AF-8F76-787885481675}" type="pres">
      <dgm:prSet presAssocID="{1CF83054-32C0-4397-8207-CAEB0595A49E}" presName="spacer" presStyleCnt="0"/>
      <dgm:spPr/>
    </dgm:pt>
    <dgm:pt modelId="{EB5A3659-0693-45AB-8916-85E9726FE2AE}" type="pres">
      <dgm:prSet presAssocID="{C7144D01-3729-424E-A4BB-B3C074F73DC0}" presName="parentText" presStyleLbl="node1" presStyleIdx="1" presStyleCnt="6">
        <dgm:presLayoutVars>
          <dgm:chMax val="0"/>
          <dgm:bulletEnabled val="1"/>
        </dgm:presLayoutVars>
      </dgm:prSet>
      <dgm:spPr/>
    </dgm:pt>
    <dgm:pt modelId="{7A78B2EE-4714-48C0-BD03-388A9AA0C303}" type="pres">
      <dgm:prSet presAssocID="{AE915310-E218-4289-A1BF-1B91EFF42C97}" presName="spacer" presStyleCnt="0"/>
      <dgm:spPr/>
    </dgm:pt>
    <dgm:pt modelId="{469BA840-7022-4322-825A-F8503A9937ED}" type="pres">
      <dgm:prSet presAssocID="{3959B486-3CAA-4477-A620-B8D5DFF3B1D0}" presName="parentText" presStyleLbl="node1" presStyleIdx="2" presStyleCnt="6">
        <dgm:presLayoutVars>
          <dgm:chMax val="0"/>
          <dgm:bulletEnabled val="1"/>
        </dgm:presLayoutVars>
      </dgm:prSet>
      <dgm:spPr/>
    </dgm:pt>
    <dgm:pt modelId="{D99A7DBF-36C9-469D-916F-2EA96FA045EF}" type="pres">
      <dgm:prSet presAssocID="{6396C727-1DEE-40B3-A51D-CA155D0A301F}" presName="spacer" presStyleCnt="0"/>
      <dgm:spPr/>
    </dgm:pt>
    <dgm:pt modelId="{1F639CA5-20DB-4F95-B94D-570816B22619}" type="pres">
      <dgm:prSet presAssocID="{B5A26931-2823-4532-90ED-C36B0C70D2F7}" presName="parentText" presStyleLbl="node1" presStyleIdx="3" presStyleCnt="6">
        <dgm:presLayoutVars>
          <dgm:chMax val="0"/>
          <dgm:bulletEnabled val="1"/>
        </dgm:presLayoutVars>
      </dgm:prSet>
      <dgm:spPr/>
    </dgm:pt>
    <dgm:pt modelId="{DAEA728C-D433-4D63-86A3-662AAFBBA264}" type="pres">
      <dgm:prSet presAssocID="{8659947B-B5DF-4006-B18E-8B3B01DC893F}" presName="spacer" presStyleCnt="0"/>
      <dgm:spPr/>
    </dgm:pt>
    <dgm:pt modelId="{8D829EBF-6193-41B9-9022-23BA72D80069}" type="pres">
      <dgm:prSet presAssocID="{E3CF8A59-EA23-4000-9F26-741A70BB6218}" presName="parentText" presStyleLbl="node1" presStyleIdx="4" presStyleCnt="6">
        <dgm:presLayoutVars>
          <dgm:chMax val="0"/>
          <dgm:bulletEnabled val="1"/>
        </dgm:presLayoutVars>
      </dgm:prSet>
      <dgm:spPr/>
    </dgm:pt>
    <dgm:pt modelId="{9D7AE242-0AE2-4E45-8951-B32439E9040C}" type="pres">
      <dgm:prSet presAssocID="{32D859C5-052D-46E2-878D-1B50BDDCA4DD}" presName="spacer" presStyleCnt="0"/>
      <dgm:spPr/>
    </dgm:pt>
    <dgm:pt modelId="{8B877DB8-457D-4C59-8B5D-A7BBAC14DEF4}" type="pres">
      <dgm:prSet presAssocID="{29BD2BF1-084B-4B01-B3B7-2003CC36E50E}" presName="parentText" presStyleLbl="node1" presStyleIdx="5" presStyleCnt="6">
        <dgm:presLayoutVars>
          <dgm:chMax val="0"/>
          <dgm:bulletEnabled val="1"/>
        </dgm:presLayoutVars>
      </dgm:prSet>
      <dgm:spPr/>
    </dgm:pt>
  </dgm:ptLst>
  <dgm:cxnLst>
    <dgm:cxn modelId="{730D41E6-3B4D-4AF6-8EC5-B2139E817395}" type="presOf" srcId="{B5A26931-2823-4532-90ED-C36B0C70D2F7}" destId="{1F639CA5-20DB-4F95-B94D-570816B22619}" srcOrd="0" destOrd="0" presId="urn:microsoft.com/office/officeart/2005/8/layout/vList2"/>
    <dgm:cxn modelId="{BB2CFC43-4A91-494B-B349-E5727857332D}" srcId="{EE229896-C296-4BF9-8CE2-35B6B7402B43}" destId="{E3CF8A59-EA23-4000-9F26-741A70BB6218}" srcOrd="4" destOrd="0" parTransId="{AF519BC5-A89C-4D3E-95F0-AFCBADFF357A}" sibTransId="{32D859C5-052D-46E2-878D-1B50BDDCA4DD}"/>
    <dgm:cxn modelId="{EB7B2ABC-2A06-4398-873A-F592FB7C691F}" srcId="{EE229896-C296-4BF9-8CE2-35B6B7402B43}" destId="{C7144D01-3729-424E-A4BB-B3C074F73DC0}" srcOrd="1" destOrd="0" parTransId="{F4FE2ECA-F804-4CE0-A258-CA3B22CEF980}" sibTransId="{AE915310-E218-4289-A1BF-1B91EFF42C97}"/>
    <dgm:cxn modelId="{A943EA38-8231-4ADB-98C4-B6F2B838DD3D}" srcId="{EE229896-C296-4BF9-8CE2-35B6B7402B43}" destId="{3EA05DE1-EADE-432E-A351-381A25FFC518}" srcOrd="0" destOrd="0" parTransId="{84AE5D59-3269-4D5C-BA02-C8B49350FA9C}" sibTransId="{1CF83054-32C0-4397-8207-CAEB0595A49E}"/>
    <dgm:cxn modelId="{E9D85CA3-D865-4C88-B43F-4E7B10D14A3A}" type="presOf" srcId="{C7144D01-3729-424E-A4BB-B3C074F73DC0}" destId="{EB5A3659-0693-45AB-8916-85E9726FE2AE}" srcOrd="0" destOrd="0" presId="urn:microsoft.com/office/officeart/2005/8/layout/vList2"/>
    <dgm:cxn modelId="{56EA10B7-6974-4264-A973-3FBB42F17B13}" type="presOf" srcId="{3959B486-3CAA-4477-A620-B8D5DFF3B1D0}" destId="{469BA840-7022-4322-825A-F8503A9937ED}" srcOrd="0" destOrd="0" presId="urn:microsoft.com/office/officeart/2005/8/layout/vList2"/>
    <dgm:cxn modelId="{B6DC42CC-2C2B-4920-A52D-2634F5F1A9E5}" srcId="{EE229896-C296-4BF9-8CE2-35B6B7402B43}" destId="{29BD2BF1-084B-4B01-B3B7-2003CC36E50E}" srcOrd="5" destOrd="0" parTransId="{60133A69-0F40-4C89-B248-55778CADF566}" sibTransId="{45955561-1048-473F-946C-B656A95BD083}"/>
    <dgm:cxn modelId="{B73EABF7-B97A-444F-8643-C84BEE72F761}" srcId="{EE229896-C296-4BF9-8CE2-35B6B7402B43}" destId="{3959B486-3CAA-4477-A620-B8D5DFF3B1D0}" srcOrd="2" destOrd="0" parTransId="{41D41E0A-8507-4661-8DDE-C3305AA95769}" sibTransId="{6396C727-1DEE-40B3-A51D-CA155D0A301F}"/>
    <dgm:cxn modelId="{27EA8D9F-C329-406D-8932-88BB47D59DAD}" type="presOf" srcId="{29BD2BF1-084B-4B01-B3B7-2003CC36E50E}" destId="{8B877DB8-457D-4C59-8B5D-A7BBAC14DEF4}" srcOrd="0" destOrd="0" presId="urn:microsoft.com/office/officeart/2005/8/layout/vList2"/>
    <dgm:cxn modelId="{6716AEAF-C24F-4F94-807E-307C1FF8B80E}" type="presOf" srcId="{3EA05DE1-EADE-432E-A351-381A25FFC518}" destId="{AD546566-C39C-406A-81BC-01F97EF11E52}" srcOrd="0" destOrd="0" presId="urn:microsoft.com/office/officeart/2005/8/layout/vList2"/>
    <dgm:cxn modelId="{8321B5F0-DE91-477E-B173-D8C82D781EA3}" type="presOf" srcId="{E3CF8A59-EA23-4000-9F26-741A70BB6218}" destId="{8D829EBF-6193-41B9-9022-23BA72D80069}" srcOrd="0" destOrd="0" presId="urn:microsoft.com/office/officeart/2005/8/layout/vList2"/>
    <dgm:cxn modelId="{15F88D8D-9955-4C50-A2F6-7EDBE40A6E01}" type="presOf" srcId="{EE229896-C296-4BF9-8CE2-35B6B7402B43}" destId="{8024F23B-0296-489E-AB02-0A674765A4FB}" srcOrd="0" destOrd="0" presId="urn:microsoft.com/office/officeart/2005/8/layout/vList2"/>
    <dgm:cxn modelId="{4B20CF19-E9C7-405F-98C5-1A1C57DD97E2}" srcId="{EE229896-C296-4BF9-8CE2-35B6B7402B43}" destId="{B5A26931-2823-4532-90ED-C36B0C70D2F7}" srcOrd="3" destOrd="0" parTransId="{F89A886E-9387-4DAC-B2A3-F2BFCAE7DFA4}" sibTransId="{8659947B-B5DF-4006-B18E-8B3B01DC893F}"/>
    <dgm:cxn modelId="{D2FD0A27-0ACF-4689-82C4-4B214AC22345}" type="presParOf" srcId="{8024F23B-0296-489E-AB02-0A674765A4FB}" destId="{AD546566-C39C-406A-81BC-01F97EF11E52}" srcOrd="0" destOrd="0" presId="urn:microsoft.com/office/officeart/2005/8/layout/vList2"/>
    <dgm:cxn modelId="{1C4A9C12-BBC2-4A39-A299-E92BE49A0C5C}" type="presParOf" srcId="{8024F23B-0296-489E-AB02-0A674765A4FB}" destId="{CCE84D22-33CC-41AF-8F76-787885481675}" srcOrd="1" destOrd="0" presId="urn:microsoft.com/office/officeart/2005/8/layout/vList2"/>
    <dgm:cxn modelId="{C9BA791F-350A-481A-A227-AC1F48B15E0F}" type="presParOf" srcId="{8024F23B-0296-489E-AB02-0A674765A4FB}" destId="{EB5A3659-0693-45AB-8916-85E9726FE2AE}" srcOrd="2" destOrd="0" presId="urn:microsoft.com/office/officeart/2005/8/layout/vList2"/>
    <dgm:cxn modelId="{40818B3F-0360-42FB-A0AB-C8EE2CBD31A1}" type="presParOf" srcId="{8024F23B-0296-489E-AB02-0A674765A4FB}" destId="{7A78B2EE-4714-48C0-BD03-388A9AA0C303}" srcOrd="3" destOrd="0" presId="urn:microsoft.com/office/officeart/2005/8/layout/vList2"/>
    <dgm:cxn modelId="{BBAEFE0D-CDC4-4844-B131-8CB2238A9DA4}" type="presParOf" srcId="{8024F23B-0296-489E-AB02-0A674765A4FB}" destId="{469BA840-7022-4322-825A-F8503A9937ED}" srcOrd="4" destOrd="0" presId="urn:microsoft.com/office/officeart/2005/8/layout/vList2"/>
    <dgm:cxn modelId="{3A27D96F-E248-4E0A-A98B-C1938D72CCC8}" type="presParOf" srcId="{8024F23B-0296-489E-AB02-0A674765A4FB}" destId="{D99A7DBF-36C9-469D-916F-2EA96FA045EF}" srcOrd="5" destOrd="0" presId="urn:microsoft.com/office/officeart/2005/8/layout/vList2"/>
    <dgm:cxn modelId="{185AF519-8BA0-48F1-BC81-91A916D9C15A}" type="presParOf" srcId="{8024F23B-0296-489E-AB02-0A674765A4FB}" destId="{1F639CA5-20DB-4F95-B94D-570816B22619}" srcOrd="6" destOrd="0" presId="urn:microsoft.com/office/officeart/2005/8/layout/vList2"/>
    <dgm:cxn modelId="{50755515-0B53-4E6D-85C2-B2576ED2098D}" type="presParOf" srcId="{8024F23B-0296-489E-AB02-0A674765A4FB}" destId="{DAEA728C-D433-4D63-86A3-662AAFBBA264}" srcOrd="7" destOrd="0" presId="urn:microsoft.com/office/officeart/2005/8/layout/vList2"/>
    <dgm:cxn modelId="{09365A64-4BEB-448B-A267-855DF14E18FA}" type="presParOf" srcId="{8024F23B-0296-489E-AB02-0A674765A4FB}" destId="{8D829EBF-6193-41B9-9022-23BA72D80069}" srcOrd="8" destOrd="0" presId="urn:microsoft.com/office/officeart/2005/8/layout/vList2"/>
    <dgm:cxn modelId="{FCC3C106-AB93-4FDD-8AD1-FB73D76A2ACD}" type="presParOf" srcId="{8024F23B-0296-489E-AB02-0A674765A4FB}" destId="{9D7AE242-0AE2-4E45-8951-B32439E9040C}" srcOrd="9" destOrd="0" presId="urn:microsoft.com/office/officeart/2005/8/layout/vList2"/>
    <dgm:cxn modelId="{1EE6CA1A-FCFA-434C-AE3A-2D20238F8B5D}" type="presParOf" srcId="{8024F23B-0296-489E-AB02-0A674765A4FB}" destId="{8B877DB8-457D-4C59-8B5D-A7BBAC14DEF4}"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AC99E-1CB8-42F7-8EF3-7AFA7D40E8DC}">
      <dsp:nvSpPr>
        <dsp:cNvPr id="0" name=""/>
        <dsp:cNvSpPr/>
      </dsp:nvSpPr>
      <dsp:spPr>
        <a:xfrm rot="16200000">
          <a:off x="-1628370" y="2695989"/>
          <a:ext cx="4041648" cy="657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79820" bIns="0" numCol="1" spcCol="1270" anchor="t" anchorCtr="0">
          <a:noAutofit/>
        </a:bodyPr>
        <a:lstStyle/>
        <a:p>
          <a:pPr marL="0" lvl="0" indent="0" algn="l" defTabSz="1600200">
            <a:lnSpc>
              <a:spcPct val="90000"/>
            </a:lnSpc>
            <a:spcBef>
              <a:spcPct val="0"/>
            </a:spcBef>
            <a:spcAft>
              <a:spcPct val="35000"/>
            </a:spcAft>
            <a:buNone/>
          </a:pPr>
          <a:r>
            <a:rPr lang="en-US" sz="3600" b="1" kern="1200" dirty="0"/>
            <a:t>INDIVIDUAL</a:t>
          </a:r>
          <a:br>
            <a:rPr lang="en-US" sz="3600" b="0" kern="1200" dirty="0"/>
          </a:br>
          <a:r>
            <a:rPr lang="en-US" sz="3600" b="1" kern="1200" dirty="0"/>
            <a:t>MALTREATMENT  </a:t>
          </a:r>
        </a:p>
      </dsp:txBody>
      <dsp:txXfrm>
        <a:off x="-1628370" y="2695989"/>
        <a:ext cx="4041648" cy="657434"/>
      </dsp:txXfrm>
    </dsp:sp>
    <dsp:sp modelId="{B597934C-31DC-4CEB-B578-996A2C1E9F67}">
      <dsp:nvSpPr>
        <dsp:cNvPr id="0" name=""/>
        <dsp:cNvSpPr/>
      </dsp:nvSpPr>
      <dsp:spPr>
        <a:xfrm>
          <a:off x="1082536" y="1088635"/>
          <a:ext cx="3738943" cy="4041648"/>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579820" rIns="142240"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EMOTIONAL NEGLECT</a:t>
          </a:r>
        </a:p>
        <a:p>
          <a:pPr marL="228600" lvl="1" indent="-228600" algn="l" defTabSz="889000">
            <a:lnSpc>
              <a:spcPct val="90000"/>
            </a:lnSpc>
            <a:spcBef>
              <a:spcPct val="0"/>
            </a:spcBef>
            <a:spcAft>
              <a:spcPct val="15000"/>
            </a:spcAft>
            <a:buFont typeface="Arial" panose="020B0604020202020204" pitchFamily="34" charset="0"/>
            <a:buChar char="•"/>
          </a:pPr>
          <a:r>
            <a:rPr lang="en-US" sz="2000" b="1" kern="1200" dirty="0">
              <a:solidFill>
                <a:srgbClr val="FF0000"/>
              </a:solidFill>
            </a:rPr>
            <a:t>CHRONIC UNCERTAINTY</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PHYSICAL ABUSE</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SEXUAL ABUSE</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EMOTIONAL ABUSE</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PHYSICAL NEGLECT</a:t>
          </a:r>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dsp:txBody>
      <dsp:txXfrm>
        <a:off x="1082536" y="1088635"/>
        <a:ext cx="3738943" cy="4041648"/>
      </dsp:txXfrm>
    </dsp:sp>
    <dsp:sp modelId="{F68DCE11-410E-41BB-BC9B-396911C5CB8D}">
      <dsp:nvSpPr>
        <dsp:cNvPr id="0" name=""/>
        <dsp:cNvSpPr/>
      </dsp:nvSpPr>
      <dsp:spPr>
        <a:xfrm>
          <a:off x="813527" y="272671"/>
          <a:ext cx="1314868" cy="1314868"/>
        </a:xfrm>
        <a:prstGeom prst="rect">
          <a:avLst/>
        </a:prstGeom>
        <a:blipFill rotWithShape="1">
          <a:blip xmlns:r="http://schemas.openxmlformats.org/officeDocument/2006/relationships" r:embed="rId1"/>
          <a:stretch>
            <a:fillRect/>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C5E2F75-B849-4386-9FC9-6CFCBE7161AE}">
      <dsp:nvSpPr>
        <dsp:cNvPr id="0" name=""/>
        <dsp:cNvSpPr/>
      </dsp:nvSpPr>
      <dsp:spPr>
        <a:xfrm rot="16200000">
          <a:off x="3379802" y="2695989"/>
          <a:ext cx="4041648" cy="657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79820" bIns="0" numCol="1" spcCol="1270" anchor="t" anchorCtr="0">
          <a:noAutofit/>
        </a:bodyPr>
        <a:lstStyle/>
        <a:p>
          <a:pPr marL="0" lvl="0" indent="0" algn="l" defTabSz="1600200">
            <a:lnSpc>
              <a:spcPct val="90000"/>
            </a:lnSpc>
            <a:spcBef>
              <a:spcPct val="0"/>
            </a:spcBef>
            <a:spcAft>
              <a:spcPct val="35000"/>
            </a:spcAft>
            <a:buNone/>
          </a:pPr>
          <a:r>
            <a:rPr lang="en-US" sz="3600" b="1" kern="1200" cap="all" spc="0" dirty="0">
              <a:ln w="9000" cmpd="sng">
                <a:prstDash val="solid"/>
              </a:ln>
              <a:effectLst/>
            </a:rPr>
            <a:t>HOUSEHOLD</a:t>
          </a:r>
        </a:p>
      </dsp:txBody>
      <dsp:txXfrm>
        <a:off x="3379802" y="2695989"/>
        <a:ext cx="4041648" cy="657434"/>
      </dsp:txXfrm>
    </dsp:sp>
    <dsp:sp modelId="{3B7B7B04-0FB9-480E-B82B-8F607C72D997}">
      <dsp:nvSpPr>
        <dsp:cNvPr id="0" name=""/>
        <dsp:cNvSpPr/>
      </dsp:nvSpPr>
      <dsp:spPr>
        <a:xfrm>
          <a:off x="5729343" y="1003882"/>
          <a:ext cx="3274719" cy="4041648"/>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579820" rIns="170688" bIns="170688"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b="1" kern="1200" dirty="0">
              <a:solidFill>
                <a:srgbClr val="FF0000"/>
              </a:solidFill>
            </a:rPr>
            <a:t>SEPARATION</a:t>
          </a:r>
        </a:p>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INCARCERATION</a:t>
          </a:r>
        </a:p>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MENTAL ILLNESS</a:t>
          </a:r>
        </a:p>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SUBSTANCE ABUSE</a:t>
          </a:r>
        </a:p>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DOMESTIC VIOLENCE</a:t>
          </a:r>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dsp:txBody>
      <dsp:txXfrm>
        <a:off x="5729343" y="1003882"/>
        <a:ext cx="3274719" cy="4041648"/>
      </dsp:txXfrm>
    </dsp:sp>
    <dsp:sp modelId="{D4199788-ABF0-4B10-B892-DE6120561DC2}">
      <dsp:nvSpPr>
        <dsp:cNvPr id="0" name=""/>
        <dsp:cNvSpPr/>
      </dsp:nvSpPr>
      <dsp:spPr>
        <a:xfrm>
          <a:off x="5071909" y="136069"/>
          <a:ext cx="1314868" cy="1314868"/>
        </a:xfrm>
        <a:prstGeom prst="rect">
          <a:avLst/>
        </a:prstGeom>
        <a:blipFill rotWithShape="1">
          <a:blip xmlns:r="http://schemas.openxmlformats.org/officeDocument/2006/relationships" r:embed="rId2"/>
          <a:stretch>
            <a:fillRect/>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46566-C39C-406A-81BC-01F97EF11E52}">
      <dsp:nvSpPr>
        <dsp:cNvPr id="0" name=""/>
        <dsp:cNvSpPr/>
      </dsp:nvSpPr>
      <dsp:spPr>
        <a:xfrm>
          <a:off x="0" y="1481"/>
          <a:ext cx="4114800" cy="676763"/>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State of high alert</a:t>
          </a:r>
        </a:p>
      </dsp:txBody>
      <dsp:txXfrm>
        <a:off x="33037" y="34518"/>
        <a:ext cx="4048726" cy="610689"/>
      </dsp:txXfrm>
    </dsp:sp>
    <dsp:sp modelId="{EB5A3659-0693-45AB-8916-85E9726FE2AE}">
      <dsp:nvSpPr>
        <dsp:cNvPr id="0" name=""/>
        <dsp:cNvSpPr/>
      </dsp:nvSpPr>
      <dsp:spPr>
        <a:xfrm>
          <a:off x="0" y="688496"/>
          <a:ext cx="4114800" cy="676763"/>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Inability to think clearly</a:t>
          </a:r>
        </a:p>
      </dsp:txBody>
      <dsp:txXfrm>
        <a:off x="33037" y="721533"/>
        <a:ext cx="4048726" cy="610689"/>
      </dsp:txXfrm>
    </dsp:sp>
    <dsp:sp modelId="{469BA840-7022-4322-825A-F8503A9937ED}">
      <dsp:nvSpPr>
        <dsp:cNvPr id="0" name=""/>
        <dsp:cNvSpPr/>
      </dsp:nvSpPr>
      <dsp:spPr>
        <a:xfrm>
          <a:off x="0" y="1375510"/>
          <a:ext cx="4114800" cy="676763"/>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Extreme thoughts</a:t>
          </a:r>
        </a:p>
      </dsp:txBody>
      <dsp:txXfrm>
        <a:off x="33037" y="1408547"/>
        <a:ext cx="4048726" cy="610689"/>
      </dsp:txXfrm>
    </dsp:sp>
    <dsp:sp modelId="{1F639CA5-20DB-4F95-B94D-570816B22619}">
      <dsp:nvSpPr>
        <dsp:cNvPr id="0" name=""/>
        <dsp:cNvSpPr/>
      </dsp:nvSpPr>
      <dsp:spPr>
        <a:xfrm>
          <a:off x="0" y="2062525"/>
          <a:ext cx="4114800" cy="676763"/>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Attention to threat</a:t>
          </a:r>
        </a:p>
      </dsp:txBody>
      <dsp:txXfrm>
        <a:off x="33037" y="2095562"/>
        <a:ext cx="4048726" cy="610689"/>
      </dsp:txXfrm>
    </dsp:sp>
    <dsp:sp modelId="{8D829EBF-6193-41B9-9022-23BA72D80069}">
      <dsp:nvSpPr>
        <dsp:cNvPr id="0" name=""/>
        <dsp:cNvSpPr/>
      </dsp:nvSpPr>
      <dsp:spPr>
        <a:xfrm>
          <a:off x="0" y="2749540"/>
          <a:ext cx="4114800" cy="676763"/>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Intense and prolonged anxiety</a:t>
          </a:r>
        </a:p>
      </dsp:txBody>
      <dsp:txXfrm>
        <a:off x="33037" y="2782577"/>
        <a:ext cx="4048726" cy="610689"/>
      </dsp:txXfrm>
    </dsp:sp>
    <dsp:sp modelId="{8B877DB8-457D-4C59-8B5D-A7BBAC14DEF4}">
      <dsp:nvSpPr>
        <dsp:cNvPr id="0" name=""/>
        <dsp:cNvSpPr/>
      </dsp:nvSpPr>
      <dsp:spPr>
        <a:xfrm>
          <a:off x="0" y="3436555"/>
          <a:ext cx="4114800" cy="676763"/>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Drive to take action</a:t>
          </a:r>
        </a:p>
      </dsp:txBody>
      <dsp:txXfrm>
        <a:off x="33037" y="3469592"/>
        <a:ext cx="4048726" cy="610689"/>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00E893-814F-470A-978D-004E49DC7A87}" type="datetimeFigureOut">
              <a:rPr lang="en-US" smtClean="0"/>
              <a:t>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2CD059-9ED0-4424-A75E-0E68FF531E4E}" type="slidenum">
              <a:rPr lang="en-US" smtClean="0"/>
              <a:t>‹#›</a:t>
            </a:fld>
            <a:endParaRPr lang="en-US"/>
          </a:p>
        </p:txBody>
      </p:sp>
    </p:spTree>
    <p:extLst>
      <p:ext uri="{BB962C8B-B14F-4D97-AF65-F5344CB8AC3E}">
        <p14:creationId xmlns:p14="http://schemas.microsoft.com/office/powerpoint/2010/main" val="173539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anctuaryweb.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Scores range from 0-10.</a:t>
            </a:r>
            <a:br>
              <a:rPr lang="en-US" dirty="0"/>
            </a:br>
            <a:endParaRPr lang="en-US" dirty="0"/>
          </a:p>
          <a:p>
            <a:r>
              <a:rPr lang="en-US" dirty="0"/>
              <a:t>ACEs predict many different adverse outcomes, up to 50 years after people experienced trauma.  Outcomes</a:t>
            </a:r>
            <a:r>
              <a:rPr lang="en-US" baseline="0" dirty="0"/>
              <a:t> predicted include </a:t>
            </a:r>
            <a:r>
              <a:rPr lang="en-US" sz="1200" b="0" i="0" kern="1200" dirty="0">
                <a:solidFill>
                  <a:schemeClr val="tx1"/>
                </a:solidFill>
                <a:effectLst/>
                <a:latin typeface="+mn-lt"/>
                <a:ea typeface="+mn-ea"/>
                <a:cs typeface="+mn-cs"/>
              </a:rPr>
              <a:t>adulthood high-risk health behaviors such as smoking, alcohol and drug abuse, promiscuity, and severe obesity, and correlated with ill-health including depression, heart disease, cancer, chronic lung disease and shortened lifespan. Compared to an ACE score of zero, having four adverse childhood experiences was associated with a seven-fold increase in alcoholism, a doubling of risk of being diagnosed with cancer, and a four-fold increase in emphysema; an ACE score above six was associated with a 30-fold increase in attempted suicide.</a:t>
            </a:r>
            <a:endParaRPr lang="en-US" sz="1200" b="0" i="0" u="none" strike="noStrike" kern="1200" baseline="30000" dirty="0">
              <a:solidFill>
                <a:schemeClr val="tx1"/>
              </a:solidFill>
              <a:effectLst/>
              <a:latin typeface="+mn-lt"/>
              <a:ea typeface="+mn-ea"/>
              <a:cs typeface="+mn-cs"/>
            </a:endParaRP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Recent</a:t>
            </a:r>
            <a:r>
              <a:rPr lang="en-US" baseline="0" dirty="0"/>
              <a:t> research in Washington state looked at how ACES affect current students.  They found that </a:t>
            </a:r>
            <a:r>
              <a:rPr lang="en-US" sz="1200" b="0" i="0" u="none" strike="noStrike" kern="1200" baseline="0" dirty="0">
                <a:solidFill>
                  <a:schemeClr val="tx1"/>
                </a:solidFill>
                <a:latin typeface="+mn-lt"/>
                <a:ea typeface="+mn-ea"/>
                <a:cs typeface="+mn-cs"/>
              </a:rPr>
              <a:t>students with 3 or more ACES were 3 times more likely to experience academic failure and 6 times more likely to have severe behavior problems than students with no ACES.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90A052F-1431-473E-867A-F82C7923ABE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9275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and talk…</a:t>
            </a:r>
          </a:p>
        </p:txBody>
      </p:sp>
      <p:sp>
        <p:nvSpPr>
          <p:cNvPr id="4" name="Slide Number Placeholder 3"/>
          <p:cNvSpPr>
            <a:spLocks noGrp="1"/>
          </p:cNvSpPr>
          <p:nvPr>
            <p:ph type="sldNum" sz="quarter" idx="10"/>
          </p:nvPr>
        </p:nvSpPr>
        <p:spPr/>
        <p:txBody>
          <a:bodyPr/>
          <a:lstStyle/>
          <a:p>
            <a:fld id="{7178E23A-1744-4CC5-A847-92D57DD5A6F8}" type="slidenum">
              <a:rPr lang="en-US" smtClean="0"/>
              <a:t>9</a:t>
            </a:fld>
            <a:endParaRPr lang="en-US"/>
          </a:p>
        </p:txBody>
      </p:sp>
    </p:spTree>
    <p:extLst>
      <p:ext uri="{BB962C8B-B14F-4D97-AF65-F5344CB8AC3E}">
        <p14:creationId xmlns:p14="http://schemas.microsoft.com/office/powerpoint/2010/main" val="303153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Note that if you boiled down trauma-informed in to one theme, this would probably be it.</a:t>
            </a:r>
          </a:p>
          <a:p>
            <a:pPr marL="171450" indent="-171450">
              <a:buFont typeface="Arial" pitchFamily="34" charset="0"/>
              <a:buChar char="•"/>
            </a:pPr>
            <a:r>
              <a:rPr lang="en-US" dirty="0"/>
              <a:t>Connect this to the mindset shifts that we are asking our staff to make.  As part of transformational</a:t>
            </a:r>
            <a:r>
              <a:rPr lang="en-US" baseline="0" dirty="0"/>
              <a:t> culture, we have committed to the idea that to change student outcomes, we must first change staff mindset.   Part of this is to shift from blaming children and operating under the assumption that they are always choosing to misbehave without considering the other influences on them.  </a:t>
            </a:r>
          </a:p>
          <a:p>
            <a:pPr marL="171450" indent="-171450">
              <a:buFont typeface="Arial" pitchFamily="34" charset="0"/>
              <a:buChar char="•"/>
            </a:pPr>
            <a:r>
              <a:rPr lang="en-US" baseline="0" dirty="0"/>
              <a:t>An example of a mindset shift in action is Collaborative Problem Solving, one of the restorative practices tools.  CPSL is based on re-framing our understanding of student behavior to focus on a child’s context (e.g., what lagging skills they might have) and then empowering them to develop solutions together with an adult.</a:t>
            </a:r>
          </a:p>
          <a:p>
            <a:pPr marL="171450" indent="-171450">
              <a:buFont typeface="Arial" pitchFamily="34" charset="0"/>
              <a:buChar char="•"/>
            </a:pPr>
            <a:r>
              <a:rPr lang="en-US" baseline="0" dirty="0"/>
              <a:t>Turn and talk: Think of a student who you thought had something wrong with them until you found out what happened to them.</a:t>
            </a:r>
            <a:endParaRPr lang="en-US" dirty="0"/>
          </a:p>
        </p:txBody>
      </p:sp>
      <p:sp>
        <p:nvSpPr>
          <p:cNvPr id="4" name="Slide Number Placeholder 3"/>
          <p:cNvSpPr>
            <a:spLocks noGrp="1"/>
          </p:cNvSpPr>
          <p:nvPr>
            <p:ph type="sldNum" sz="quarter" idx="10"/>
          </p:nvPr>
        </p:nvSpPr>
        <p:spPr/>
        <p:txBody>
          <a:bodyPr/>
          <a:lstStyle/>
          <a:p>
            <a:fld id="{7178E23A-1744-4CC5-A847-92D57DD5A6F8}" type="slidenum">
              <a:rPr lang="en-US" smtClean="0"/>
              <a:t>10</a:t>
            </a:fld>
            <a:endParaRPr lang="en-US"/>
          </a:p>
        </p:txBody>
      </p:sp>
    </p:spTree>
    <p:extLst>
      <p:ext uri="{BB962C8B-B14F-4D97-AF65-F5344CB8AC3E}">
        <p14:creationId xmlns:p14="http://schemas.microsoft.com/office/powerpoint/2010/main" val="304230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Safety is one of the three pillars of trauma informed care and is at the core of all efforts to create trauma informed organizations and systems. For this reason Multiplying Connections endorses the concept promoted by the developers of the </a:t>
            </a:r>
            <a:r>
              <a:rPr lang="en-US" sz="1200" b="0" i="0" u="none" strike="noStrike" kern="1200" dirty="0">
                <a:solidFill>
                  <a:schemeClr val="tx1"/>
                </a:solidFill>
                <a:effectLst/>
                <a:latin typeface="+mn-lt"/>
                <a:ea typeface="+mn-ea"/>
                <a:cs typeface="+mn-cs"/>
                <a:hlinkClick r:id="rId3"/>
              </a:rPr>
              <a:t>Sanctuary Model </a:t>
            </a:r>
            <a:r>
              <a:rPr lang="en-US" sz="1200" b="0" i="0" kern="1200" dirty="0">
                <a:solidFill>
                  <a:schemeClr val="tx1"/>
                </a:solidFill>
                <a:effectLst/>
                <a:latin typeface="+mn-lt"/>
                <a:ea typeface="+mn-ea"/>
                <a:cs typeface="+mn-cs"/>
              </a:rPr>
              <a:t>that all individuals - staff and clients - in a trauma informed organization should develop a personal safety plan.  Sanctuary describes this plan as  "a list of simple activities that a person can choose when feeling overwhelmed so that the person can avoid engaging in the unsafe, out-of-control or toxic behavior he or she is accustomed to resorting to under stress and instead, use an activity that is safe, effective and self-soothing."  </a:t>
            </a:r>
          </a:p>
          <a:p>
            <a:endParaRPr lang="en-US" dirty="0"/>
          </a:p>
          <a:p>
            <a:r>
              <a:rPr lang="en-US" dirty="0"/>
              <a:t>Take a few</a:t>
            </a:r>
            <a:r>
              <a:rPr lang="en-US" baseline="0" dirty="0"/>
              <a:t> minutes to read over the document on creating a safety plan.  </a:t>
            </a:r>
            <a:r>
              <a:rPr lang="en-US" dirty="0"/>
              <a:t>Using the index cards on the tables, take</a:t>
            </a:r>
            <a:r>
              <a:rPr lang="en-US" baseline="0" dirty="0"/>
              <a:t> a few minutes to write down a few steps for your personal safety plan</a:t>
            </a:r>
            <a:endParaRPr lang="en-US" dirty="0"/>
          </a:p>
        </p:txBody>
      </p:sp>
      <p:sp>
        <p:nvSpPr>
          <p:cNvPr id="4" name="Slide Number Placeholder 3"/>
          <p:cNvSpPr>
            <a:spLocks noGrp="1"/>
          </p:cNvSpPr>
          <p:nvPr>
            <p:ph type="sldNum" sz="quarter" idx="10"/>
          </p:nvPr>
        </p:nvSpPr>
        <p:spPr/>
        <p:txBody>
          <a:bodyPr/>
          <a:lstStyle/>
          <a:p>
            <a:fld id="{7178E23A-1744-4CC5-A847-92D57DD5A6F8}" type="slidenum">
              <a:rPr lang="en-US" smtClean="0"/>
              <a:t>14</a:t>
            </a:fld>
            <a:endParaRPr lang="en-US"/>
          </a:p>
        </p:txBody>
      </p:sp>
    </p:spTree>
    <p:extLst>
      <p:ext uri="{BB962C8B-B14F-4D97-AF65-F5344CB8AC3E}">
        <p14:creationId xmlns:p14="http://schemas.microsoft.com/office/powerpoint/2010/main" val="355495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BE7CFD-AE4F-4F9C-B536-FEA5B13B3457}"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AAE30-B12D-4B4E-80B2-A8543BBEF709}" type="slidenum">
              <a:rPr lang="en-US" smtClean="0"/>
              <a:t>‹#›</a:t>
            </a:fld>
            <a:endParaRPr lang="en-US"/>
          </a:p>
        </p:txBody>
      </p:sp>
    </p:spTree>
    <p:extLst>
      <p:ext uri="{BB962C8B-B14F-4D97-AF65-F5344CB8AC3E}">
        <p14:creationId xmlns:p14="http://schemas.microsoft.com/office/powerpoint/2010/main" val="197638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BE7CFD-AE4F-4F9C-B536-FEA5B13B3457}"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AAE30-B12D-4B4E-80B2-A8543BBEF709}" type="slidenum">
              <a:rPr lang="en-US" smtClean="0"/>
              <a:t>‹#›</a:t>
            </a:fld>
            <a:endParaRPr lang="en-US"/>
          </a:p>
        </p:txBody>
      </p:sp>
    </p:spTree>
    <p:extLst>
      <p:ext uri="{BB962C8B-B14F-4D97-AF65-F5344CB8AC3E}">
        <p14:creationId xmlns:p14="http://schemas.microsoft.com/office/powerpoint/2010/main" val="356022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CBE7CFD-AE4F-4F9C-B536-FEA5B13B3457}"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AAE30-B12D-4B4E-80B2-A8543BBEF709}" type="slidenum">
              <a:rPr lang="en-US" smtClean="0"/>
              <a:t>‹#›</a:t>
            </a:fld>
            <a:endParaRPr lang="en-US"/>
          </a:p>
        </p:txBody>
      </p:sp>
    </p:spTree>
    <p:extLst>
      <p:ext uri="{BB962C8B-B14F-4D97-AF65-F5344CB8AC3E}">
        <p14:creationId xmlns:p14="http://schemas.microsoft.com/office/powerpoint/2010/main" val="431302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CBE7CFD-AE4F-4F9C-B536-FEA5B13B3457}"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AAE30-B12D-4B4E-80B2-A8543BBEF709}"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863148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BE7CFD-AE4F-4F9C-B536-FEA5B13B3457}"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AAE30-B12D-4B4E-80B2-A8543BBEF709}" type="slidenum">
              <a:rPr lang="en-US" smtClean="0"/>
              <a:t>‹#›</a:t>
            </a:fld>
            <a:endParaRPr lang="en-US"/>
          </a:p>
        </p:txBody>
      </p:sp>
    </p:spTree>
    <p:extLst>
      <p:ext uri="{BB962C8B-B14F-4D97-AF65-F5344CB8AC3E}">
        <p14:creationId xmlns:p14="http://schemas.microsoft.com/office/powerpoint/2010/main" val="350581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CBE7CFD-AE4F-4F9C-B536-FEA5B13B3457}" type="datetimeFigureOut">
              <a:rPr lang="en-US" smtClean="0"/>
              <a:t>1/11/2017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AAE30-B12D-4B4E-80B2-A8543BBEF709}" type="slidenum">
              <a:rPr lang="en-US" smtClean="0"/>
              <a:t>‹#›</a:t>
            </a:fld>
            <a:endParaRPr lang="en-US"/>
          </a:p>
        </p:txBody>
      </p:sp>
    </p:spTree>
    <p:extLst>
      <p:ext uri="{BB962C8B-B14F-4D97-AF65-F5344CB8AC3E}">
        <p14:creationId xmlns:p14="http://schemas.microsoft.com/office/powerpoint/2010/main" val="2510764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CBE7CFD-AE4F-4F9C-B536-FEA5B13B3457}" type="datetimeFigureOut">
              <a:rPr lang="en-US" smtClean="0"/>
              <a:t>1/11/2017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AAE30-B12D-4B4E-80B2-A8543BBEF709}" type="slidenum">
              <a:rPr lang="en-US" smtClean="0"/>
              <a:t>‹#›</a:t>
            </a:fld>
            <a:endParaRPr lang="en-US"/>
          </a:p>
        </p:txBody>
      </p:sp>
    </p:spTree>
    <p:extLst>
      <p:ext uri="{BB962C8B-B14F-4D97-AF65-F5344CB8AC3E}">
        <p14:creationId xmlns:p14="http://schemas.microsoft.com/office/powerpoint/2010/main" val="283604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BE7CFD-AE4F-4F9C-B536-FEA5B13B3457}"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AAE30-B12D-4B4E-80B2-A8543BBEF709}" type="slidenum">
              <a:rPr lang="en-US" smtClean="0"/>
              <a:t>‹#›</a:t>
            </a:fld>
            <a:endParaRPr lang="en-US"/>
          </a:p>
        </p:txBody>
      </p:sp>
    </p:spTree>
    <p:extLst>
      <p:ext uri="{BB962C8B-B14F-4D97-AF65-F5344CB8AC3E}">
        <p14:creationId xmlns:p14="http://schemas.microsoft.com/office/powerpoint/2010/main" val="3698602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BE7CFD-AE4F-4F9C-B536-FEA5B13B3457}"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AAE30-B12D-4B4E-80B2-A8543BBEF709}" type="slidenum">
              <a:rPr lang="en-US" smtClean="0"/>
              <a:t>‹#›</a:t>
            </a:fld>
            <a:endParaRPr lang="en-US"/>
          </a:p>
        </p:txBody>
      </p:sp>
    </p:spTree>
    <p:extLst>
      <p:ext uri="{BB962C8B-B14F-4D97-AF65-F5344CB8AC3E}">
        <p14:creationId xmlns:p14="http://schemas.microsoft.com/office/powerpoint/2010/main" val="3036493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1"/>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914400" y="6248401"/>
            <a:ext cx="7239000" cy="476251"/>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1"/>
          </a:xfrm>
        </p:spPr>
        <p:txBody>
          <a:bodyPr/>
          <a:lstStyle>
            <a:lvl1pPr>
              <a:defRPr/>
            </a:lvl1pPr>
          </a:lstStyle>
          <a:p>
            <a:fld id="{82DCF467-652D-4DDB-BA24-EB07C98F10A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66216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CBE7CFD-AE4F-4F9C-B536-FEA5B13B3457}"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AAE30-B12D-4B4E-80B2-A8543BBEF709}" type="slidenum">
              <a:rPr lang="en-US" smtClean="0"/>
              <a:t>‹#›</a:t>
            </a:fld>
            <a:endParaRPr lang="en-US"/>
          </a:p>
        </p:txBody>
      </p:sp>
    </p:spTree>
    <p:extLst>
      <p:ext uri="{BB962C8B-B14F-4D97-AF65-F5344CB8AC3E}">
        <p14:creationId xmlns:p14="http://schemas.microsoft.com/office/powerpoint/2010/main" val="367153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BE7CFD-AE4F-4F9C-B536-FEA5B13B3457}"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AAE30-B12D-4B4E-80B2-A8543BBEF709}" type="slidenum">
              <a:rPr lang="en-US" smtClean="0"/>
              <a:t>‹#›</a:t>
            </a:fld>
            <a:endParaRPr lang="en-US"/>
          </a:p>
        </p:txBody>
      </p:sp>
    </p:spTree>
    <p:extLst>
      <p:ext uri="{BB962C8B-B14F-4D97-AF65-F5344CB8AC3E}">
        <p14:creationId xmlns:p14="http://schemas.microsoft.com/office/powerpoint/2010/main" val="230208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BE7CFD-AE4F-4F9C-B536-FEA5B13B3457}"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AAE30-B12D-4B4E-80B2-A8543BBEF709}" type="slidenum">
              <a:rPr lang="en-US" smtClean="0"/>
              <a:t>‹#›</a:t>
            </a:fld>
            <a:endParaRPr lang="en-US"/>
          </a:p>
        </p:txBody>
      </p:sp>
    </p:spTree>
    <p:extLst>
      <p:ext uri="{BB962C8B-B14F-4D97-AF65-F5344CB8AC3E}">
        <p14:creationId xmlns:p14="http://schemas.microsoft.com/office/powerpoint/2010/main" val="897483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BE7CFD-AE4F-4F9C-B536-FEA5B13B3457}"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4AAE30-B12D-4B4E-80B2-A8543BBEF709}" type="slidenum">
              <a:rPr lang="en-US" smtClean="0"/>
              <a:t>‹#›</a:t>
            </a:fld>
            <a:endParaRPr lang="en-US"/>
          </a:p>
        </p:txBody>
      </p:sp>
    </p:spTree>
    <p:extLst>
      <p:ext uri="{BB962C8B-B14F-4D97-AF65-F5344CB8AC3E}">
        <p14:creationId xmlns:p14="http://schemas.microsoft.com/office/powerpoint/2010/main" val="2436824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CBE7CFD-AE4F-4F9C-B536-FEA5B13B3457}" type="datetimeFigureOut">
              <a:rPr lang="en-US" smtClean="0"/>
              <a:t>1/11/2017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C4AAE30-B12D-4B4E-80B2-A8543BBEF709}" type="slidenum">
              <a:rPr lang="en-US" smtClean="0"/>
              <a:t>‹#›</a:t>
            </a:fld>
            <a:endParaRPr lang="en-US"/>
          </a:p>
        </p:txBody>
      </p:sp>
    </p:spTree>
    <p:extLst>
      <p:ext uri="{BB962C8B-B14F-4D97-AF65-F5344CB8AC3E}">
        <p14:creationId xmlns:p14="http://schemas.microsoft.com/office/powerpoint/2010/main" val="76231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CBE7CFD-AE4F-4F9C-B536-FEA5B13B3457}" type="datetimeFigureOut">
              <a:rPr lang="en-US" smtClean="0"/>
              <a:t>1/11/2017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C4AAE30-B12D-4B4E-80B2-A8543BBEF709}" type="slidenum">
              <a:rPr lang="en-US" smtClean="0"/>
              <a:t>‹#›</a:t>
            </a:fld>
            <a:endParaRPr lang="en-US"/>
          </a:p>
        </p:txBody>
      </p:sp>
    </p:spTree>
    <p:extLst>
      <p:ext uri="{BB962C8B-B14F-4D97-AF65-F5344CB8AC3E}">
        <p14:creationId xmlns:p14="http://schemas.microsoft.com/office/powerpoint/2010/main" val="44362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CBE7CFD-AE4F-4F9C-B536-FEA5B13B3457}" type="datetimeFigureOut">
              <a:rPr lang="en-US" smtClean="0"/>
              <a:t>1/11/2017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C4AAE30-B12D-4B4E-80B2-A8543BBEF709}" type="slidenum">
              <a:rPr lang="en-US" smtClean="0"/>
              <a:t>‹#›</a:t>
            </a:fld>
            <a:endParaRPr lang="en-US"/>
          </a:p>
        </p:txBody>
      </p:sp>
    </p:spTree>
    <p:extLst>
      <p:ext uri="{BB962C8B-B14F-4D97-AF65-F5344CB8AC3E}">
        <p14:creationId xmlns:p14="http://schemas.microsoft.com/office/powerpoint/2010/main" val="95291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BE7CFD-AE4F-4F9C-B536-FEA5B13B3457}"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AAE30-B12D-4B4E-80B2-A8543BBEF709}" type="slidenum">
              <a:rPr lang="en-US" smtClean="0"/>
              <a:t>‹#›</a:t>
            </a:fld>
            <a:endParaRPr lang="en-US"/>
          </a:p>
        </p:txBody>
      </p:sp>
    </p:spTree>
    <p:extLst>
      <p:ext uri="{BB962C8B-B14F-4D97-AF65-F5344CB8AC3E}">
        <p14:creationId xmlns:p14="http://schemas.microsoft.com/office/powerpoint/2010/main" val="127059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CBE7CFD-AE4F-4F9C-B536-FEA5B13B3457}" type="datetimeFigureOut">
              <a:rPr lang="en-US" smtClean="0"/>
              <a:t>1/11/2017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C4AAE30-B12D-4B4E-80B2-A8543BBEF709}" type="slidenum">
              <a:rPr lang="en-US" smtClean="0"/>
              <a:t>‹#›</a:t>
            </a:fld>
            <a:endParaRPr lang="en-US"/>
          </a:p>
        </p:txBody>
      </p:sp>
    </p:spTree>
    <p:extLst>
      <p:ext uri="{BB962C8B-B14F-4D97-AF65-F5344CB8AC3E}">
        <p14:creationId xmlns:p14="http://schemas.microsoft.com/office/powerpoint/2010/main" val="3333561746"/>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02757"/>
            <a:ext cx="8534400" cy="6018944"/>
          </a:xfrm>
          <a:prstGeom prst="rect">
            <a:avLst/>
          </a:prstGeom>
        </p:spPr>
      </p:pic>
    </p:spTree>
    <p:extLst>
      <p:ext uri="{BB962C8B-B14F-4D97-AF65-F5344CB8AC3E}">
        <p14:creationId xmlns:p14="http://schemas.microsoft.com/office/powerpoint/2010/main" val="69293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362200"/>
            <a:ext cx="7848600" cy="280076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dirty="0">
                <a:solidFill>
                  <a:schemeClr val="tx2"/>
                </a:solidFill>
              </a:rPr>
              <a:t>from… </a:t>
            </a:r>
            <a:r>
              <a:rPr lang="en-US" sz="4400" i="1" dirty="0">
                <a:solidFill>
                  <a:schemeClr val="tx2"/>
                </a:solidFill>
              </a:rPr>
              <a:t>“What is wrong with you?”</a:t>
            </a:r>
            <a:br>
              <a:rPr lang="en-US" sz="4400" dirty="0">
                <a:solidFill>
                  <a:schemeClr val="tx2"/>
                </a:solidFill>
              </a:rPr>
            </a:br>
            <a:endParaRPr lang="en-US" sz="4400" dirty="0">
              <a:solidFill>
                <a:schemeClr val="tx2"/>
              </a:solidFill>
            </a:endParaRPr>
          </a:p>
          <a:p>
            <a:r>
              <a:rPr lang="en-US" sz="4400" dirty="0">
                <a:solidFill>
                  <a:schemeClr val="tx2"/>
                </a:solidFill>
              </a:rPr>
              <a:t>to.. </a:t>
            </a:r>
            <a:r>
              <a:rPr lang="en-US" sz="4400" i="1" dirty="0">
                <a:solidFill>
                  <a:schemeClr val="tx2"/>
                </a:solidFill>
              </a:rPr>
              <a:t>What has happened to you?</a:t>
            </a:r>
          </a:p>
        </p:txBody>
      </p:sp>
      <p:sp>
        <p:nvSpPr>
          <p:cNvPr id="3" name="Title 1"/>
          <p:cNvSpPr txBox="1">
            <a:spLocks/>
          </p:cNvSpPr>
          <p:nvPr/>
        </p:nvSpPr>
        <p:spPr>
          <a:xfrm>
            <a:off x="493986" y="533400"/>
            <a:ext cx="82296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cap="all" dirty="0">
                <a:ln w="9000" cmpd="sng">
                  <a:noFill/>
                  <a:prstDash val="solid"/>
                </a:ln>
              </a:rPr>
              <a:t>Re-framing the question</a:t>
            </a:r>
            <a:endParaRPr lang="en-US" sz="4800" dirty="0"/>
          </a:p>
        </p:txBody>
      </p:sp>
    </p:spTree>
    <p:extLst>
      <p:ext uri="{BB962C8B-B14F-4D97-AF65-F5344CB8AC3E}">
        <p14:creationId xmlns:p14="http://schemas.microsoft.com/office/powerpoint/2010/main" val="2480779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Informed</a:t>
            </a:r>
          </a:p>
        </p:txBody>
      </p:sp>
      <p:sp>
        <p:nvSpPr>
          <p:cNvPr id="3" name="Content Placeholder 2"/>
          <p:cNvSpPr>
            <a:spLocks noGrp="1"/>
          </p:cNvSpPr>
          <p:nvPr>
            <p:ph idx="1"/>
          </p:nvPr>
        </p:nvSpPr>
        <p:spPr/>
        <p:txBody>
          <a:bodyPr/>
          <a:lstStyle/>
          <a:p>
            <a:pPr marL="0" indent="0">
              <a:buNone/>
            </a:pPr>
            <a:r>
              <a:rPr lang="en-US" dirty="0"/>
              <a:t>Do your schools hold the bar and provide support?</a:t>
            </a:r>
          </a:p>
          <a:p>
            <a:pPr marL="0" indent="0">
              <a:buNone/>
            </a:pPr>
            <a:endParaRPr lang="en-US" dirty="0"/>
          </a:p>
        </p:txBody>
      </p:sp>
    </p:spTree>
    <p:extLst>
      <p:ext uri="{BB962C8B-B14F-4D97-AF65-F5344CB8AC3E}">
        <p14:creationId xmlns:p14="http://schemas.microsoft.com/office/powerpoint/2010/main" val="4109596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a:t>
            </a:r>
          </a:p>
        </p:txBody>
      </p:sp>
      <p:sp>
        <p:nvSpPr>
          <p:cNvPr id="3" name="Content Placeholder 2"/>
          <p:cNvSpPr>
            <a:spLocks noGrp="1"/>
          </p:cNvSpPr>
          <p:nvPr>
            <p:ph idx="1"/>
          </p:nvPr>
        </p:nvSpPr>
        <p:spPr/>
        <p:txBody>
          <a:bodyPr/>
          <a:lstStyle/>
          <a:p>
            <a:pPr marL="0" indent="0">
              <a:buNone/>
            </a:pPr>
            <a:r>
              <a:rPr lang="en-US" dirty="0"/>
              <a:t>Big question: How do we hold the bar and provide support?</a:t>
            </a:r>
          </a:p>
          <a:p>
            <a:pPr marL="0" indent="0">
              <a:buNone/>
            </a:pPr>
            <a:endParaRPr lang="en-US" dirty="0"/>
          </a:p>
          <a:p>
            <a:pPr marL="0" indent="0">
              <a:buNone/>
            </a:pPr>
            <a:r>
              <a:rPr lang="en-US" dirty="0"/>
              <a:t>In your scenarios:</a:t>
            </a:r>
          </a:p>
          <a:p>
            <a:pPr marL="514350" indent="-514350">
              <a:buAutoNum type="arabicPeriod"/>
            </a:pPr>
            <a:r>
              <a:rPr lang="en-US" dirty="0"/>
              <a:t>What will you do in the moment?</a:t>
            </a:r>
          </a:p>
          <a:p>
            <a:pPr marL="514350" indent="-514350">
              <a:buAutoNum type="arabicPeriod"/>
            </a:pPr>
            <a:r>
              <a:rPr lang="en-US" dirty="0"/>
              <a:t>What can you do long term?</a:t>
            </a:r>
          </a:p>
        </p:txBody>
      </p:sp>
    </p:spTree>
    <p:extLst>
      <p:ext uri="{BB962C8B-B14F-4D97-AF65-F5344CB8AC3E}">
        <p14:creationId xmlns:p14="http://schemas.microsoft.com/office/powerpoint/2010/main" val="222009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safety plan</a:t>
            </a:r>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descr="C:\Users\sgentr00\Pictures\kid-safety-pl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623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SAFETY PLANS</a:t>
            </a:r>
          </a:p>
        </p:txBody>
      </p:sp>
      <p:pic>
        <p:nvPicPr>
          <p:cNvPr id="2050" name="Picture 2" descr="http://mc.openforgood.com/sites/default/files/imagecache/topleftimage/CAPPD-Card-back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58" y="1752600"/>
            <a:ext cx="2683774"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6200" y="4419600"/>
            <a:ext cx="4495800" cy="954107"/>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solidFill>
                  <a:schemeClr val="bg1"/>
                </a:solidFill>
              </a:rPr>
              <a:t>A safety plan can help keep you more able to respond </a:t>
            </a:r>
          </a:p>
        </p:txBody>
      </p:sp>
      <p:sp>
        <p:nvSpPr>
          <p:cNvPr id="5" name="TextBox 4"/>
          <p:cNvSpPr txBox="1"/>
          <p:nvPr/>
        </p:nvSpPr>
        <p:spPr>
          <a:xfrm>
            <a:off x="3886200" y="1752600"/>
            <a:ext cx="4495800" cy="2246769"/>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solidFill>
                  <a:schemeClr val="bg1"/>
                </a:solidFill>
              </a:rPr>
              <a:t>A list of simple activities that a person can choose when feeling overwhelmed so that he/she can avoid losing control of emotions</a:t>
            </a:r>
          </a:p>
        </p:txBody>
      </p:sp>
    </p:spTree>
    <p:extLst>
      <p:ext uri="{BB962C8B-B14F-4D97-AF65-F5344CB8AC3E}">
        <p14:creationId xmlns:p14="http://schemas.microsoft.com/office/powerpoint/2010/main" val="1343265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include</a:t>
            </a:r>
          </a:p>
        </p:txBody>
      </p:sp>
      <p:sp>
        <p:nvSpPr>
          <p:cNvPr id="3" name="Content Placeholder 2"/>
          <p:cNvSpPr>
            <a:spLocks noGrp="1"/>
          </p:cNvSpPr>
          <p:nvPr>
            <p:ph idx="1"/>
          </p:nvPr>
        </p:nvSpPr>
        <p:spPr/>
        <p:txBody>
          <a:bodyPr/>
          <a:lstStyle/>
          <a:p>
            <a:pPr marL="514350" indent="-514350">
              <a:buAutoNum type="arabicPeriod"/>
            </a:pPr>
            <a:r>
              <a:rPr lang="en-US" dirty="0"/>
              <a:t>Three things you can do in the moment when you are triggered.</a:t>
            </a:r>
          </a:p>
          <a:p>
            <a:pPr marL="514350" indent="-514350">
              <a:buAutoNum type="arabicPeriod"/>
            </a:pPr>
            <a:r>
              <a:rPr lang="en-US" dirty="0"/>
              <a:t>Three things you can do regularly to take care of yourself.</a:t>
            </a:r>
          </a:p>
          <a:p>
            <a:pPr marL="514350" indent="-514350">
              <a:buAutoNum type="arabicPeriod"/>
            </a:pPr>
            <a:endParaRPr lang="en-US" dirty="0"/>
          </a:p>
          <a:p>
            <a:pPr marL="0" indent="0">
              <a:buNone/>
            </a:pPr>
            <a:r>
              <a:rPr lang="en-US" dirty="0"/>
              <a:t>Keep the plan with you.</a:t>
            </a:r>
          </a:p>
        </p:txBody>
      </p:sp>
    </p:spTree>
    <p:extLst>
      <p:ext uri="{BB962C8B-B14F-4D97-AF65-F5344CB8AC3E}">
        <p14:creationId xmlns:p14="http://schemas.microsoft.com/office/powerpoint/2010/main" val="347975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&amp; Mirrors</a:t>
            </a:r>
          </a:p>
        </p:txBody>
      </p:sp>
      <p:sp>
        <p:nvSpPr>
          <p:cNvPr id="3" name="Content Placeholder 2"/>
          <p:cNvSpPr>
            <a:spLocks noGrp="1"/>
          </p:cNvSpPr>
          <p:nvPr>
            <p:ph idx="1"/>
          </p:nvPr>
        </p:nvSpPr>
        <p:spPr/>
        <p:txBody>
          <a:bodyPr/>
          <a:lstStyle/>
          <a:p>
            <a:r>
              <a:rPr lang="en-US" dirty="0"/>
              <a:t>Cultural Context</a:t>
            </a:r>
          </a:p>
          <a:p>
            <a:pPr lvl="1"/>
            <a:r>
              <a:rPr lang="en-US" dirty="0"/>
              <a:t>Beyond food, festivals, “costumes”</a:t>
            </a:r>
          </a:p>
          <a:p>
            <a:pPr lvl="1"/>
            <a:endParaRPr lang="en-US" dirty="0"/>
          </a:p>
          <a:p>
            <a:r>
              <a:rPr lang="en-US" dirty="0"/>
              <a:t>Avoiding “Assimilation Wars” &amp; Melting Pots</a:t>
            </a:r>
          </a:p>
          <a:p>
            <a:pPr lvl="1"/>
            <a:r>
              <a:rPr lang="en-US" dirty="0"/>
              <a:t>Allowing people to be their authentic selves</a:t>
            </a:r>
          </a:p>
          <a:p>
            <a:pPr marL="457200" lvl="1" indent="0">
              <a:buNone/>
            </a:pPr>
            <a:endParaRPr lang="en-US" dirty="0"/>
          </a:p>
          <a:p>
            <a:r>
              <a:rPr lang="en-US" dirty="0"/>
              <a:t>Family &amp; Community Engagement </a:t>
            </a:r>
          </a:p>
          <a:p>
            <a:endParaRPr lang="en-US" dirty="0"/>
          </a:p>
        </p:txBody>
      </p:sp>
    </p:spTree>
    <p:extLst>
      <p:ext uri="{BB962C8B-B14F-4D97-AF65-F5344CB8AC3E}">
        <p14:creationId xmlns:p14="http://schemas.microsoft.com/office/powerpoint/2010/main" val="4287086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Paper Tigers: </a:t>
            </a:r>
            <a:br>
              <a:rPr lang="en-US" dirty="0"/>
            </a:br>
            <a:r>
              <a:rPr lang="en-US" dirty="0"/>
              <a:t>A Documentary</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52575" y="2924969"/>
            <a:ext cx="1847850" cy="2466975"/>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1037" y="3336925"/>
            <a:ext cx="2800350" cy="1638300"/>
          </a:xfrm>
        </p:spPr>
      </p:pic>
    </p:spTree>
    <p:extLst>
      <p:ext uri="{BB962C8B-B14F-4D97-AF65-F5344CB8AC3E}">
        <p14:creationId xmlns:p14="http://schemas.microsoft.com/office/powerpoint/2010/main" val="3601033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6241" y="2052638"/>
            <a:ext cx="6293643" cy="4195762"/>
          </a:xfrm>
          <a:prstGeom prst="rect">
            <a:avLst/>
          </a:prstGeom>
        </p:spPr>
      </p:pic>
    </p:spTree>
    <p:extLst>
      <p:ext uri="{BB962C8B-B14F-4D97-AF65-F5344CB8AC3E}">
        <p14:creationId xmlns:p14="http://schemas.microsoft.com/office/powerpoint/2010/main" val="1473476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r>
              <a:rPr lang="en-US" dirty="0"/>
              <a:t>Mastery Charter-Shoemaker Campus</a:t>
            </a:r>
          </a:p>
          <a:p>
            <a:r>
              <a:rPr lang="en-US" dirty="0"/>
              <a:t>Phillys7thWard.org</a:t>
            </a:r>
          </a:p>
          <a:p>
            <a:r>
              <a:rPr lang="en-US" dirty="0"/>
              <a:t>@selmekki</a:t>
            </a:r>
          </a:p>
          <a:p>
            <a:r>
              <a:rPr lang="en-US" dirty="0"/>
              <a:t>Sharif.El-Mekki@Masterycharter.org</a:t>
            </a:r>
          </a:p>
        </p:txBody>
      </p:sp>
    </p:spTree>
    <p:extLst>
      <p:ext uri="{BB962C8B-B14F-4D97-AF65-F5344CB8AC3E}">
        <p14:creationId xmlns:p14="http://schemas.microsoft.com/office/powerpoint/2010/main" val="1649838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2718"/>
            <a:ext cx="7463890" cy="1400530"/>
          </a:xfrm>
        </p:spPr>
        <p:txBody>
          <a:bodyPr>
            <a:noAutofit/>
          </a:bodyPr>
          <a:lstStyle/>
          <a:p>
            <a:r>
              <a:rPr lang="en-US" sz="2800" dirty="0"/>
              <a:t>Before:</a:t>
            </a:r>
            <a:br>
              <a:rPr lang="en-US" sz="2800" dirty="0"/>
            </a:br>
            <a:r>
              <a:rPr lang="en-US" sz="2800" dirty="0"/>
              <a:t>Mastery Charter-Shoemaker Campus</a:t>
            </a:r>
            <a:br>
              <a:rPr lang="en-US" sz="2800" dirty="0"/>
            </a:br>
            <a:r>
              <a:rPr lang="en-US" sz="2800" dirty="0"/>
              <a:t>West Philadelphia (born </a:t>
            </a:r>
            <a:r>
              <a:rPr lang="en-US" sz="2800"/>
              <a:t>&amp; raised)</a:t>
            </a:r>
            <a:endParaRPr lang="en-US" sz="2800" dirty="0"/>
          </a:p>
        </p:txBody>
      </p:sp>
      <p:sp>
        <p:nvSpPr>
          <p:cNvPr id="3" name="Content Placeholder 2"/>
          <p:cNvSpPr>
            <a:spLocks noGrp="1"/>
          </p:cNvSpPr>
          <p:nvPr>
            <p:ph idx="1"/>
          </p:nvPr>
        </p:nvSpPr>
        <p:spPr>
          <a:xfrm>
            <a:off x="857744" y="2514600"/>
            <a:ext cx="6711654" cy="4195481"/>
          </a:xfrm>
        </p:spPr>
        <p:txBody>
          <a:bodyPr/>
          <a:lstStyle/>
          <a:p>
            <a:r>
              <a:rPr lang="en-US" dirty="0"/>
              <a:t>2</a:t>
            </a:r>
            <a:r>
              <a:rPr lang="en-US" baseline="30000" dirty="0"/>
              <a:t>nd</a:t>
            </a:r>
            <a:r>
              <a:rPr lang="en-US" dirty="0"/>
              <a:t> most dangerous school in the state of Pennsylvania</a:t>
            </a:r>
          </a:p>
          <a:p>
            <a:r>
              <a:rPr lang="en-US" dirty="0"/>
              <a:t>90% receive free/reduced lunch from federal government</a:t>
            </a:r>
          </a:p>
          <a:p>
            <a:r>
              <a:rPr lang="en-US" dirty="0"/>
              <a:t>90% of our students are considered “at-risk”</a:t>
            </a:r>
          </a:p>
          <a:p>
            <a:r>
              <a:rPr lang="en-US" dirty="0"/>
              <a:t>6% of the community have college degrees</a:t>
            </a:r>
          </a:p>
          <a:p>
            <a:r>
              <a:rPr lang="en-US" dirty="0"/>
              <a:t>50% drop out rate in Philadelphia</a:t>
            </a:r>
          </a:p>
          <a:p>
            <a:endParaRPr lang="en-US" dirty="0"/>
          </a:p>
        </p:txBody>
      </p:sp>
    </p:spTree>
    <p:extLst>
      <p:ext uri="{BB962C8B-B14F-4D97-AF65-F5344CB8AC3E}">
        <p14:creationId xmlns:p14="http://schemas.microsoft.com/office/powerpoint/2010/main" val="161286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After:</a:t>
            </a:r>
            <a:br>
              <a:rPr lang="en-US" sz="2800" dirty="0"/>
            </a:br>
            <a:r>
              <a:rPr lang="en-US" sz="2800" dirty="0"/>
              <a:t>Mastery Charter-Shoemaker Campus</a:t>
            </a:r>
          </a:p>
        </p:txBody>
      </p:sp>
      <p:sp>
        <p:nvSpPr>
          <p:cNvPr id="3" name="Content Placeholder 2"/>
          <p:cNvSpPr>
            <a:spLocks noGrp="1"/>
          </p:cNvSpPr>
          <p:nvPr>
            <p:ph idx="1"/>
          </p:nvPr>
        </p:nvSpPr>
        <p:spPr>
          <a:xfrm>
            <a:off x="827700" y="2052925"/>
            <a:ext cx="6711654" cy="4195481"/>
          </a:xfrm>
        </p:spPr>
        <p:txBody>
          <a:bodyPr/>
          <a:lstStyle/>
          <a:p>
            <a:r>
              <a:rPr lang="en-US" dirty="0"/>
              <a:t>“Turnaround”</a:t>
            </a:r>
          </a:p>
          <a:p>
            <a:pPr lvl="1"/>
            <a:r>
              <a:rPr lang="en-US" dirty="0"/>
              <a:t>Same students</a:t>
            </a:r>
          </a:p>
          <a:p>
            <a:pPr lvl="1"/>
            <a:r>
              <a:rPr lang="en-US" dirty="0"/>
              <a:t>Different adults</a:t>
            </a:r>
          </a:p>
          <a:p>
            <a:pPr lvl="1"/>
            <a:r>
              <a:rPr lang="en-US" dirty="0"/>
              <a:t>Different expectations &amp; supports</a:t>
            </a:r>
          </a:p>
          <a:p>
            <a:r>
              <a:rPr lang="en-US" dirty="0"/>
              <a:t>100% of our students are accepted to college</a:t>
            </a:r>
          </a:p>
          <a:p>
            <a:r>
              <a:rPr lang="en-US" dirty="0"/>
              <a:t>80% attend day 1</a:t>
            </a:r>
          </a:p>
          <a:p>
            <a:r>
              <a:rPr lang="en-US" dirty="0"/>
              <a:t>Recognized by President Obama, US Department of Education &amp; Oprah </a:t>
            </a:r>
          </a:p>
        </p:txBody>
      </p:sp>
    </p:spTree>
    <p:extLst>
      <p:ext uri="{BB962C8B-B14F-4D97-AF65-F5344CB8AC3E}">
        <p14:creationId xmlns:p14="http://schemas.microsoft.com/office/powerpoint/2010/main" val="113266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Trauma Informed: </a:t>
            </a:r>
            <a:br>
              <a:rPr lang="en-US" dirty="0"/>
            </a:br>
            <a:br>
              <a:rPr lang="en-US" dirty="0"/>
            </a:br>
            <a:r>
              <a:rPr lang="en-US" sz="4400" dirty="0"/>
              <a:t>Strategies and Self Care for Schools Serving Immigrants &amp; Refugees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7677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Trauma review</a:t>
            </a:r>
          </a:p>
          <a:p>
            <a:r>
              <a:rPr lang="en-US" dirty="0"/>
              <a:t>Practice and plan for challenging situations</a:t>
            </a:r>
          </a:p>
          <a:p>
            <a:r>
              <a:rPr lang="en-US" dirty="0"/>
              <a:t>Safety plan</a:t>
            </a:r>
          </a:p>
        </p:txBody>
      </p:sp>
    </p:spTree>
    <p:extLst>
      <p:ext uri="{BB962C8B-B14F-4D97-AF65-F5344CB8AC3E}">
        <p14:creationId xmlns:p14="http://schemas.microsoft.com/office/powerpoint/2010/main" val="3608699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Review</a:t>
            </a:r>
          </a:p>
        </p:txBody>
      </p:sp>
      <p:sp>
        <p:nvSpPr>
          <p:cNvPr id="3" name="Content Placeholder 2"/>
          <p:cNvSpPr>
            <a:spLocks noGrp="1"/>
          </p:cNvSpPr>
          <p:nvPr>
            <p:ph idx="1"/>
          </p:nvPr>
        </p:nvSpPr>
        <p:spPr/>
        <p:txBody>
          <a:bodyPr/>
          <a:lstStyle/>
          <a:p>
            <a:pPr marL="0" indent="0">
              <a:buNone/>
            </a:pPr>
            <a:endParaRPr lang="en-US" dirty="0"/>
          </a:p>
        </p:txBody>
      </p:sp>
      <p:pic>
        <p:nvPicPr>
          <p:cNvPr id="2050" name="Picture 2" descr="C:\Users\sgentr00\Pictures\a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0"/>
            <a:ext cx="5105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98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86800" cy="1143000"/>
          </a:xfrm>
        </p:spPr>
        <p:txBody>
          <a:bodyPr>
            <a:noAutofit/>
          </a:bodyPr>
          <a:lstStyle/>
          <a:p>
            <a:r>
              <a:rPr lang="en-US" b="1" cap="all" dirty="0">
                <a:ln w="9000" cmpd="sng">
                  <a:noFill/>
                  <a:prstDash val="solid"/>
                </a:ln>
              </a:rPr>
              <a:t>ADVERSE CHILDHOOD EXPERIENCES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0910443"/>
              </p:ext>
            </p:extLst>
          </p:nvPr>
        </p:nvGraphicFramePr>
        <p:xfrm>
          <a:off x="76200" y="1143000"/>
          <a:ext cx="9067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C:\Users\slb79\Downloads\stick_figure_family_portrait_1600_clr_2962.png"/>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491448" y="1515978"/>
            <a:ext cx="661495" cy="7559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324600" y="6296526"/>
            <a:ext cx="2292615" cy="369332"/>
          </a:xfrm>
          <a:prstGeom prst="rect">
            <a:avLst/>
          </a:prstGeom>
        </p:spPr>
        <p:txBody>
          <a:bodyPr wrap="none">
            <a:spAutoFit/>
          </a:bodyPr>
          <a:lstStyle/>
          <a:p>
            <a:r>
              <a:rPr lang="en-US" i="1" dirty="0"/>
              <a:t>--Sandra L. Bloom, MD</a:t>
            </a:r>
          </a:p>
        </p:txBody>
      </p:sp>
    </p:spTree>
    <p:extLst>
      <p:ext uri="{BB962C8B-B14F-4D97-AF65-F5344CB8AC3E}">
        <p14:creationId xmlns:p14="http://schemas.microsoft.com/office/powerpoint/2010/main" val="325878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7938" name="Picture 2" descr="mag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7939" name="Rectangle 3"/>
          <p:cNvSpPr>
            <a:spLocks noGrp="1" noChangeArrowheads="1"/>
          </p:cNvSpPr>
          <p:nvPr>
            <p:ph type="title"/>
          </p:nvPr>
        </p:nvSpPr>
        <p:spPr/>
        <p:txBody>
          <a:bodyPr>
            <a:noAutofit/>
          </a:bodyPr>
          <a:lstStyle/>
          <a:p>
            <a:r>
              <a:rPr lang="en-US" sz="4000" b="1" cap="all" dirty="0">
                <a:ln w="9000" cmpd="sng">
                  <a:noFill/>
                  <a:prstDash val="solid"/>
                </a:ln>
                <a:effectLst/>
              </a:rPr>
              <a:t>Human Stress Response</a:t>
            </a:r>
            <a:r>
              <a:rPr lang="en-US" b="1" cap="all" dirty="0">
                <a:ln w="9000" cmpd="sng">
                  <a:noFill/>
                  <a:prstDash val="solid"/>
                </a:ln>
                <a:effectLst/>
              </a:rPr>
              <a:t> </a:t>
            </a:r>
            <a:endParaRPr lang="en-US" sz="2800" b="1" cap="all" dirty="0">
              <a:ln w="9000" cmpd="sng">
                <a:noFill/>
                <a:prstDash val="solid"/>
              </a:ln>
              <a:effectLst/>
            </a:endParaRPr>
          </a:p>
        </p:txBody>
      </p:sp>
      <p:graphicFrame>
        <p:nvGraphicFramePr>
          <p:cNvPr id="2" name="Diagram 1"/>
          <p:cNvGraphicFramePr/>
          <p:nvPr>
            <p:extLst>
              <p:ext uri="{D42A27DB-BD31-4B8C-83A1-F6EECF244321}">
                <p14:modId xmlns:p14="http://schemas.microsoft.com/office/powerpoint/2010/main" val="383537643"/>
              </p:ext>
            </p:extLst>
          </p:nvPr>
        </p:nvGraphicFramePr>
        <p:xfrm>
          <a:off x="4724400" y="1676400"/>
          <a:ext cx="41148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4018" name="Picture 2" descr="http://www.atomicmeme.com/_imgs/learninghub/stressbiol/body_fight_flight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766" y="1870843"/>
            <a:ext cx="4409638" cy="36732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91200" y="6280666"/>
            <a:ext cx="2819400" cy="369332"/>
          </a:xfrm>
          <a:prstGeom prst="rect">
            <a:avLst/>
          </a:prstGeom>
          <a:noFill/>
        </p:spPr>
        <p:txBody>
          <a:bodyPr wrap="square" rtlCol="0">
            <a:spAutoFit/>
          </a:bodyPr>
          <a:lstStyle/>
          <a:p>
            <a:r>
              <a:rPr lang="en-US" i="1" dirty="0"/>
              <a:t>--Sandra L. Bloom, MD</a:t>
            </a:r>
          </a:p>
        </p:txBody>
      </p:sp>
    </p:spTree>
    <p:extLst>
      <p:ext uri="{BB962C8B-B14F-4D97-AF65-F5344CB8AC3E}">
        <p14:creationId xmlns:p14="http://schemas.microsoft.com/office/powerpoint/2010/main" val="2523396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76200"/>
            <a:ext cx="7055380" cy="1524000"/>
          </a:xfrm>
        </p:spPr>
        <p:txBody>
          <a:bodyPr>
            <a:normAutofit fontScale="90000"/>
          </a:bodyPr>
          <a:lstStyle/>
          <a:p>
            <a:r>
              <a:rPr lang="en-US" b="1" cap="all" dirty="0">
                <a:ln w="9000" cmpd="sng">
                  <a:noFill/>
                  <a:prstDash val="solid"/>
                </a:ln>
              </a:rPr>
              <a:t>What might a Traumatized child look like in school?</a:t>
            </a:r>
            <a:endParaRPr lang="en-US" dirty="0"/>
          </a:p>
        </p:txBody>
      </p:sp>
      <p:sp>
        <p:nvSpPr>
          <p:cNvPr id="3" name="Text Placeholder 2"/>
          <p:cNvSpPr>
            <a:spLocks noGrp="1"/>
          </p:cNvSpPr>
          <p:nvPr>
            <p:ph type="body" idx="1"/>
          </p:nvPr>
        </p:nvSpPr>
        <p:spPr>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a:normAutofit/>
          </a:bodyPr>
          <a:lstStyle/>
          <a:p>
            <a:pPr algn="ctr"/>
            <a:r>
              <a:rPr lang="en-US" sz="2800" dirty="0">
                <a:solidFill>
                  <a:schemeClr val="bg1"/>
                </a:solidFill>
              </a:rPr>
              <a:t>YOU MIGHT SEE</a:t>
            </a:r>
          </a:p>
        </p:txBody>
      </p:sp>
      <p:sp>
        <p:nvSpPr>
          <p:cNvPr id="4" name="Content Placeholder 3"/>
          <p:cNvSpPr>
            <a:spLocks noGrp="1"/>
          </p:cNvSpPr>
          <p:nvPr>
            <p:ph sz="half" idx="2"/>
          </p:nvPr>
        </p:nvSpPr>
        <p:spPr/>
        <p:txBody>
          <a:bodyPr>
            <a:normAutofit/>
          </a:bodyPr>
          <a:lstStyle/>
          <a:p>
            <a:pPr lvl="0"/>
            <a:r>
              <a:rPr lang="en-US" dirty="0"/>
              <a:t>Difficulty retaining info</a:t>
            </a:r>
          </a:p>
          <a:p>
            <a:pPr lvl="0"/>
            <a:r>
              <a:rPr lang="en-US" dirty="0"/>
              <a:t>Distractible, not paying attention</a:t>
            </a:r>
          </a:p>
          <a:p>
            <a:pPr lvl="0"/>
            <a:r>
              <a:rPr lang="en-US" dirty="0"/>
              <a:t>Poor social skills; lack of trust</a:t>
            </a:r>
          </a:p>
          <a:p>
            <a:pPr lvl="0"/>
            <a:r>
              <a:rPr lang="en-US" dirty="0"/>
              <a:t>Causing chaos; provoking others</a:t>
            </a:r>
          </a:p>
          <a:p>
            <a:pPr lvl="0"/>
            <a:r>
              <a:rPr lang="en-US" dirty="0"/>
              <a:t>Hair trigger temper</a:t>
            </a:r>
          </a:p>
          <a:p>
            <a:pPr lvl="0"/>
            <a:r>
              <a:rPr lang="en-US" dirty="0"/>
              <a:t>Aggression, bullying, fighting</a:t>
            </a:r>
          </a:p>
        </p:txBody>
      </p:sp>
      <p:sp>
        <p:nvSpPr>
          <p:cNvPr id="5" name="Text Placeholder 4"/>
          <p:cNvSpPr>
            <a:spLocks noGrp="1"/>
          </p:cNvSpPr>
          <p:nvPr>
            <p:ph type="body" sz="quarter" idx="3"/>
          </p:nvPr>
        </p:nvSpPr>
        <p:spPr>
          <a:prstGeom prst="roundRect">
            <a:avLst/>
          </a:prstGeom>
          <a:solidFill>
            <a:schemeClr val="accent1"/>
          </a:solidFill>
        </p:spPr>
        <p:txBody>
          <a:bodyPr>
            <a:noAutofit/>
          </a:bodyPr>
          <a:lstStyle/>
          <a:p>
            <a:pPr algn="ctr"/>
            <a:r>
              <a:rPr lang="en-US" sz="2800" dirty="0">
                <a:solidFill>
                  <a:schemeClr val="bg1"/>
                </a:solidFill>
              </a:rPr>
              <a:t>REASON</a:t>
            </a:r>
          </a:p>
        </p:txBody>
      </p:sp>
      <p:sp>
        <p:nvSpPr>
          <p:cNvPr id="6" name="Content Placeholder 5"/>
          <p:cNvSpPr>
            <a:spLocks noGrp="1"/>
          </p:cNvSpPr>
          <p:nvPr>
            <p:ph sz="quarter" idx="4"/>
          </p:nvPr>
        </p:nvSpPr>
        <p:spPr/>
        <p:txBody>
          <a:bodyPr>
            <a:normAutofit fontScale="92500" lnSpcReduction="20000"/>
          </a:bodyPr>
          <a:lstStyle/>
          <a:p>
            <a:pPr lvl="0"/>
            <a:r>
              <a:rPr lang="en-US" dirty="0"/>
              <a:t>Only paying attention to things tagged for danger</a:t>
            </a:r>
          </a:p>
          <a:p>
            <a:pPr lvl="0"/>
            <a:r>
              <a:rPr lang="en-US" dirty="0"/>
              <a:t>Trauma causes hypervigilance. On lookout for danger</a:t>
            </a:r>
          </a:p>
          <a:p>
            <a:pPr lvl="0"/>
            <a:r>
              <a:rPr lang="en-US" dirty="0"/>
              <a:t>Trusted people in life have hurt him/her</a:t>
            </a:r>
          </a:p>
          <a:p>
            <a:pPr lvl="0"/>
            <a:r>
              <a:rPr lang="en-US" dirty="0"/>
              <a:t>Adrenaline kicking in due to fight/flight response</a:t>
            </a:r>
          </a:p>
          <a:p>
            <a:pPr lvl="0"/>
            <a:r>
              <a:rPr lang="en-US" dirty="0"/>
              <a:t>Unconsciously triggered by environmental stimuli</a:t>
            </a:r>
          </a:p>
          <a:p>
            <a:pPr lvl="0"/>
            <a:r>
              <a:rPr lang="en-US" dirty="0"/>
              <a:t>Fighting restores sense of control; feels empowered</a:t>
            </a:r>
          </a:p>
          <a:p>
            <a:pPr marL="0" lvl="0" indent="0">
              <a:buNone/>
            </a:pPr>
            <a:endParaRPr lang="en-US" dirty="0"/>
          </a:p>
        </p:txBody>
      </p:sp>
      <p:sp>
        <p:nvSpPr>
          <p:cNvPr id="7" name="TextBox 6"/>
          <p:cNvSpPr txBox="1"/>
          <p:nvPr/>
        </p:nvSpPr>
        <p:spPr>
          <a:xfrm>
            <a:off x="5791200" y="6117756"/>
            <a:ext cx="2819400" cy="369332"/>
          </a:xfrm>
          <a:prstGeom prst="rect">
            <a:avLst/>
          </a:prstGeom>
          <a:noFill/>
        </p:spPr>
        <p:txBody>
          <a:bodyPr wrap="square" rtlCol="0">
            <a:spAutoFit/>
          </a:bodyPr>
          <a:lstStyle/>
          <a:p>
            <a:r>
              <a:rPr lang="en-US" i="1" dirty="0"/>
              <a:t>--Sandra L. Bloom, MD</a:t>
            </a:r>
          </a:p>
        </p:txBody>
      </p:sp>
    </p:spTree>
    <p:extLst>
      <p:ext uri="{BB962C8B-B14F-4D97-AF65-F5344CB8AC3E}">
        <p14:creationId xmlns:p14="http://schemas.microsoft.com/office/powerpoint/2010/main" val="321152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Effect transition="in" filter="fade">
                                      <p:cBhvr>
                                        <p:cTn id="5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129</TotalTime>
  <Words>648</Words>
  <Application>Microsoft Office PowerPoint</Application>
  <PresentationFormat>On-screen Show (4:3)</PresentationFormat>
  <Paragraphs>110</Paragraphs>
  <Slides>19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Ion</vt:lpstr>
      <vt:lpstr>PowerPoint Presentation</vt:lpstr>
      <vt:lpstr>Before: Mastery Charter-Shoemaker Campus West Philadelphia (born &amp; raised)</vt:lpstr>
      <vt:lpstr>After: Mastery Charter-Shoemaker Campus</vt:lpstr>
      <vt:lpstr>Trauma Informed:   Strategies and Self Care for Schools Serving Immigrants &amp; Refugees</vt:lpstr>
      <vt:lpstr>Agenda</vt:lpstr>
      <vt:lpstr>Trauma Review</vt:lpstr>
      <vt:lpstr>ADVERSE CHILDHOOD EXPERIENCES</vt:lpstr>
      <vt:lpstr>Human Stress Response </vt:lpstr>
      <vt:lpstr>What might a Traumatized child look like in school?</vt:lpstr>
      <vt:lpstr>PowerPoint Presentation</vt:lpstr>
      <vt:lpstr>Trauma Informed</vt:lpstr>
      <vt:lpstr>Practice </vt:lpstr>
      <vt:lpstr>Making a safety plan</vt:lpstr>
      <vt:lpstr>SAFETY PLANS</vt:lpstr>
      <vt:lpstr>Things to include</vt:lpstr>
      <vt:lpstr>Windows &amp; Mirrors</vt:lpstr>
      <vt:lpstr>Paper Tigers:  A Documentary</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Informed Strategies and Care</dc:title>
  <dc:creator>Sarah Gentry</dc:creator>
  <cp:lastModifiedBy>Sharif El-Mekki</cp:lastModifiedBy>
  <cp:revision>21</cp:revision>
  <dcterms:created xsi:type="dcterms:W3CDTF">2015-10-13T18:40:29Z</dcterms:created>
  <dcterms:modified xsi:type="dcterms:W3CDTF">2017-01-11T11:17:20Z</dcterms:modified>
</cp:coreProperties>
</file>