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6" r:id="rId2"/>
    <p:sldId id="298" r:id="rId3"/>
    <p:sldId id="304" r:id="rId4"/>
    <p:sldId id="305" r:id="rId5"/>
    <p:sldId id="292" r:id="rId6"/>
    <p:sldId id="327" r:id="rId7"/>
    <p:sldId id="326" r:id="rId8"/>
    <p:sldId id="313" r:id="rId9"/>
    <p:sldId id="314" r:id="rId10"/>
    <p:sldId id="315" r:id="rId11"/>
    <p:sldId id="317" r:id="rId12"/>
    <p:sldId id="331" r:id="rId13"/>
    <p:sldId id="340" r:id="rId14"/>
    <p:sldId id="307" r:id="rId15"/>
    <p:sldId id="291" r:id="rId16"/>
    <p:sldId id="295" r:id="rId17"/>
    <p:sldId id="301" r:id="rId18"/>
    <p:sldId id="337" r:id="rId19"/>
    <p:sldId id="336" r:id="rId20"/>
    <p:sldId id="328" r:id="rId21"/>
    <p:sldId id="329" r:id="rId22"/>
    <p:sldId id="330" r:id="rId23"/>
    <p:sldId id="319" r:id="rId24"/>
    <p:sldId id="318" r:id="rId25"/>
    <p:sldId id="309" r:id="rId26"/>
    <p:sldId id="310" r:id="rId27"/>
    <p:sldId id="311" r:id="rId28"/>
    <p:sldId id="312" r:id="rId29"/>
    <p:sldId id="308" r:id="rId30"/>
    <p:sldId id="300" r:id="rId31"/>
    <p:sldId id="338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3" autoAdjust="0"/>
  </p:normalViewPr>
  <p:slideViewPr>
    <p:cSldViewPr>
      <p:cViewPr>
        <p:scale>
          <a:sx n="80" d="100"/>
          <a:sy n="80" d="100"/>
        </p:scale>
        <p:origin x="-107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FE79-A8F8-4DB0-9AF4-33294EA37F4C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BE34-D86B-4EE8-B9C2-30E3D394B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1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9A260-222D-B349-977B-6BF76DC1162E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00055-F5A4-8A48-B4DB-49B4DE5DF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one aims and objectives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0055-F5A4-8A48-B4DB-49B4DE5DF2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4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groups – what</a:t>
            </a:r>
            <a:r>
              <a:rPr lang="en-GB" baseline="0" dirty="0" smtClean="0"/>
              <a:t> do we think we mean by these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0055-F5A4-8A48-B4DB-49B4DE5DF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7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small school in</a:t>
            </a:r>
            <a:r>
              <a:rPr lang="en-US" baseline="0" dirty="0" smtClean="0"/>
              <a:t> central London with a lot of history … </a:t>
            </a:r>
            <a:r>
              <a:rPr lang="en-US" baseline="0" dirty="0" err="1" smtClean="0"/>
              <a:t>pics</a:t>
            </a:r>
            <a:r>
              <a:rPr lang="en-US" baseline="0" dirty="0" smtClean="0"/>
              <a:t> of students in uniform, house stuff  </a:t>
            </a:r>
            <a:r>
              <a:rPr lang="en-US" baseline="0" smtClean="0"/>
              <a:t>CRIST 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0055-F5A4-8A48-B4DB-49B4DE5DF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0055-F5A4-8A48-B4DB-49B4DE5DF2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6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0055-F5A4-8A48-B4DB-49B4DE5DF2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C4E-BDC9-4D4E-9914-27ED36B99CB1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378C-B983-4838-B603-FE0B490C1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92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C4E-BDC9-4D4E-9914-27ED36B99CB1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378C-B983-4838-B603-FE0B490C1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9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C4E-BDC9-4D4E-9914-27ED36B99CB1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378C-B983-4838-B603-FE0B490C1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4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C4E-BDC9-4D4E-9914-27ED36B99CB1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378C-B983-4838-B603-FE0B490C1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6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C4E-BDC9-4D4E-9914-27ED36B99CB1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378C-B983-4838-B603-FE0B490C1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6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C4E-BDC9-4D4E-9914-27ED36B99CB1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378C-B983-4838-B603-FE0B490C1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1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C4E-BDC9-4D4E-9914-27ED36B99CB1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378C-B983-4838-B603-FE0B490C1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C4E-BDC9-4D4E-9914-27ED36B99CB1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378C-B983-4838-B603-FE0B490C1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3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C4E-BDC9-4D4E-9914-27ED36B99CB1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378C-B983-4838-B603-FE0B490C1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C4E-BDC9-4D4E-9914-27ED36B99CB1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378C-B983-4838-B603-FE0B490C1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40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BC4E-BDC9-4D4E-9914-27ED36B99CB1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378C-B983-4838-B603-FE0B490C1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6BC4E-BDC9-4D4E-9914-27ED36B99CB1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5378C-B983-4838-B603-FE0B490C1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How do we build a culture within our schools?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4000" b="1" dirty="0"/>
              <a:t>Comment construire une culture au sein de nos </a:t>
            </a:r>
            <a:r>
              <a:rPr lang="fr-FR" sz="4000" b="1" dirty="0" smtClean="0"/>
              <a:t>écoles?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913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X:\Admin\MRO\Photos\DSC_5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87552"/>
            <a:ext cx="7315200" cy="4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X:\Admin\MRO\Photos\DSC_6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87552"/>
            <a:ext cx="7315200" cy="4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We asked our students, what was important/</a:t>
            </a:r>
            <a:r>
              <a:rPr lang="fr-FR" sz="3200" dirty="0" smtClean="0">
                <a:solidFill>
                  <a:srgbClr val="002060"/>
                </a:solidFill>
              </a:rPr>
              <a:t> </a:t>
            </a:r>
            <a:r>
              <a:rPr lang="fr-FR" sz="3200" dirty="0">
                <a:solidFill>
                  <a:srgbClr val="002060"/>
                </a:solidFill>
              </a:rPr>
              <a:t>Demandez à nos étudiants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Compassion</a:t>
            </a:r>
          </a:p>
          <a:p>
            <a:r>
              <a:rPr lang="en-GB" dirty="0" smtClean="0"/>
              <a:t>Respect</a:t>
            </a:r>
          </a:p>
          <a:p>
            <a:r>
              <a:rPr lang="en-GB" dirty="0" smtClean="0"/>
              <a:t>Inclusive</a:t>
            </a:r>
          </a:p>
          <a:p>
            <a:r>
              <a:rPr lang="en-GB" dirty="0" smtClean="0"/>
              <a:t>Supportive</a:t>
            </a:r>
          </a:p>
          <a:p>
            <a:r>
              <a:rPr lang="en-GB" dirty="0" smtClean="0"/>
              <a:t>Transformative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smtClean="0"/>
              <a:t>compassion</a:t>
            </a:r>
          </a:p>
          <a:p>
            <a:r>
              <a:rPr lang="fr-FR" dirty="0" smtClean="0"/>
              <a:t> </a:t>
            </a:r>
            <a:r>
              <a:rPr lang="fr-FR" dirty="0"/>
              <a:t>Le </a:t>
            </a:r>
            <a:r>
              <a:rPr lang="fr-FR" dirty="0" smtClean="0"/>
              <a:t>respect</a:t>
            </a:r>
          </a:p>
          <a:p>
            <a:r>
              <a:rPr lang="fr-FR" dirty="0" smtClean="0"/>
              <a:t> Compris</a:t>
            </a:r>
          </a:p>
          <a:p>
            <a:r>
              <a:rPr lang="fr-FR" dirty="0" smtClean="0"/>
              <a:t> </a:t>
            </a:r>
            <a:r>
              <a:rPr lang="fr-FR" dirty="0"/>
              <a:t>Soutien </a:t>
            </a:r>
            <a:endParaRPr lang="fr-FR" dirty="0" smtClean="0"/>
          </a:p>
          <a:p>
            <a:r>
              <a:rPr lang="fr-FR" dirty="0" smtClean="0"/>
              <a:t>Transformatif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0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We are different – in England we monitor students success by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Income (free school meals)</a:t>
            </a:r>
          </a:p>
          <a:p>
            <a:r>
              <a:rPr lang="en-GB" dirty="0" smtClean="0"/>
              <a:t>Ethnicity ( fifteen different groups)</a:t>
            </a:r>
          </a:p>
          <a:p>
            <a:r>
              <a:rPr lang="en-GB" dirty="0" smtClean="0"/>
              <a:t>Special Educational Needs</a:t>
            </a:r>
          </a:p>
          <a:p>
            <a:r>
              <a:rPr lang="en-GB" dirty="0" smtClean="0"/>
              <a:t>Gifted &amp; Talented</a:t>
            </a:r>
          </a:p>
          <a:p>
            <a:r>
              <a:rPr lang="en-GB" i="1" dirty="0" smtClean="0"/>
              <a:t>English schools must publish examination results for these groups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Nous </a:t>
            </a:r>
            <a:r>
              <a:rPr lang="en-GB" dirty="0" err="1" smtClean="0"/>
              <a:t>surveillons</a:t>
            </a:r>
            <a:r>
              <a:rPr lang="en-GB" dirty="0" smtClean="0"/>
              <a:t> la </a:t>
            </a:r>
            <a:r>
              <a:rPr lang="en-GB" dirty="0" err="1" smtClean="0"/>
              <a:t>resussite</a:t>
            </a:r>
            <a:r>
              <a:rPr lang="en-GB" dirty="0" smtClean="0"/>
              <a:t> des </a:t>
            </a:r>
            <a:r>
              <a:rPr lang="en-GB" dirty="0" err="1" smtClean="0"/>
              <a:t>eleves</a:t>
            </a:r>
            <a:r>
              <a:rPr lang="en-GB" dirty="0" smtClean="0"/>
              <a:t> par </a:t>
            </a:r>
            <a:r>
              <a:rPr lang="en-GB" dirty="0" err="1" smtClean="0"/>
              <a:t>groupe</a:t>
            </a:r>
            <a:endParaRPr lang="en-GB" dirty="0" smtClean="0"/>
          </a:p>
          <a:p>
            <a:r>
              <a:rPr lang="en-GB" dirty="0" err="1" smtClean="0"/>
              <a:t>Revenu</a:t>
            </a:r>
            <a:endParaRPr lang="en-GB" dirty="0" smtClean="0"/>
          </a:p>
          <a:p>
            <a:r>
              <a:rPr lang="en-GB" dirty="0" err="1" smtClean="0"/>
              <a:t>Ethnicite</a:t>
            </a:r>
            <a:r>
              <a:rPr lang="en-GB" dirty="0" smtClean="0"/>
              <a:t> (</a:t>
            </a:r>
            <a:r>
              <a:rPr lang="en-GB" dirty="0" err="1" smtClean="0"/>
              <a:t>quinze</a:t>
            </a:r>
            <a:r>
              <a:rPr lang="en-GB" dirty="0" smtClean="0"/>
              <a:t> </a:t>
            </a:r>
            <a:r>
              <a:rPr lang="en-GB" dirty="0" err="1" smtClean="0"/>
              <a:t>groupe</a:t>
            </a:r>
            <a:r>
              <a:rPr lang="en-GB" dirty="0" smtClean="0"/>
              <a:t> </a:t>
            </a:r>
            <a:r>
              <a:rPr lang="en-GB" dirty="0" err="1" smtClean="0"/>
              <a:t>differents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Besoins</a:t>
            </a:r>
            <a:r>
              <a:rPr lang="en-GB" dirty="0" smtClean="0"/>
              <a:t> </a:t>
            </a:r>
            <a:r>
              <a:rPr lang="en-GB" dirty="0" err="1" smtClean="0"/>
              <a:t>speciaux</a:t>
            </a:r>
            <a:r>
              <a:rPr lang="en-GB" dirty="0" smtClean="0"/>
              <a:t>,</a:t>
            </a:r>
          </a:p>
          <a:p>
            <a:r>
              <a:rPr lang="en-GB" dirty="0" err="1" smtClean="0"/>
              <a:t>Talentueux</a:t>
            </a:r>
            <a:endParaRPr lang="en-GB" dirty="0" smtClean="0"/>
          </a:p>
          <a:p>
            <a:endParaRPr lang="en-GB" dirty="0" smtClean="0"/>
          </a:p>
          <a:p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ecoles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Angleterre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publier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resultats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examens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groupes</a:t>
            </a:r>
            <a:endParaRPr lang="en-GB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5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very different …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>
          <a:xfrm>
            <a:off x="4592512" y="1628801"/>
            <a:ext cx="4713581" cy="2592288"/>
          </a:xfrm>
        </p:spPr>
      </p:pic>
      <p:pic>
        <p:nvPicPr>
          <p:cNvPr id="8" name="Content Placeholder 3" descr="la class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r="7314"/>
          <a:stretch>
            <a:fillRect/>
          </a:stretch>
        </p:blipFill>
        <p:spPr>
          <a:xfrm>
            <a:off x="-252536" y="1556792"/>
            <a:ext cx="45826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 nous sommes très similaires</a:t>
            </a:r>
            <a:endParaRPr lang="en-US" dirty="0"/>
          </a:p>
        </p:txBody>
      </p:sp>
      <p:pic>
        <p:nvPicPr>
          <p:cNvPr id="4" name="Content Placeholder 3" descr="la classe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" y="1700808"/>
            <a:ext cx="4601031" cy="2448272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115" b="1115"/>
          <a:stretch>
            <a:fillRect/>
          </a:stretch>
        </p:blipFill>
        <p:spPr>
          <a:xfrm>
            <a:off x="4644008" y="1700808"/>
            <a:ext cx="4451758" cy="2448272"/>
          </a:xfrm>
        </p:spPr>
      </p:pic>
    </p:spTree>
    <p:extLst>
      <p:ext uri="{BB962C8B-B14F-4D97-AF65-F5344CB8AC3E}">
        <p14:creationId xmlns:p14="http://schemas.microsoft.com/office/powerpoint/2010/main" val="20739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1511" y="3244334"/>
            <a:ext cx="408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schools must promote British values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schools must promote British values 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actively promotes the fundamental </a:t>
            </a:r>
            <a:r>
              <a:rPr lang="en-GB" b="1" dirty="0"/>
              <a:t>British values</a:t>
            </a:r>
            <a:r>
              <a:rPr lang="en-GB" dirty="0"/>
              <a:t> of democracy, the rule of law, individual liberty and mutual respect and tolerance of those with different faiths and beliefs.'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valeurs</a:t>
            </a:r>
            <a:r>
              <a:rPr lang="en-US" dirty="0" smtClean="0"/>
              <a:t> </a:t>
            </a:r>
            <a:r>
              <a:rPr lang="en-US" dirty="0" err="1" smtClean="0"/>
              <a:t>britanniques</a:t>
            </a:r>
            <a:r>
              <a:rPr lang="en-US" dirty="0" smtClean="0"/>
              <a:t> de la </a:t>
            </a:r>
            <a:r>
              <a:rPr lang="en-US" dirty="0" err="1" smtClean="0"/>
              <a:t>démocratie</a:t>
            </a:r>
            <a:r>
              <a:rPr lang="en-US" dirty="0" smtClean="0"/>
              <a:t>, </a:t>
            </a:r>
            <a:r>
              <a:rPr lang="en-US" dirty="0" err="1" smtClean="0"/>
              <a:t>l’état</a:t>
            </a:r>
            <a:r>
              <a:rPr lang="en-US" dirty="0" smtClean="0"/>
              <a:t> de droit, la </a:t>
            </a:r>
            <a:r>
              <a:rPr lang="en-US" dirty="0" err="1" smtClean="0"/>
              <a:t>liberté</a:t>
            </a:r>
            <a:r>
              <a:rPr lang="en-US" dirty="0" smtClean="0"/>
              <a:t> </a:t>
            </a:r>
            <a:r>
              <a:rPr lang="en-US" dirty="0" err="1" smtClean="0"/>
              <a:t>individuelle</a:t>
            </a:r>
            <a:r>
              <a:rPr lang="en-US" dirty="0" smtClean="0"/>
              <a:t> et le respect </a:t>
            </a:r>
            <a:r>
              <a:rPr lang="en-US" dirty="0" err="1" smtClean="0"/>
              <a:t>mutuel</a:t>
            </a:r>
            <a:r>
              <a:rPr lang="en-US" dirty="0" smtClean="0"/>
              <a:t> et la </a:t>
            </a:r>
            <a:r>
              <a:rPr lang="en-US" dirty="0" err="1" smtClean="0"/>
              <a:t>tolérance</a:t>
            </a:r>
            <a:r>
              <a:rPr lang="en-US" dirty="0" smtClean="0"/>
              <a:t> de </a:t>
            </a:r>
            <a:r>
              <a:rPr lang="en-US" dirty="0" err="1" smtClean="0"/>
              <a:t>ceux</a:t>
            </a:r>
            <a:r>
              <a:rPr lang="en-US" dirty="0" smtClean="0"/>
              <a:t> qui </a:t>
            </a:r>
            <a:r>
              <a:rPr lang="en-US" dirty="0" err="1" smtClean="0"/>
              <a:t>ont</a:t>
            </a:r>
            <a:r>
              <a:rPr lang="en-US" dirty="0" smtClean="0"/>
              <a:t> des </a:t>
            </a:r>
            <a:r>
              <a:rPr lang="en-US" dirty="0" err="1" smtClean="0"/>
              <a:t>croyances</a:t>
            </a:r>
            <a:r>
              <a:rPr lang="en-US" dirty="0" smtClean="0"/>
              <a:t> </a:t>
            </a:r>
            <a:r>
              <a:rPr lang="en-US" dirty="0" err="1" smtClean="0"/>
              <a:t>différentes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we </a:t>
            </a:r>
            <a:r>
              <a:rPr lang="en-GB" b="1" dirty="0" smtClean="0">
                <a:solidFill>
                  <a:srgbClr val="FF0000"/>
                </a:solidFill>
              </a:rPr>
              <a:t>lead</a:t>
            </a:r>
            <a:r>
              <a:rPr lang="en-GB" dirty="0" smtClean="0"/>
              <a:t> our schools in building a culture?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pouvons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-nous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mener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ecoles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construire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culture?</a:t>
            </a:r>
            <a:endParaRPr lang="en-GB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84168" y="2950797"/>
            <a:ext cx="2658534" cy="1702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/>
              <a:t>Democratic</a:t>
            </a:r>
          </a:p>
        </p:txBody>
      </p:sp>
      <p:sp>
        <p:nvSpPr>
          <p:cNvPr id="6" name="Oval 5"/>
          <p:cNvSpPr/>
          <p:nvPr/>
        </p:nvSpPr>
        <p:spPr>
          <a:xfrm>
            <a:off x="2699792" y="3622306"/>
            <a:ext cx="237626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/>
              <a:t>Laissez faire</a:t>
            </a:r>
          </a:p>
        </p:txBody>
      </p:sp>
      <p:sp>
        <p:nvSpPr>
          <p:cNvPr id="7" name="Oval 6"/>
          <p:cNvSpPr/>
          <p:nvPr/>
        </p:nvSpPr>
        <p:spPr>
          <a:xfrm>
            <a:off x="3491880" y="1772816"/>
            <a:ext cx="285890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Paternalistic</a:t>
            </a:r>
            <a:endParaRPr lang="en-GB" sz="2800" b="1" dirty="0"/>
          </a:p>
        </p:txBody>
      </p:sp>
      <p:sp>
        <p:nvSpPr>
          <p:cNvPr id="8" name="Oval 7"/>
          <p:cNvSpPr/>
          <p:nvPr/>
        </p:nvSpPr>
        <p:spPr>
          <a:xfrm>
            <a:off x="611560" y="2420888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/>
              <a:t>Authoritarian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054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We asked our students, what was important/</a:t>
            </a:r>
            <a:r>
              <a:rPr lang="fr-FR" sz="3200" dirty="0" smtClean="0">
                <a:solidFill>
                  <a:srgbClr val="002060"/>
                </a:solidFill>
              </a:rPr>
              <a:t> </a:t>
            </a:r>
            <a:r>
              <a:rPr lang="fr-FR" sz="3200" dirty="0">
                <a:solidFill>
                  <a:srgbClr val="002060"/>
                </a:solidFill>
              </a:rPr>
              <a:t>Demandez à nos étudiants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Compassion</a:t>
            </a:r>
          </a:p>
          <a:p>
            <a:r>
              <a:rPr lang="en-GB" dirty="0" smtClean="0"/>
              <a:t>Respect</a:t>
            </a:r>
          </a:p>
          <a:p>
            <a:r>
              <a:rPr lang="en-GB" dirty="0" smtClean="0"/>
              <a:t>Inclusive</a:t>
            </a:r>
          </a:p>
          <a:p>
            <a:r>
              <a:rPr lang="en-GB" dirty="0" smtClean="0"/>
              <a:t>Supportive</a:t>
            </a:r>
          </a:p>
          <a:p>
            <a:r>
              <a:rPr lang="en-GB" dirty="0" smtClean="0"/>
              <a:t>Transformative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smtClean="0"/>
              <a:t>compassion</a:t>
            </a:r>
          </a:p>
          <a:p>
            <a:r>
              <a:rPr lang="fr-FR" dirty="0" smtClean="0"/>
              <a:t> </a:t>
            </a:r>
            <a:r>
              <a:rPr lang="fr-FR" dirty="0"/>
              <a:t>Le </a:t>
            </a:r>
            <a:r>
              <a:rPr lang="fr-FR" dirty="0" smtClean="0"/>
              <a:t>respect</a:t>
            </a:r>
          </a:p>
          <a:p>
            <a:r>
              <a:rPr lang="fr-FR" dirty="0" smtClean="0"/>
              <a:t> Compris</a:t>
            </a:r>
          </a:p>
          <a:p>
            <a:r>
              <a:rPr lang="fr-FR" dirty="0" smtClean="0"/>
              <a:t> </a:t>
            </a:r>
            <a:r>
              <a:rPr lang="fr-FR" dirty="0"/>
              <a:t>Soutien </a:t>
            </a:r>
            <a:endParaRPr lang="fr-FR" dirty="0" smtClean="0"/>
          </a:p>
          <a:p>
            <a:r>
              <a:rPr lang="fr-FR" dirty="0" smtClean="0"/>
              <a:t>Transformatif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8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aims today/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objectifs</a:t>
            </a:r>
            <a:r>
              <a:rPr lang="en-US" dirty="0" smtClean="0"/>
              <a:t> </a:t>
            </a:r>
            <a:r>
              <a:rPr lang="en-US" dirty="0" err="1" smtClean="0"/>
              <a:t>aujourd’hui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What is culture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How can a school culture help our students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How can we build a culture in our schools?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que la culture?</a:t>
            </a:r>
          </a:p>
          <a:p>
            <a:r>
              <a:rPr lang="en-US" dirty="0" smtClean="0"/>
              <a:t>Comment </a:t>
            </a:r>
            <a:r>
              <a:rPr lang="en-US" dirty="0" err="1" smtClean="0"/>
              <a:t>une</a:t>
            </a:r>
            <a:r>
              <a:rPr lang="en-US" dirty="0" smtClean="0"/>
              <a:t> culture </a:t>
            </a:r>
            <a:r>
              <a:rPr lang="en-US" dirty="0" err="1" smtClean="0"/>
              <a:t>scolaire</a:t>
            </a:r>
            <a:r>
              <a:rPr lang="en-US" dirty="0" smtClean="0"/>
              <a:t> </a:t>
            </a:r>
            <a:r>
              <a:rPr lang="en-US" dirty="0" err="1" smtClean="0"/>
              <a:t>peut-elle</a:t>
            </a:r>
            <a:r>
              <a:rPr lang="en-US" dirty="0" smtClean="0"/>
              <a:t> aider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élèves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Comment </a:t>
            </a:r>
            <a:r>
              <a:rPr lang="en-US" dirty="0" err="1" smtClean="0"/>
              <a:t>construire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culture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écoles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¡"/>
              <a:defRPr/>
            </a:pPr>
            <a:endParaRPr lang="en-US" dirty="0"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8196" name="Picture 3" descr="C:\Users\Staff\AppData\Local\Microsoft\Windows\Temporary Internet Files\Content.IE5\6KUQCBDP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3700"/>
            <a:ext cx="8128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3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¡"/>
              <a:defRPr/>
            </a:pPr>
            <a:endParaRPr lang="en-US" dirty="0"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7172" name="Picture 3" descr="C:\Users\Staff\AppData\Local\Microsoft\Windows\Temporary Internet Files\Content.IE5\6KUQCBDP\phot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3700"/>
            <a:ext cx="8128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1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¡"/>
              <a:defRPr/>
            </a:pPr>
            <a:endParaRPr lang="en-US" dirty="0"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10244" name="Picture 3" descr="C:\Users\Staff\AppData\Local\Microsoft\Windows\Temporary Internet Files\Content.IE5\FF49LLJK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3700"/>
            <a:ext cx="8128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Sports Day: House parade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X:\Admin\MRO\Sports day 2016\IMG_6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8112"/>
            <a:ext cx="4355976" cy="21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X:\Admin\MRO\Sports day 2016\orange 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12" y="1422923"/>
            <a:ext cx="4608068" cy="22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X:\Admin\MRO\Sports day 2016\IMG_6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0755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X:\Admin\MRO\Sports day 2016\IMG_6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63292"/>
            <a:ext cx="4392944" cy="32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Celebrating the school’s birthday: our choir sings at Southwark Cathedral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celebrons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l’anniversaire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l‘ecole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la cathedral de Southwark avec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choeur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gospel</a:t>
            </a:r>
            <a:endParaRPr lang="en-GB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X:\Admin\MRO\Carol Service 2015 photos\DSC_9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8" y="1556792"/>
            <a:ext cx="4543503" cy="296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X:\Admin\MRO\Carol Service 2015 photos\DSC_9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4067083" cy="27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breslin\AppData\Local\Microsoft\Windows\Temporary Internet Files\Content.Outlook\WU3VYY73\IMG_20161207_160047060_BURST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8488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 smtClean="0"/>
              <a:t>We asked our students how we should promote equality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232" y="1946463"/>
            <a:ext cx="7673982" cy="3851165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avons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etudiants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comment nous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devrions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promouvoir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l’egalite</a:t>
            </a:r>
            <a:endParaRPr lang="en-GB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2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breslin\AppData\Local\Microsoft\Windows\Temporary Internet Files\Content.Outlook\WU3VYY73\IMG_20161207_160047060_BURST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asked our students how we should promote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59216" cy="420506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2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breslin\AppData\Local\Microsoft\Windows\Temporary Internet Files\Content.Outlook\WU3VYY73\IMG_20161207_160058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5288"/>
            <a:ext cx="7956376" cy="44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asked our students how we should promote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breslin\AppData\Local\Microsoft\Windows\Temporary Internet Files\Content.Outlook\WU3VYY73\IMG_20161207_160058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9674"/>
            <a:ext cx="5004048" cy="28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breslin\AppData\Local\Microsoft\Windows\Temporary Internet Files\Content.Outlook\WU3VYY73\IMG_20161207_160047060_BURST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07063"/>
            <a:ext cx="5101381" cy="286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1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0454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9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11560" y="2456892"/>
            <a:ext cx="2016224" cy="15121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culture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99592" y="4149080"/>
            <a:ext cx="1944216" cy="18722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mores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39752" y="2852936"/>
            <a:ext cx="1872208" cy="18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Norms &amp; values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88024" y="2060848"/>
            <a:ext cx="230425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culture</a:t>
            </a:r>
            <a:endParaRPr lang="en-GB" sz="3200" b="1" dirty="0"/>
          </a:p>
        </p:txBody>
      </p:sp>
      <p:sp>
        <p:nvSpPr>
          <p:cNvPr id="10" name="Oval 9"/>
          <p:cNvSpPr/>
          <p:nvPr/>
        </p:nvSpPr>
        <p:spPr>
          <a:xfrm>
            <a:off x="6876256" y="3212976"/>
            <a:ext cx="226774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/>
              <a:t>Normes</a:t>
            </a:r>
            <a:r>
              <a:rPr lang="en-GB" sz="3200" b="1" dirty="0" smtClean="0"/>
              <a:t> &amp; </a:t>
            </a:r>
            <a:r>
              <a:rPr lang="en-GB" sz="3200" b="1" dirty="0" err="1" smtClean="0"/>
              <a:t>valeurs</a:t>
            </a:r>
            <a:endParaRPr lang="en-GB" sz="3200" b="1" dirty="0"/>
          </a:p>
        </p:txBody>
      </p:sp>
      <p:sp>
        <p:nvSpPr>
          <p:cNvPr id="11" name="Oval 10"/>
          <p:cNvSpPr/>
          <p:nvPr/>
        </p:nvSpPr>
        <p:spPr>
          <a:xfrm>
            <a:off x="4788024" y="4653136"/>
            <a:ext cx="201622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/>
              <a:t>mœurs</a:t>
            </a:r>
            <a:endParaRPr lang="en-GB" sz="32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6700"/>
            <a:ext cx="1676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5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Conclusion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Outline three ideas that you will take back to your school or district from today’s 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Décrivez </a:t>
            </a:r>
            <a:r>
              <a:rPr lang="fr-FR" dirty="0"/>
              <a:t>trois idées que vous ramènerez à votre école ou à votre district des activités d'aujourd'hui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6700"/>
            <a:ext cx="1676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from </a:t>
            </a:r>
            <a:r>
              <a:rPr lang="en-GB" smtClean="0"/>
              <a:t>group discussion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Actions constrained by what governments will allow – USA and England using data to monitor success rates of different groups.</a:t>
            </a:r>
          </a:p>
          <a:p>
            <a:r>
              <a:rPr lang="en-GB" dirty="0" smtClean="0"/>
              <a:t>USA able to involve parents as translators, classroom helpers, much less parent involvement in Europe.</a:t>
            </a:r>
          </a:p>
          <a:p>
            <a:r>
              <a:rPr lang="en-GB" dirty="0" smtClean="0"/>
              <a:t>Important that students see people who look like them and talk like them.</a:t>
            </a:r>
          </a:p>
          <a:p>
            <a:r>
              <a:rPr lang="en-GB" dirty="0" smtClean="0"/>
              <a:t>Use of former students as role models, schools can use social media to set up alumni networks, display pictures of former students who have become successful.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33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b="1" dirty="0" smtClean="0">
              <a:solidFill>
                <a:srgbClr val="002060"/>
              </a:solidFill>
            </a:endParaRPr>
          </a:p>
          <a:p>
            <a:endParaRPr lang="en-GB" b="1" dirty="0" smtClean="0">
              <a:solidFill>
                <a:srgbClr val="002060"/>
              </a:solidFill>
            </a:endParaRPr>
          </a:p>
          <a:p>
            <a:endParaRPr lang="en-GB" b="1" dirty="0">
              <a:solidFill>
                <a:srgbClr val="002060"/>
              </a:solidFill>
            </a:endParaRPr>
          </a:p>
          <a:p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002060"/>
                </a:solidFill>
              </a:rPr>
              <a:t>Culture:</a:t>
            </a:r>
            <a:r>
              <a:rPr lang="en-GB" dirty="0" smtClean="0"/>
              <a:t> </a:t>
            </a:r>
            <a:r>
              <a:rPr lang="en-GB" dirty="0"/>
              <a:t>the ideas, customs, and social behaviour of a particular people or society.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002060"/>
                </a:solidFill>
              </a:rPr>
              <a:t>Mores</a:t>
            </a:r>
            <a:r>
              <a:rPr lang="en-GB" dirty="0" smtClean="0"/>
              <a:t>: </a:t>
            </a:r>
            <a:r>
              <a:rPr lang="en-GB" dirty="0"/>
              <a:t>the essential or characteristic customs and conventions of a society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002060"/>
                </a:solidFill>
              </a:rPr>
              <a:t>Norms  &amp; values</a:t>
            </a:r>
            <a:r>
              <a:rPr lang="en-GB" dirty="0" smtClean="0"/>
              <a:t>: </a:t>
            </a:r>
            <a:r>
              <a:rPr lang="en-GB" dirty="0"/>
              <a:t>attitudes and </a:t>
            </a:r>
            <a:r>
              <a:rPr lang="en-GB" dirty="0" smtClean="0"/>
              <a:t>behaviours </a:t>
            </a:r>
            <a:r>
              <a:rPr lang="en-GB" dirty="0"/>
              <a:t>that are considered normal, typical or average within that group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1512168" cy="21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259632" y="-171400"/>
            <a:ext cx="3168352" cy="11967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Their task is to develop social solidarity*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1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</a:t>
            </a:r>
            <a:r>
              <a:rPr lang="en-US" dirty="0" err="1" smtClean="0"/>
              <a:t>Saviour’s</a:t>
            </a:r>
            <a:r>
              <a:rPr lang="en-US" dirty="0" smtClean="0"/>
              <a:t> &amp; St </a:t>
            </a:r>
            <a:r>
              <a:rPr lang="en-US" dirty="0" err="1" smtClean="0"/>
              <a:t>Olave’s</a:t>
            </a:r>
            <a:endParaRPr lang="en-US" dirty="0"/>
          </a:p>
        </p:txBody>
      </p:sp>
      <p:pic>
        <p:nvPicPr>
          <p:cNvPr id="6" name="Content Placeholder 5" descr="mayflower sign one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1" b="18481"/>
          <a:stretch>
            <a:fillRect/>
          </a:stretch>
        </p:blipFill>
        <p:spPr/>
      </p:pic>
      <p:pic>
        <p:nvPicPr>
          <p:cNvPr id="9" name="Content Placeholder 8" descr="shard from mayflower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r="24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8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Admin\MRO\prospectus pictures\prospix 4\361U3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147"/>
            <a:ext cx="2984051" cy="44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breslin\AppData\Local\Microsoft\Windows\Temporary Internet Files\Content.Outlook\46S2RD76\IMG_20170110_090018433_BURST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99" y="579069"/>
            <a:ext cx="2579757" cy="45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breslin\AppData\Local\Microsoft\Windows\Temporary Internet Files\Content.Outlook\46S2RD76\IMG_20170110_090004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5084"/>
            <a:ext cx="2629239" cy="467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Saviour’s &amp; St </a:t>
            </a:r>
            <a:r>
              <a:rPr lang="en-GB" dirty="0" err="1" smtClean="0"/>
              <a:t>Olave’s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820 students</a:t>
            </a:r>
          </a:p>
          <a:p>
            <a:r>
              <a:rPr lang="en-GB" dirty="0" smtClean="0"/>
              <a:t>11-18 </a:t>
            </a:r>
          </a:p>
          <a:p>
            <a:r>
              <a:rPr lang="en-GB" dirty="0" smtClean="0"/>
              <a:t>Girls only</a:t>
            </a:r>
          </a:p>
          <a:p>
            <a:r>
              <a:rPr lang="en-GB" dirty="0" smtClean="0"/>
              <a:t>State school but a “church” school.</a:t>
            </a:r>
          </a:p>
          <a:p>
            <a:r>
              <a:rPr lang="en-GB" dirty="0" smtClean="0"/>
              <a:t>All ability levels</a:t>
            </a:r>
          </a:p>
          <a:p>
            <a:r>
              <a:rPr lang="en-GB" dirty="0" smtClean="0"/>
              <a:t>Many special needs</a:t>
            </a:r>
          </a:p>
          <a:p>
            <a:r>
              <a:rPr lang="en-GB" dirty="0" smtClean="0"/>
              <a:t>50 languages</a:t>
            </a:r>
          </a:p>
          <a:p>
            <a:r>
              <a:rPr lang="en-GB" dirty="0" smtClean="0"/>
              <a:t>50% below poverty line</a:t>
            </a:r>
          </a:p>
          <a:p>
            <a:r>
              <a:rPr lang="en-GB" dirty="0" smtClean="0"/>
              <a:t>Academically successful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pic>
        <p:nvPicPr>
          <p:cNvPr id="1026" name="Picture 2" descr="X:\Admin\MRO\Photos\DSC_5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93" y="2060848"/>
            <a:ext cx="40993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School uniform compulsory to age 16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L’uniforme</a:t>
            </a:r>
            <a:r>
              <a:rPr lang="en-GB" dirty="0" smtClean="0"/>
              <a:t> </a:t>
            </a:r>
            <a:r>
              <a:rPr lang="en-GB" dirty="0" err="1" smtClean="0"/>
              <a:t>scolaire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obligatoire</a:t>
            </a:r>
            <a:r>
              <a:rPr lang="en-GB" dirty="0" smtClean="0"/>
              <a:t> pour les </a:t>
            </a:r>
            <a:r>
              <a:rPr lang="en-GB" dirty="0" err="1" smtClean="0"/>
              <a:t>filles</a:t>
            </a:r>
            <a:r>
              <a:rPr lang="en-GB" dirty="0" smtClean="0"/>
              <a:t> </a:t>
            </a:r>
            <a:r>
              <a:rPr lang="en-GB" dirty="0" err="1" smtClean="0"/>
              <a:t>jusqua</a:t>
            </a:r>
            <a:r>
              <a:rPr lang="en-GB" dirty="0" smtClean="0"/>
              <a:t> a </a:t>
            </a:r>
            <a:r>
              <a:rPr lang="en-GB" dirty="0" err="1" smtClean="0"/>
              <a:t>l’age</a:t>
            </a:r>
            <a:r>
              <a:rPr lang="en-GB" dirty="0" smtClean="0"/>
              <a:t> de seize </a:t>
            </a:r>
            <a:r>
              <a:rPr lang="en-GB" dirty="0" err="1" smtClean="0"/>
              <a:t>ans</a:t>
            </a:r>
            <a:endParaRPr lang="en-GB" dirty="0"/>
          </a:p>
        </p:txBody>
      </p:sp>
      <p:pic>
        <p:nvPicPr>
          <p:cNvPr id="3074" name="Picture 2" descr="X:\Admin\MRO\Photos\DSC_5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6105872" cy="40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Older students are leaders and help younger students with literacy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Les </a:t>
            </a:r>
            <a:r>
              <a:rPr lang="en-GB" dirty="0" err="1" smtClean="0"/>
              <a:t>etudiants</a:t>
            </a:r>
            <a:r>
              <a:rPr lang="en-GB" dirty="0" smtClean="0"/>
              <a:t> plus ages </a:t>
            </a:r>
            <a:r>
              <a:rPr lang="en-GB" dirty="0" err="1" smtClean="0"/>
              <a:t>sont</a:t>
            </a:r>
            <a:r>
              <a:rPr lang="en-GB" dirty="0" smtClean="0"/>
              <a:t> des leaders et </a:t>
            </a:r>
            <a:r>
              <a:rPr lang="en-GB" dirty="0" err="1" smtClean="0"/>
              <a:t>aident</a:t>
            </a:r>
            <a:r>
              <a:rPr lang="en-GB" dirty="0" smtClean="0"/>
              <a:t> les </a:t>
            </a:r>
            <a:r>
              <a:rPr lang="en-GB" dirty="0" err="1" smtClean="0"/>
              <a:t>jeunes</a:t>
            </a:r>
            <a:r>
              <a:rPr lang="en-GB" dirty="0" smtClean="0"/>
              <a:t> avec </a:t>
            </a:r>
            <a:r>
              <a:rPr lang="en-GB" dirty="0" err="1" smtClean="0"/>
              <a:t>en</a:t>
            </a:r>
            <a:r>
              <a:rPr lang="en-GB" dirty="0" smtClean="0"/>
              <a:t> train de lire</a:t>
            </a:r>
            <a:endParaRPr lang="en-GB" dirty="0"/>
          </a:p>
        </p:txBody>
      </p:sp>
      <p:pic>
        <p:nvPicPr>
          <p:cNvPr id="2050" name="Picture 2" descr="X:\Admin\MRO\Photos\DSC_5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105872" cy="40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659</Words>
  <Application>Microsoft Office PowerPoint</Application>
  <PresentationFormat>On-screen Show (4:3)</PresentationFormat>
  <Paragraphs>163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How do we build a culture within our schools?</vt:lpstr>
      <vt:lpstr>Our aims today/nos objectifs aujourd’hui</vt:lpstr>
      <vt:lpstr>PowerPoint Presentation</vt:lpstr>
      <vt:lpstr>PowerPoint Presentation</vt:lpstr>
      <vt:lpstr>St Saviour’s &amp; St Olave’s</vt:lpstr>
      <vt:lpstr>PowerPoint Presentation</vt:lpstr>
      <vt:lpstr>St Saviour’s &amp; St Olave’s</vt:lpstr>
      <vt:lpstr>School uniform compulsory to age 16</vt:lpstr>
      <vt:lpstr>Older students are leaders and help younger students with literacy</vt:lpstr>
      <vt:lpstr>PowerPoint Presentation</vt:lpstr>
      <vt:lpstr>PowerPoint Presentation</vt:lpstr>
      <vt:lpstr>We asked our students, what was important/ Demandez à nos étudiants</vt:lpstr>
      <vt:lpstr>We are different – in England we monitor students success by group</vt:lpstr>
      <vt:lpstr>We are very different …</vt:lpstr>
      <vt:lpstr>Mais nous sommes très similaires</vt:lpstr>
      <vt:lpstr>British values</vt:lpstr>
      <vt:lpstr>All schools must promote British values … </vt:lpstr>
      <vt:lpstr>How do we lead our schools in building a culture?</vt:lpstr>
      <vt:lpstr>We asked our students, what was important/ Demandez à nos étudiants</vt:lpstr>
      <vt:lpstr>PowerPoint Presentation</vt:lpstr>
      <vt:lpstr>PowerPoint Presentation</vt:lpstr>
      <vt:lpstr>PowerPoint Presentation</vt:lpstr>
      <vt:lpstr>Sports Day: House parade</vt:lpstr>
      <vt:lpstr>Celebrating the school’s birthday: our choir sings at Southwark Cathedral</vt:lpstr>
      <vt:lpstr>We asked our students how we should promote equality</vt:lpstr>
      <vt:lpstr>We asked our students how we should promote equality</vt:lpstr>
      <vt:lpstr>We asked our students how we should promote equality</vt:lpstr>
      <vt:lpstr>PowerPoint Presentation</vt:lpstr>
      <vt:lpstr>PowerPoint Presentation</vt:lpstr>
      <vt:lpstr>Conclusion</vt:lpstr>
      <vt:lpstr>Notes from group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jbreslin</dc:creator>
  <cp:lastModifiedBy>Student</cp:lastModifiedBy>
  <cp:revision>86</cp:revision>
  <cp:lastPrinted>2016-11-09T14:17:08Z</cp:lastPrinted>
  <dcterms:created xsi:type="dcterms:W3CDTF">2016-03-02T16:25:46Z</dcterms:created>
  <dcterms:modified xsi:type="dcterms:W3CDTF">2017-01-13T08:53:48Z</dcterms:modified>
</cp:coreProperties>
</file>