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0"/>
  </p:notesMasterIdLst>
  <p:sldIdLst>
    <p:sldId id="256" r:id="rId2"/>
    <p:sldId id="270" r:id="rId3"/>
    <p:sldId id="269" r:id="rId4"/>
    <p:sldId id="261" r:id="rId5"/>
    <p:sldId id="267" r:id="rId6"/>
    <p:sldId id="272" r:id="rId7"/>
    <p:sldId id="257" r:id="rId8"/>
    <p:sldId id="263" r:id="rId9"/>
    <p:sldId id="258" r:id="rId10"/>
    <p:sldId id="273" r:id="rId11"/>
    <p:sldId id="276" r:id="rId12"/>
    <p:sldId id="259" r:id="rId13"/>
    <p:sldId id="274" r:id="rId14"/>
    <p:sldId id="260" r:id="rId15"/>
    <p:sldId id="275" r:id="rId16"/>
    <p:sldId id="277" r:id="rId17"/>
    <p:sldId id="265" r:id="rId18"/>
    <p:sldId id="278" r:id="rId19"/>
    <p:sldId id="279" r:id="rId20"/>
    <p:sldId id="280" r:id="rId21"/>
    <p:sldId id="281" r:id="rId22"/>
    <p:sldId id="282" r:id="rId23"/>
    <p:sldId id="284" r:id="rId24"/>
    <p:sldId id="283" r:id="rId25"/>
    <p:sldId id="285" r:id="rId26"/>
    <p:sldId id="286" r:id="rId27"/>
    <p:sldId id="287" r:id="rId28"/>
    <p:sldId id="268" r:id="rId29"/>
    <p:sldId id="289" r:id="rId30"/>
    <p:sldId id="288" r:id="rId31"/>
    <p:sldId id="290" r:id="rId32"/>
    <p:sldId id="291" r:id="rId33"/>
    <p:sldId id="292" r:id="rId34"/>
    <p:sldId id="299" r:id="rId35"/>
    <p:sldId id="300" r:id="rId36"/>
    <p:sldId id="301" r:id="rId37"/>
    <p:sldId id="266" r:id="rId38"/>
    <p:sldId id="293" r:id="rId39"/>
    <p:sldId id="303" r:id="rId40"/>
    <p:sldId id="295" r:id="rId41"/>
    <p:sldId id="296" r:id="rId42"/>
    <p:sldId id="294" r:id="rId43"/>
    <p:sldId id="298" r:id="rId44"/>
    <p:sldId id="297" r:id="rId45"/>
    <p:sldId id="304" r:id="rId46"/>
    <p:sldId id="307" r:id="rId47"/>
    <p:sldId id="305" r:id="rId48"/>
    <p:sldId id="306"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51" autoAdjust="0"/>
  </p:normalViewPr>
  <p:slideViewPr>
    <p:cSldViewPr>
      <p:cViewPr>
        <p:scale>
          <a:sx n="63" d="100"/>
          <a:sy n="63" d="100"/>
        </p:scale>
        <p:origin x="-1596" y="-72"/>
      </p:cViewPr>
      <p:guideLst>
        <p:guide orient="horz" pos="2160"/>
        <p:guide pos="2880"/>
      </p:guideLst>
    </p:cSldViewPr>
  </p:slideViewPr>
  <p:notesTextViewPr>
    <p:cViewPr>
      <p:scale>
        <a:sx n="1" d="1"/>
        <a:sy n="1" d="1"/>
      </p:scale>
      <p:origin x="0" y="0"/>
    </p:cViewPr>
  </p:notesTextViewPr>
  <p:sorterViewPr>
    <p:cViewPr>
      <p:scale>
        <a:sx n="66" d="100"/>
        <a:sy n="66" d="100"/>
      </p:scale>
      <p:origin x="0" y="14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51361548556399"/>
          <c:y val="4.9960875984252001E-2"/>
          <c:w val="0.62485613517060401"/>
          <c:h val="0.47833907480315002"/>
        </c:manualLayout>
      </c:layout>
      <c:barChart>
        <c:barDir val="col"/>
        <c:grouping val="clustered"/>
        <c:varyColors val="0"/>
        <c:ser>
          <c:idx val="0"/>
          <c:order val="0"/>
          <c:tx>
            <c:strRef>
              <c:f>Sheet1!$B$1</c:f>
              <c:strCache>
                <c:ptCount val="1"/>
                <c:pt idx="0">
                  <c:v>France</c:v>
                </c:pt>
              </c:strCache>
            </c:strRef>
          </c:tx>
          <c:invertIfNegative val="0"/>
          <c:cat>
            <c:strRef>
              <c:f>Sheet1!$A$2:$A$5</c:f>
              <c:strCache>
                <c:ptCount val="4"/>
                <c:pt idx="0">
                  <c:v>uncertainity avoidance</c:v>
                </c:pt>
                <c:pt idx="1">
                  <c:v>long term orientation</c:v>
                </c:pt>
                <c:pt idx="2">
                  <c:v>individualism</c:v>
                </c:pt>
                <c:pt idx="3">
                  <c:v>power distance</c:v>
                </c:pt>
              </c:strCache>
            </c:strRef>
          </c:cat>
          <c:val>
            <c:numRef>
              <c:f>Sheet1!$B$2:$B$5</c:f>
              <c:numCache>
                <c:formatCode>General</c:formatCode>
                <c:ptCount val="4"/>
                <c:pt idx="0">
                  <c:v>86</c:v>
                </c:pt>
                <c:pt idx="1">
                  <c:v>63</c:v>
                </c:pt>
                <c:pt idx="2">
                  <c:v>71</c:v>
                </c:pt>
                <c:pt idx="3">
                  <c:v>68</c:v>
                </c:pt>
              </c:numCache>
            </c:numRef>
          </c:val>
        </c:ser>
        <c:ser>
          <c:idx val="1"/>
          <c:order val="1"/>
          <c:tx>
            <c:strRef>
              <c:f>Sheet1!$C$1</c:f>
              <c:strCache>
                <c:ptCount val="1"/>
                <c:pt idx="0">
                  <c:v>Syria</c:v>
                </c:pt>
              </c:strCache>
            </c:strRef>
          </c:tx>
          <c:invertIfNegative val="0"/>
          <c:cat>
            <c:strRef>
              <c:f>Sheet1!$A$2:$A$5</c:f>
              <c:strCache>
                <c:ptCount val="4"/>
                <c:pt idx="0">
                  <c:v>uncertainity avoidance</c:v>
                </c:pt>
                <c:pt idx="1">
                  <c:v>long term orientation</c:v>
                </c:pt>
                <c:pt idx="2">
                  <c:v>individualism</c:v>
                </c:pt>
                <c:pt idx="3">
                  <c:v>power distance</c:v>
                </c:pt>
              </c:strCache>
            </c:strRef>
          </c:cat>
          <c:val>
            <c:numRef>
              <c:f>Sheet1!$C$2:$C$5</c:f>
              <c:numCache>
                <c:formatCode>General</c:formatCode>
                <c:ptCount val="4"/>
                <c:pt idx="0">
                  <c:v>60</c:v>
                </c:pt>
                <c:pt idx="1">
                  <c:v>30</c:v>
                </c:pt>
                <c:pt idx="2">
                  <c:v>35</c:v>
                </c:pt>
                <c:pt idx="3">
                  <c:v>80</c:v>
                </c:pt>
              </c:numCache>
            </c:numRef>
          </c:val>
        </c:ser>
        <c:ser>
          <c:idx val="2"/>
          <c:order val="2"/>
          <c:tx>
            <c:strRef>
              <c:f>Sheet1!$D$1</c:f>
              <c:strCache>
                <c:ptCount val="1"/>
                <c:pt idx="0">
                  <c:v>Senegal</c:v>
                </c:pt>
              </c:strCache>
            </c:strRef>
          </c:tx>
          <c:invertIfNegative val="0"/>
          <c:cat>
            <c:strRef>
              <c:f>Sheet1!$A$2:$A$5</c:f>
              <c:strCache>
                <c:ptCount val="4"/>
                <c:pt idx="0">
                  <c:v>uncertainity avoidance</c:v>
                </c:pt>
                <c:pt idx="1">
                  <c:v>long term orientation</c:v>
                </c:pt>
                <c:pt idx="2">
                  <c:v>individualism</c:v>
                </c:pt>
                <c:pt idx="3">
                  <c:v>power distance</c:v>
                </c:pt>
              </c:strCache>
            </c:strRef>
          </c:cat>
          <c:val>
            <c:numRef>
              <c:f>Sheet1!$D$2:$D$5</c:f>
              <c:numCache>
                <c:formatCode>General</c:formatCode>
                <c:ptCount val="4"/>
                <c:pt idx="0">
                  <c:v>53</c:v>
                </c:pt>
                <c:pt idx="1">
                  <c:v>25</c:v>
                </c:pt>
                <c:pt idx="2">
                  <c:v>25</c:v>
                </c:pt>
                <c:pt idx="3">
                  <c:v>70</c:v>
                </c:pt>
              </c:numCache>
            </c:numRef>
          </c:val>
        </c:ser>
        <c:dLbls>
          <c:showLegendKey val="0"/>
          <c:showVal val="0"/>
          <c:showCatName val="0"/>
          <c:showSerName val="0"/>
          <c:showPercent val="0"/>
          <c:showBubbleSize val="0"/>
        </c:dLbls>
        <c:gapWidth val="150"/>
        <c:axId val="84389888"/>
        <c:axId val="84391424"/>
      </c:barChart>
      <c:catAx>
        <c:axId val="84389888"/>
        <c:scaling>
          <c:orientation val="minMax"/>
        </c:scaling>
        <c:delete val="0"/>
        <c:axPos val="b"/>
        <c:majorTickMark val="out"/>
        <c:minorTickMark val="none"/>
        <c:tickLblPos val="nextTo"/>
        <c:crossAx val="84391424"/>
        <c:crosses val="autoZero"/>
        <c:auto val="1"/>
        <c:lblAlgn val="ctr"/>
        <c:lblOffset val="100"/>
        <c:noMultiLvlLbl val="0"/>
      </c:catAx>
      <c:valAx>
        <c:axId val="84391424"/>
        <c:scaling>
          <c:orientation val="minMax"/>
        </c:scaling>
        <c:delete val="0"/>
        <c:axPos val="l"/>
        <c:majorGridlines/>
        <c:numFmt formatCode="General" sourceLinked="1"/>
        <c:majorTickMark val="out"/>
        <c:minorTickMark val="none"/>
        <c:tickLblPos val="nextTo"/>
        <c:crossAx val="84389888"/>
        <c:crosses val="autoZero"/>
        <c:crossBetween val="between"/>
      </c:valAx>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57F21-4FF0-47E7-A22F-151A53597FC4}" type="doc">
      <dgm:prSet loTypeId="urn:microsoft.com/office/officeart/2005/8/layout/hProcess9" loCatId="process" qsTypeId="urn:microsoft.com/office/officeart/2005/8/quickstyle/simple1" qsCatId="simple" csTypeId="urn:microsoft.com/office/officeart/2005/8/colors/accent1_2" csCatId="accent1" phldr="1"/>
      <dgm:spPr/>
    </dgm:pt>
    <dgm:pt modelId="{C8815579-6F60-4576-AB38-D3FAF010E4CA}">
      <dgm:prSet phldrT="[Text]"/>
      <dgm:spPr/>
      <dgm:t>
        <a:bodyPr/>
        <a:lstStyle/>
        <a:p>
          <a:r>
            <a:rPr lang="en-US" dirty="0" smtClean="0"/>
            <a:t>Survival</a:t>
          </a:r>
          <a:endParaRPr lang="en-US" dirty="0"/>
        </a:p>
      </dgm:t>
    </dgm:pt>
    <dgm:pt modelId="{C44D2B26-C65A-4946-BED7-665B29A93A73}" type="parTrans" cxnId="{FE0EEE69-01C3-4B7E-901A-535689362382}">
      <dgm:prSet/>
      <dgm:spPr/>
      <dgm:t>
        <a:bodyPr/>
        <a:lstStyle/>
        <a:p>
          <a:endParaRPr lang="en-US"/>
        </a:p>
      </dgm:t>
    </dgm:pt>
    <dgm:pt modelId="{90333615-57A7-4543-BE19-AC89501D096A}" type="sibTrans" cxnId="{FE0EEE69-01C3-4B7E-901A-535689362382}">
      <dgm:prSet/>
      <dgm:spPr/>
      <dgm:t>
        <a:bodyPr/>
        <a:lstStyle/>
        <a:p>
          <a:endParaRPr lang="en-US"/>
        </a:p>
      </dgm:t>
    </dgm:pt>
    <dgm:pt modelId="{5FA09C34-F59F-4349-BF3E-74BE8D5FC057}">
      <dgm:prSet phldrT="[Text]"/>
      <dgm:spPr/>
      <dgm:t>
        <a:bodyPr/>
        <a:lstStyle/>
        <a:p>
          <a:r>
            <a:rPr lang="en-US" dirty="0" smtClean="0"/>
            <a:t>Regulation</a:t>
          </a:r>
          <a:endParaRPr lang="en-US" dirty="0"/>
        </a:p>
      </dgm:t>
    </dgm:pt>
    <dgm:pt modelId="{DC29B841-B9DD-446A-8FE3-7D6236A8DD07}" type="parTrans" cxnId="{809EA7D1-ED5F-439E-8397-8AB6662C4190}">
      <dgm:prSet/>
      <dgm:spPr/>
      <dgm:t>
        <a:bodyPr/>
        <a:lstStyle/>
        <a:p>
          <a:endParaRPr lang="en-US"/>
        </a:p>
      </dgm:t>
    </dgm:pt>
    <dgm:pt modelId="{DE2412C2-8B7F-41FE-808C-3DA068238926}" type="sibTrans" cxnId="{809EA7D1-ED5F-439E-8397-8AB6662C4190}">
      <dgm:prSet/>
      <dgm:spPr/>
      <dgm:t>
        <a:bodyPr/>
        <a:lstStyle/>
        <a:p>
          <a:endParaRPr lang="en-US"/>
        </a:p>
      </dgm:t>
    </dgm:pt>
    <dgm:pt modelId="{8791EA7A-A3B9-4121-9AC4-93E1F838F9B9}">
      <dgm:prSet phldrT="[Text]"/>
      <dgm:spPr/>
      <dgm:t>
        <a:bodyPr/>
        <a:lstStyle/>
        <a:p>
          <a:r>
            <a:rPr lang="en-US" dirty="0" smtClean="0"/>
            <a:t>Social</a:t>
          </a:r>
        </a:p>
        <a:p>
          <a:r>
            <a:rPr lang="en-US" dirty="0" smtClean="0"/>
            <a:t>Emotional</a:t>
          </a:r>
          <a:endParaRPr lang="en-US" dirty="0"/>
        </a:p>
      </dgm:t>
    </dgm:pt>
    <dgm:pt modelId="{74504ED8-3182-4A4B-A8B4-A756E6801407}" type="parTrans" cxnId="{58CDF953-F8B2-4C10-9DA6-AD47E08B37E3}">
      <dgm:prSet/>
      <dgm:spPr/>
      <dgm:t>
        <a:bodyPr/>
        <a:lstStyle/>
        <a:p>
          <a:endParaRPr lang="en-US"/>
        </a:p>
      </dgm:t>
    </dgm:pt>
    <dgm:pt modelId="{FF3321CF-B8D3-4943-BA5A-C59C032C7FB4}" type="sibTrans" cxnId="{58CDF953-F8B2-4C10-9DA6-AD47E08B37E3}">
      <dgm:prSet/>
      <dgm:spPr/>
      <dgm:t>
        <a:bodyPr/>
        <a:lstStyle/>
        <a:p>
          <a:endParaRPr lang="en-US"/>
        </a:p>
      </dgm:t>
    </dgm:pt>
    <dgm:pt modelId="{B0A2C002-369D-46AF-9E4A-0C187DFFAFD5}">
      <dgm:prSet phldrT="[Text]"/>
      <dgm:spPr/>
      <dgm:t>
        <a:bodyPr/>
        <a:lstStyle/>
        <a:p>
          <a:r>
            <a:rPr lang="en-US" dirty="0" smtClean="0"/>
            <a:t>Cognition</a:t>
          </a:r>
          <a:endParaRPr lang="en-US" dirty="0"/>
        </a:p>
      </dgm:t>
    </dgm:pt>
    <dgm:pt modelId="{39E9252A-3FA4-49A5-9C73-172EBA44D27C}" type="parTrans" cxnId="{C9B279E5-2A77-4E31-A452-62EC1CAAD52F}">
      <dgm:prSet/>
      <dgm:spPr/>
      <dgm:t>
        <a:bodyPr/>
        <a:lstStyle/>
        <a:p>
          <a:endParaRPr lang="en-US"/>
        </a:p>
      </dgm:t>
    </dgm:pt>
    <dgm:pt modelId="{A2972F49-CF7E-4144-ACCB-AEAC2FDDA1F0}" type="sibTrans" cxnId="{C9B279E5-2A77-4E31-A452-62EC1CAAD52F}">
      <dgm:prSet/>
      <dgm:spPr/>
      <dgm:t>
        <a:bodyPr/>
        <a:lstStyle/>
        <a:p>
          <a:endParaRPr lang="en-US"/>
        </a:p>
      </dgm:t>
    </dgm:pt>
    <dgm:pt modelId="{46856435-4F42-41A4-B3D6-553E201B69F6}" type="pres">
      <dgm:prSet presAssocID="{F8B57F21-4FF0-47E7-A22F-151A53597FC4}" presName="CompostProcess" presStyleCnt="0">
        <dgm:presLayoutVars>
          <dgm:dir/>
          <dgm:resizeHandles val="exact"/>
        </dgm:presLayoutVars>
      </dgm:prSet>
      <dgm:spPr/>
    </dgm:pt>
    <dgm:pt modelId="{22A62167-77F3-4106-93C1-79ABAF3DE656}" type="pres">
      <dgm:prSet presAssocID="{F8B57F21-4FF0-47E7-A22F-151A53597FC4}" presName="arrow" presStyleLbl="bgShp" presStyleIdx="0" presStyleCnt="1" custScaleX="117647" custLinFactNeighborX="2064"/>
      <dgm:spPr/>
    </dgm:pt>
    <dgm:pt modelId="{ED073035-47FE-4326-BCF8-1AE4F1593F48}" type="pres">
      <dgm:prSet presAssocID="{F8B57F21-4FF0-47E7-A22F-151A53597FC4}" presName="linearProcess" presStyleCnt="0"/>
      <dgm:spPr/>
    </dgm:pt>
    <dgm:pt modelId="{92FED7D2-AEA8-4E23-92F8-E19F8A35B036}" type="pres">
      <dgm:prSet presAssocID="{C8815579-6F60-4576-AB38-D3FAF010E4CA}" presName="textNode" presStyleLbl="node1" presStyleIdx="0" presStyleCnt="4" custScaleX="182780" custScaleY="144737">
        <dgm:presLayoutVars>
          <dgm:bulletEnabled val="1"/>
        </dgm:presLayoutVars>
      </dgm:prSet>
      <dgm:spPr/>
      <dgm:t>
        <a:bodyPr/>
        <a:lstStyle/>
        <a:p>
          <a:endParaRPr lang="en-US"/>
        </a:p>
      </dgm:t>
    </dgm:pt>
    <dgm:pt modelId="{54F84C52-F52D-4CF1-9DFD-72D0ADEB3420}" type="pres">
      <dgm:prSet presAssocID="{90333615-57A7-4543-BE19-AC89501D096A}" presName="sibTrans" presStyleCnt="0"/>
      <dgm:spPr/>
    </dgm:pt>
    <dgm:pt modelId="{54C853EE-7321-4872-A39E-0B5B0AFEC574}" type="pres">
      <dgm:prSet presAssocID="{5FA09C34-F59F-4349-BF3E-74BE8D5FC057}" presName="textNode" presStyleLbl="node1" presStyleIdx="1" presStyleCnt="4" custScaleX="98891" custScaleY="128948">
        <dgm:presLayoutVars>
          <dgm:bulletEnabled val="1"/>
        </dgm:presLayoutVars>
      </dgm:prSet>
      <dgm:spPr/>
      <dgm:t>
        <a:bodyPr/>
        <a:lstStyle/>
        <a:p>
          <a:endParaRPr lang="en-US"/>
        </a:p>
      </dgm:t>
    </dgm:pt>
    <dgm:pt modelId="{29737FEE-1F6E-4293-8CE2-D9D66D511AB2}" type="pres">
      <dgm:prSet presAssocID="{DE2412C2-8B7F-41FE-808C-3DA068238926}" presName="sibTrans" presStyleCnt="0"/>
      <dgm:spPr/>
    </dgm:pt>
    <dgm:pt modelId="{B335881B-70F4-458B-AB53-CB6C25525D40}" type="pres">
      <dgm:prSet presAssocID="{8791EA7A-A3B9-4121-9AC4-93E1F838F9B9}" presName="textNode" presStyleLbl="node1" presStyleIdx="2" presStyleCnt="4">
        <dgm:presLayoutVars>
          <dgm:bulletEnabled val="1"/>
        </dgm:presLayoutVars>
      </dgm:prSet>
      <dgm:spPr/>
      <dgm:t>
        <a:bodyPr/>
        <a:lstStyle/>
        <a:p>
          <a:endParaRPr lang="en-US"/>
        </a:p>
      </dgm:t>
    </dgm:pt>
    <dgm:pt modelId="{FCBC4529-4936-41FA-9975-F016DDE07E5C}" type="pres">
      <dgm:prSet presAssocID="{FF3321CF-B8D3-4943-BA5A-C59C032C7FB4}" presName="sibTrans" presStyleCnt="0"/>
      <dgm:spPr/>
    </dgm:pt>
    <dgm:pt modelId="{7E1D838B-3352-48CA-97CD-1E84AB3B3F87}" type="pres">
      <dgm:prSet presAssocID="{B0A2C002-369D-46AF-9E4A-0C187DFFAFD5}" presName="textNode" presStyleLbl="node1" presStyleIdx="3" presStyleCnt="4" custScaleX="60977" custScaleY="65790">
        <dgm:presLayoutVars>
          <dgm:bulletEnabled val="1"/>
        </dgm:presLayoutVars>
      </dgm:prSet>
      <dgm:spPr/>
      <dgm:t>
        <a:bodyPr/>
        <a:lstStyle/>
        <a:p>
          <a:endParaRPr lang="en-US"/>
        </a:p>
      </dgm:t>
    </dgm:pt>
  </dgm:ptLst>
  <dgm:cxnLst>
    <dgm:cxn modelId="{58CDF953-F8B2-4C10-9DA6-AD47E08B37E3}" srcId="{F8B57F21-4FF0-47E7-A22F-151A53597FC4}" destId="{8791EA7A-A3B9-4121-9AC4-93E1F838F9B9}" srcOrd="2" destOrd="0" parTransId="{74504ED8-3182-4A4B-A8B4-A756E6801407}" sibTransId="{FF3321CF-B8D3-4943-BA5A-C59C032C7FB4}"/>
    <dgm:cxn modelId="{FE0EEE69-01C3-4B7E-901A-535689362382}" srcId="{F8B57F21-4FF0-47E7-A22F-151A53597FC4}" destId="{C8815579-6F60-4576-AB38-D3FAF010E4CA}" srcOrd="0" destOrd="0" parTransId="{C44D2B26-C65A-4946-BED7-665B29A93A73}" sibTransId="{90333615-57A7-4543-BE19-AC89501D096A}"/>
    <dgm:cxn modelId="{0876850E-C51B-4ED4-ABE1-596642002E3D}" type="presOf" srcId="{B0A2C002-369D-46AF-9E4A-0C187DFFAFD5}" destId="{7E1D838B-3352-48CA-97CD-1E84AB3B3F87}" srcOrd="0" destOrd="0" presId="urn:microsoft.com/office/officeart/2005/8/layout/hProcess9"/>
    <dgm:cxn modelId="{B8F018F6-7F41-4CCD-8348-489E937A614B}" type="presOf" srcId="{5FA09C34-F59F-4349-BF3E-74BE8D5FC057}" destId="{54C853EE-7321-4872-A39E-0B5B0AFEC574}" srcOrd="0" destOrd="0" presId="urn:microsoft.com/office/officeart/2005/8/layout/hProcess9"/>
    <dgm:cxn modelId="{576C592C-FAC0-4D99-8DE9-3A2642F546BA}" type="presOf" srcId="{C8815579-6F60-4576-AB38-D3FAF010E4CA}" destId="{92FED7D2-AEA8-4E23-92F8-E19F8A35B036}" srcOrd="0" destOrd="0" presId="urn:microsoft.com/office/officeart/2005/8/layout/hProcess9"/>
    <dgm:cxn modelId="{9E2E480A-1122-4C3B-A7E8-FEEC40BB0D45}" type="presOf" srcId="{F8B57F21-4FF0-47E7-A22F-151A53597FC4}" destId="{46856435-4F42-41A4-B3D6-553E201B69F6}" srcOrd="0" destOrd="0" presId="urn:microsoft.com/office/officeart/2005/8/layout/hProcess9"/>
    <dgm:cxn modelId="{47706130-F223-446D-8ECC-53C085346DE3}" type="presOf" srcId="{8791EA7A-A3B9-4121-9AC4-93E1F838F9B9}" destId="{B335881B-70F4-458B-AB53-CB6C25525D40}" srcOrd="0" destOrd="0" presId="urn:microsoft.com/office/officeart/2005/8/layout/hProcess9"/>
    <dgm:cxn modelId="{C9B279E5-2A77-4E31-A452-62EC1CAAD52F}" srcId="{F8B57F21-4FF0-47E7-A22F-151A53597FC4}" destId="{B0A2C002-369D-46AF-9E4A-0C187DFFAFD5}" srcOrd="3" destOrd="0" parTransId="{39E9252A-3FA4-49A5-9C73-172EBA44D27C}" sibTransId="{A2972F49-CF7E-4144-ACCB-AEAC2FDDA1F0}"/>
    <dgm:cxn modelId="{809EA7D1-ED5F-439E-8397-8AB6662C4190}" srcId="{F8B57F21-4FF0-47E7-A22F-151A53597FC4}" destId="{5FA09C34-F59F-4349-BF3E-74BE8D5FC057}" srcOrd="1" destOrd="0" parTransId="{DC29B841-B9DD-446A-8FE3-7D6236A8DD07}" sibTransId="{DE2412C2-8B7F-41FE-808C-3DA068238926}"/>
    <dgm:cxn modelId="{81206F12-A822-4806-A4CB-C14F28D824C9}" type="presParOf" srcId="{46856435-4F42-41A4-B3D6-553E201B69F6}" destId="{22A62167-77F3-4106-93C1-79ABAF3DE656}" srcOrd="0" destOrd="0" presId="urn:microsoft.com/office/officeart/2005/8/layout/hProcess9"/>
    <dgm:cxn modelId="{AFC61656-3D64-41C5-9ED8-59861699DAE6}" type="presParOf" srcId="{46856435-4F42-41A4-B3D6-553E201B69F6}" destId="{ED073035-47FE-4326-BCF8-1AE4F1593F48}" srcOrd="1" destOrd="0" presId="urn:microsoft.com/office/officeart/2005/8/layout/hProcess9"/>
    <dgm:cxn modelId="{B1202A4B-FB1C-49B4-8A5F-ADB57AB74551}" type="presParOf" srcId="{ED073035-47FE-4326-BCF8-1AE4F1593F48}" destId="{92FED7D2-AEA8-4E23-92F8-E19F8A35B036}" srcOrd="0" destOrd="0" presId="urn:microsoft.com/office/officeart/2005/8/layout/hProcess9"/>
    <dgm:cxn modelId="{EE23FEFE-8A89-4B72-9A5F-D4F33303425D}" type="presParOf" srcId="{ED073035-47FE-4326-BCF8-1AE4F1593F48}" destId="{54F84C52-F52D-4CF1-9DFD-72D0ADEB3420}" srcOrd="1" destOrd="0" presId="urn:microsoft.com/office/officeart/2005/8/layout/hProcess9"/>
    <dgm:cxn modelId="{EE4C5F7C-9C06-4EAD-97A0-F69CF6BDD46D}" type="presParOf" srcId="{ED073035-47FE-4326-BCF8-1AE4F1593F48}" destId="{54C853EE-7321-4872-A39E-0B5B0AFEC574}" srcOrd="2" destOrd="0" presId="urn:microsoft.com/office/officeart/2005/8/layout/hProcess9"/>
    <dgm:cxn modelId="{0900D35C-65ED-4156-9B15-1D1C4CC3DBCC}" type="presParOf" srcId="{ED073035-47FE-4326-BCF8-1AE4F1593F48}" destId="{29737FEE-1F6E-4293-8CE2-D9D66D511AB2}" srcOrd="3" destOrd="0" presId="urn:microsoft.com/office/officeart/2005/8/layout/hProcess9"/>
    <dgm:cxn modelId="{11D457CD-65CA-41D1-AAE9-6B1F8DDDA531}" type="presParOf" srcId="{ED073035-47FE-4326-BCF8-1AE4F1593F48}" destId="{B335881B-70F4-458B-AB53-CB6C25525D40}" srcOrd="4" destOrd="0" presId="urn:microsoft.com/office/officeart/2005/8/layout/hProcess9"/>
    <dgm:cxn modelId="{B0ACE38D-1F02-4439-A8EB-E8F4E458BC11}" type="presParOf" srcId="{ED073035-47FE-4326-BCF8-1AE4F1593F48}" destId="{FCBC4529-4936-41FA-9975-F016DDE07E5C}" srcOrd="5" destOrd="0" presId="urn:microsoft.com/office/officeart/2005/8/layout/hProcess9"/>
    <dgm:cxn modelId="{C6707B3B-B5B2-4E2D-9FD5-B2D68DE79BAE}" type="presParOf" srcId="{ED073035-47FE-4326-BCF8-1AE4F1593F48}" destId="{7E1D838B-3352-48CA-97CD-1E84AB3B3F8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62167-77F3-4106-93C1-79ABAF3DE656}">
      <dsp:nvSpPr>
        <dsp:cNvPr id="0" name=""/>
        <dsp:cNvSpPr/>
      </dsp:nvSpPr>
      <dsp:spPr>
        <a:xfrm>
          <a:off x="2" y="0"/>
          <a:ext cx="5257797" cy="3276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ED7D2-AEA8-4E23-92F8-E19F8A35B036}">
      <dsp:nvSpPr>
        <dsp:cNvPr id="0" name=""/>
        <dsp:cNvSpPr/>
      </dsp:nvSpPr>
      <dsp:spPr>
        <a:xfrm>
          <a:off x="133834" y="689809"/>
          <a:ext cx="1978198" cy="18969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Survival</a:t>
          </a:r>
          <a:endParaRPr lang="en-US" sz="1000" kern="1200" dirty="0"/>
        </a:p>
      </dsp:txBody>
      <dsp:txXfrm>
        <a:off x="226437" y="782412"/>
        <a:ext cx="1792992" cy="1711775"/>
      </dsp:txXfrm>
    </dsp:sp>
    <dsp:sp modelId="{54C853EE-7321-4872-A39E-0B5B0AFEC574}">
      <dsp:nvSpPr>
        <dsp:cNvPr id="0" name=""/>
        <dsp:cNvSpPr/>
      </dsp:nvSpPr>
      <dsp:spPr>
        <a:xfrm>
          <a:off x="2178507" y="793277"/>
          <a:ext cx="1070281" cy="16900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Regulation</a:t>
          </a:r>
          <a:endParaRPr lang="en-US" sz="1000" kern="1200" dirty="0"/>
        </a:p>
      </dsp:txBody>
      <dsp:txXfrm>
        <a:off x="2230754" y="845524"/>
        <a:ext cx="965787" cy="1585550"/>
      </dsp:txXfrm>
    </dsp:sp>
    <dsp:sp modelId="{B335881B-70F4-458B-AB53-CB6C25525D40}">
      <dsp:nvSpPr>
        <dsp:cNvPr id="0" name=""/>
        <dsp:cNvSpPr/>
      </dsp:nvSpPr>
      <dsp:spPr>
        <a:xfrm>
          <a:off x="3315263" y="982980"/>
          <a:ext cx="1082284" cy="131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Social</a:t>
          </a:r>
        </a:p>
        <a:p>
          <a:pPr lvl="0" algn="ctr" defTabSz="444500">
            <a:lnSpc>
              <a:spcPct val="90000"/>
            </a:lnSpc>
            <a:spcBef>
              <a:spcPct val="0"/>
            </a:spcBef>
            <a:spcAft>
              <a:spcPct val="35000"/>
            </a:spcAft>
          </a:pPr>
          <a:r>
            <a:rPr lang="en-US" sz="1000" kern="1200" dirty="0" smtClean="0"/>
            <a:t>Emotional</a:t>
          </a:r>
          <a:endParaRPr lang="en-US" sz="1000" kern="1200" dirty="0"/>
        </a:p>
      </dsp:txBody>
      <dsp:txXfrm>
        <a:off x="3368096" y="1035813"/>
        <a:ext cx="976618" cy="1204974"/>
      </dsp:txXfrm>
    </dsp:sp>
    <dsp:sp modelId="{7E1D838B-3352-48CA-97CD-1E84AB3B3F87}">
      <dsp:nvSpPr>
        <dsp:cNvPr id="0" name=""/>
        <dsp:cNvSpPr/>
      </dsp:nvSpPr>
      <dsp:spPr>
        <a:xfrm>
          <a:off x="4464021" y="1207164"/>
          <a:ext cx="659944" cy="8622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Cognition</a:t>
          </a:r>
          <a:endParaRPr lang="en-US" sz="1000" kern="1200" dirty="0"/>
        </a:p>
      </dsp:txBody>
      <dsp:txXfrm>
        <a:off x="4496237" y="1239380"/>
        <a:ext cx="595512" cy="7978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966BEC-6C8A-4E9B-84C2-1BB65F3CF7F7}" type="datetimeFigureOut">
              <a:rPr lang="en-US" smtClean="0"/>
              <a:pPr/>
              <a:t>1/26/2017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A6165CC-8A5A-4C91-9FFE-65CD2A3A2849}" type="slidenum">
              <a:rPr lang="en-US" smtClean="0"/>
              <a:pPr/>
              <a:t>‹N°›</a:t>
            </a:fld>
            <a:endParaRPr lang="en-US" dirty="0"/>
          </a:p>
        </p:txBody>
      </p:sp>
    </p:spTree>
    <p:extLst>
      <p:ext uri="{BB962C8B-B14F-4D97-AF65-F5344CB8AC3E}">
        <p14:creationId xmlns:p14="http://schemas.microsoft.com/office/powerpoint/2010/main" val="19042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to the US Department</a:t>
            </a:r>
            <a:r>
              <a:rPr lang="en-US" baseline="0" dirty="0" smtClean="0"/>
              <a:t> of State’s Bureau of Educational and Cultural Affairs, IREX, and the French Ministry of Education for assembling all of us together form a learning community regarding administrators and teachers’ readiness for inclusion.    As a former school principals in public schools in America, I am always thrilled to be learning together with other school administrators.  </a:t>
            </a:r>
          </a:p>
        </p:txBody>
      </p:sp>
      <p:sp>
        <p:nvSpPr>
          <p:cNvPr id="4" name="Slide Number Placeholder 3"/>
          <p:cNvSpPr>
            <a:spLocks noGrp="1"/>
          </p:cNvSpPr>
          <p:nvPr>
            <p:ph type="sldNum" sz="quarter" idx="10"/>
          </p:nvPr>
        </p:nvSpPr>
        <p:spPr/>
        <p:txBody>
          <a:bodyPr/>
          <a:lstStyle/>
          <a:p>
            <a:fld id="{3A6165CC-8A5A-4C91-9FFE-65CD2A3A2849}" type="slidenum">
              <a:rPr lang="en-US" smtClean="0"/>
              <a:pPr/>
              <a:t>1</a:t>
            </a:fld>
            <a:endParaRPr lang="en-US" dirty="0"/>
          </a:p>
        </p:txBody>
      </p:sp>
    </p:spTree>
    <p:extLst>
      <p:ext uri="{BB962C8B-B14F-4D97-AF65-F5344CB8AC3E}">
        <p14:creationId xmlns:p14="http://schemas.microsoft.com/office/powerpoint/2010/main" val="1854947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Slide and translate</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10</a:t>
            </a:fld>
            <a:endParaRPr lang="en-US" dirty="0"/>
          </a:p>
        </p:txBody>
      </p:sp>
    </p:spTree>
    <p:extLst>
      <p:ext uri="{BB962C8B-B14F-4D97-AF65-F5344CB8AC3E}">
        <p14:creationId xmlns:p14="http://schemas.microsoft.com/office/powerpoint/2010/main" val="726786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t>
            </a:r>
            <a:r>
              <a:rPr lang="en-US" smtClean="0"/>
              <a:t>couldn’t understand </a:t>
            </a:r>
            <a:r>
              <a:rPr lang="en-US" dirty="0" smtClean="0"/>
              <a:t>or concentrate</a:t>
            </a:r>
            <a:r>
              <a:rPr lang="en-US" baseline="0" dirty="0" smtClean="0"/>
              <a:t> because I was thinking about the troubles.   I couldn’t forget it .  It stayed on my mind.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11</a:t>
            </a:fld>
            <a:endParaRPr lang="en-US" dirty="0"/>
          </a:p>
        </p:txBody>
      </p:sp>
    </p:spTree>
    <p:extLst>
      <p:ext uri="{BB962C8B-B14F-4D97-AF65-F5344CB8AC3E}">
        <p14:creationId xmlns:p14="http://schemas.microsoft.com/office/powerpoint/2010/main" val="1058346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we ready for these children in our schools?    Are our teachers</a:t>
            </a:r>
            <a:r>
              <a:rPr lang="en-US" baseline="0" dirty="0" smtClean="0"/>
              <a:t> equipped to help these children?     A </a:t>
            </a:r>
            <a:r>
              <a:rPr lang="en-US" dirty="0" smtClean="0"/>
              <a:t>Teacher in Lebanon refugee camps remind</a:t>
            </a:r>
            <a:r>
              <a:rPr lang="en-US" baseline="0" dirty="0" smtClean="0"/>
              <a:t>s us:</a:t>
            </a:r>
            <a:r>
              <a:rPr lang="en-US" dirty="0" smtClean="0"/>
              <a:t>  “These refugee children live in</a:t>
            </a:r>
            <a:r>
              <a:rPr lang="en-US" baseline="0" dirty="0" smtClean="0"/>
              <a:t> very different circumstances.  Teacher’s fail if they can’t measure children’s concentration levels.  They need to pay special attention to these children.”  </a:t>
            </a:r>
          </a:p>
          <a:p>
            <a:endParaRPr lang="en-US" baseline="0" dirty="0" smtClean="0"/>
          </a:p>
          <a:p>
            <a:r>
              <a:rPr lang="en-US" baseline="0" dirty="0" smtClean="0"/>
              <a:t>How can we prepare for these children?    First we should understand the influence of trauma on brain development.   </a:t>
            </a:r>
          </a:p>
          <a:p>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12</a:t>
            </a:fld>
            <a:endParaRPr lang="en-US" dirty="0"/>
          </a:p>
        </p:txBody>
      </p:sp>
    </p:spTree>
    <p:extLst>
      <p:ext uri="{BB962C8B-B14F-4D97-AF65-F5344CB8AC3E}">
        <p14:creationId xmlns:p14="http://schemas.microsoft.com/office/powerpoint/2010/main" val="3522225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r>
              <a:rPr lang="en-US" dirty="0" smtClean="0"/>
              <a:t> According</a:t>
            </a:r>
            <a:r>
              <a:rPr lang="en-US" baseline="0" dirty="0" smtClean="0"/>
              <a:t> to Holt and Jordan in the Ohio Department of Education inspired graphic above, the children having experienced the trauma depicted by our story at the beginning of this presentation, will have brain development based on survival.  </a:t>
            </a:r>
          </a:p>
          <a:p>
            <a:pPr defTabSz="931774">
              <a:defRPr/>
            </a:pPr>
            <a:endParaRPr lang="en-US" baseline="0" dirty="0" smtClean="0"/>
          </a:p>
          <a:p>
            <a:pPr defTabSz="931774">
              <a:defRPr/>
            </a:pPr>
            <a:r>
              <a:rPr lang="en-US" baseline="0" dirty="0" smtClean="0"/>
              <a:t>Their brain development,  like all children,  will go from the base of the brain in the cortex, and then move upward in the brain superstructure to the regulation, social/emotion and cognition.  </a:t>
            </a:r>
          </a:p>
          <a:p>
            <a:pPr defTabSz="931774">
              <a:defRPr/>
            </a:pPr>
            <a:endParaRPr lang="en-US" baseline="0" dirty="0" smtClean="0"/>
          </a:p>
          <a:p>
            <a:pPr defTabSz="931774">
              <a:defRPr/>
            </a:pPr>
            <a:r>
              <a:rPr lang="en-US" baseline="0" dirty="0" smtClean="0"/>
              <a:t>But for these refugee children, the flight or fight survival mode is highly developed, alert, programmed for use in an instant.   The executive parts of the brain that deal with self regulation respond to the stressful conditions and reflect survival tendencies.  As educators, it is important to notice that cognition area is least developed area  in these traumatized children’s brain. </a:t>
            </a:r>
          </a:p>
          <a:p>
            <a:pPr defTabSz="931774">
              <a:defRPr/>
            </a:pPr>
            <a:endParaRPr lang="en-US" baseline="0" dirty="0" smtClean="0"/>
          </a:p>
          <a:p>
            <a:pPr defTabSz="931774">
              <a:defRPr/>
            </a:pPr>
            <a:r>
              <a:rPr lang="en-US" baseline="0" dirty="0" smtClean="0"/>
              <a:t>Brain patterns can be changed, but it takes </a:t>
            </a:r>
            <a:r>
              <a:rPr lang="en-US" u="sng" baseline="0" dirty="0" smtClean="0"/>
              <a:t>concentrated</a:t>
            </a:r>
            <a:r>
              <a:rPr lang="en-US" baseline="0" dirty="0" smtClean="0"/>
              <a:t>, </a:t>
            </a:r>
            <a:r>
              <a:rPr lang="en-US" u="sng" baseline="0" dirty="0" smtClean="0"/>
              <a:t>emotionally safe environments</a:t>
            </a:r>
            <a:r>
              <a:rPr lang="en-US" baseline="0" dirty="0" smtClean="0"/>
              <a:t> to reprogram the brain and to develop </a:t>
            </a:r>
            <a:r>
              <a:rPr lang="en-US" u="sng" baseline="0" dirty="0" smtClean="0"/>
              <a:t>underdeveloped</a:t>
            </a:r>
            <a:r>
              <a:rPr lang="en-US" baseline="0" dirty="0" smtClean="0"/>
              <a:t> areas of the brain.</a:t>
            </a:r>
          </a:p>
          <a:p>
            <a:pPr defTabSz="931774">
              <a:defRPr/>
            </a:pPr>
            <a:endParaRPr lang="en-US" baseline="0" dirty="0" smtClean="0"/>
          </a:p>
          <a:p>
            <a:pPr defTabSz="931774">
              <a:defRPr/>
            </a:pPr>
            <a:r>
              <a:rPr lang="en-US" baseline="0" dirty="0" smtClean="0"/>
              <a:t> Understanding this affect of trauma on learning, educators are beginning to adapt.  For example, in the US, some states have begun to legislate Welcoming School Cultures to  improve learning, and are finding much success, particularly in urban areas of high poverty and crime like Cleveland Ohio where I am from.  </a:t>
            </a:r>
            <a:endParaRPr lang="en-US" dirty="0" smtClean="0"/>
          </a:p>
          <a:p>
            <a:endParaRPr lang="en-US" baseline="0" dirty="0" smtClean="0"/>
          </a:p>
          <a:p>
            <a:endParaRPr lang="en-US" baseline="0" dirty="0" smtClean="0"/>
          </a:p>
          <a:p>
            <a:r>
              <a:rPr lang="en-US" baseline="0" dirty="0" smtClean="0"/>
              <a:t> Perry, in his article, </a:t>
            </a:r>
            <a:r>
              <a:rPr lang="en-US" i="1" baseline="0" dirty="0" smtClean="0"/>
              <a:t>Traumatized Children:  How Childhood trauma influences brain development</a:t>
            </a:r>
            <a:r>
              <a:rPr lang="en-US" baseline="0" dirty="0" smtClean="0"/>
              <a:t>, says it simply, “Children reflect the world in which they are raised.”  If that world is filled with the experiences of refugee life, the brain patterns of stress and fear response will be more fully developed.  Chronic activation of this area of the brain, may ‘wear out” the parts of the body including the hippocampus, the key area of memory and cognition.  </a:t>
            </a:r>
          </a:p>
          <a:p>
            <a:endParaRPr lang="en-US" baseline="0" dirty="0" smtClean="0"/>
          </a:p>
          <a:p>
            <a:r>
              <a:rPr lang="en-US" baseline="0" dirty="0" smtClean="0"/>
              <a:t>  And what is the first thing we usually do as educators, we put the children in language learning situations—which is highly cognitive.  The child coming from a life of trauma may exhibit hyperactivity, anxiety, impulsivity, and other behaviors not usually tolerated in school environments.   </a:t>
            </a:r>
          </a:p>
          <a:p>
            <a:endParaRPr lang="en-US" baseline="0" dirty="0" smtClean="0"/>
          </a:p>
          <a:p>
            <a:r>
              <a:rPr lang="en-US" baseline="0" dirty="0" smtClean="0"/>
              <a:t>To interrupt the established patterns from the situation like many of our refugee children have faced, we must first focus on the therapeutic interventions that activate the portions of the brain that have been altered by the repeated trauma of the life experiences.  We talk about this later in this presentation.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 all of the trauma of the war or the process of leaving home is left in the home country.   For refugees children from war torn areas, this stress often continues as they resettle.  We call this post-traumatic stress disorder (PTSD).  The effect of PTSD changes according to age, gender and culture.   According to Claudia Maria Vargas,  refugees may show helplessness and despair long after resettlement.  PTSD may show up as depression, anxiety, inattention, and survival guilt.  One of our other American colleagues mentioned this is his short presentation earlier.</a:t>
            </a:r>
          </a:p>
          <a:p>
            <a:endParaRPr lang="en-US" baseline="0" dirty="0" smtClean="0"/>
          </a:p>
          <a:p>
            <a:r>
              <a:rPr lang="en-US" baseline="0" dirty="0" smtClean="0"/>
              <a:t>Children from birth to 5 years, may show little social interaction, uncalled for crying and show trauma in play.</a:t>
            </a:r>
          </a:p>
          <a:p>
            <a:endParaRPr lang="en-US" baseline="0" dirty="0" smtClean="0"/>
          </a:p>
          <a:p>
            <a:r>
              <a:rPr lang="en-US" baseline="0" dirty="0" smtClean="0"/>
              <a:t>Children 6-11 may show anxiousness, be depressed, angry, unable to concentrate or socialize with peers.   They may vomit, have headaches or stomach aches without being physically ill.</a:t>
            </a:r>
          </a:p>
          <a:p>
            <a:endParaRPr lang="en-US" baseline="0" dirty="0" smtClean="0"/>
          </a:p>
          <a:p>
            <a:r>
              <a:rPr lang="en-US" baseline="0" dirty="0" smtClean="0"/>
              <a:t>No child is too little to not be affected by the trauma of war and the issues of flight from this situation.   But it interesting to note, that children 6 to 11 are </a:t>
            </a:r>
            <a:r>
              <a:rPr lang="en-US" b="1" baseline="0" dirty="0" smtClean="0"/>
              <a:t>3 times </a:t>
            </a:r>
            <a:r>
              <a:rPr lang="en-US" baseline="0" dirty="0" smtClean="0"/>
              <a:t>more likely to suffer from PTSD than adolescents, because of the way that the brain was developing during this time of stress.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a:t>
            </a:r>
          </a:p>
          <a:p>
            <a:endParaRPr lang="en-US" dirty="0" smtClean="0"/>
          </a:p>
          <a:p>
            <a:r>
              <a:rPr lang="en-US" dirty="0" smtClean="0"/>
              <a:t>As school principals of secondary schools, we know that adolescents generally</a:t>
            </a:r>
            <a:r>
              <a:rPr lang="en-US" baseline="0" dirty="0" smtClean="0"/>
              <a:t> have their own issues, and refugee children are dealing with all of the regular teenage issues as well as the trauma of war and resettlement.    Notice that the most at risk are those who have loss of community connections or lost family.   This affects the unaccompanied children perhaps the most.   </a:t>
            </a:r>
          </a:p>
          <a:p>
            <a:endParaRPr lang="en-US" baseline="0" dirty="0" smtClean="0"/>
          </a:p>
          <a:p>
            <a:r>
              <a:rPr lang="en-US" baseline="0" dirty="0" smtClean="0"/>
              <a:t>And yet, remember that the refugees have strengths--they are also filled with determination, hope, and will work to create a better life for themselves and their children.  These are the survivors.   We must learn to find their strengths and build on them.  My colleague, Marina, presented about FUNDS of KNOWLEDGE yesterday.   This is the importance of building on strengths to help these children overcome their gaps in learning.</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a:t>
            </a:r>
            <a:r>
              <a:rPr lang="en-US" baseline="0" dirty="0" smtClean="0"/>
              <a:t> words of the children,</a:t>
            </a:r>
          </a:p>
          <a:p>
            <a:endParaRPr lang="en-US" baseline="0" dirty="0" smtClean="0"/>
          </a:p>
          <a:p>
            <a:r>
              <a:rPr lang="en-US" dirty="0" smtClean="0"/>
              <a:t>I’ve lived through bombings</a:t>
            </a:r>
          </a:p>
          <a:p>
            <a:r>
              <a:rPr lang="en-US" dirty="0" smtClean="0"/>
              <a:t>I saw</a:t>
            </a:r>
            <a:r>
              <a:rPr lang="en-US" baseline="0" dirty="0" smtClean="0"/>
              <a:t> how they bombed people</a:t>
            </a:r>
          </a:p>
          <a:p>
            <a:r>
              <a:rPr lang="en-US" baseline="0" dirty="0" smtClean="0"/>
              <a:t>War Planes, snipers and missiles</a:t>
            </a:r>
          </a:p>
          <a:p>
            <a:r>
              <a:rPr lang="en-US" u="sng" baseline="0" dirty="0" smtClean="0"/>
              <a:t>I saw things I shouldn’t have seen</a:t>
            </a:r>
            <a:r>
              <a:rPr lang="en-US" baseline="0" dirty="0" smtClean="0"/>
              <a:t> during the bombings and the “trouble.”</a:t>
            </a:r>
          </a:p>
          <a:p>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16</a:t>
            </a:fld>
            <a:endParaRPr lang="en-US" dirty="0"/>
          </a:p>
        </p:txBody>
      </p:sp>
    </p:spTree>
    <p:extLst>
      <p:ext uri="{BB962C8B-B14F-4D97-AF65-F5344CB8AC3E}">
        <p14:creationId xmlns:p14="http://schemas.microsoft.com/office/powerpoint/2010/main" val="1262142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tell us how they feel:  But we need to be ready to listen.   Are</a:t>
            </a:r>
            <a:r>
              <a:rPr lang="en-US" baseline="0" dirty="0" smtClean="0"/>
              <a:t> we listening? </a:t>
            </a:r>
            <a:endParaRPr lang="en-US" dirty="0" smtClean="0"/>
          </a:p>
          <a:p>
            <a:endParaRPr lang="en-US" dirty="0" smtClean="0"/>
          </a:p>
          <a:p>
            <a:r>
              <a:rPr lang="en-US" dirty="0" smtClean="0"/>
              <a:t>This refugee child tells us, “I couldn’t understand or concentrate</a:t>
            </a:r>
            <a:r>
              <a:rPr lang="en-US" baseline="0" dirty="0" smtClean="0"/>
              <a:t> because I was thinking about the troubles.   I couldn’t forget it .  It stayed on my mind.”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17</a:t>
            </a:fld>
            <a:endParaRPr lang="en-US" dirty="0"/>
          </a:p>
        </p:txBody>
      </p:sp>
    </p:spTree>
    <p:extLst>
      <p:ext uri="{BB962C8B-B14F-4D97-AF65-F5344CB8AC3E}">
        <p14:creationId xmlns:p14="http://schemas.microsoft.com/office/powerpoint/2010/main" val="1058346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arts can be one way that we provide opportunities for this trauma to be processed in these children.  But when do we introduce the arts to our refugee children?   After they learn the language</a:t>
            </a:r>
            <a:r>
              <a:rPr lang="en-US" baseline="0" dirty="0" smtClean="0"/>
              <a:t> of the host country?   Or because they have interrupted schooling, do we eliminate the arts because they need increased language and required subjects to graduate on time?</a:t>
            </a:r>
          </a:p>
          <a:p>
            <a:endParaRPr lang="en-US" baseline="0" dirty="0" smtClean="0"/>
          </a:p>
          <a:p>
            <a:r>
              <a:rPr lang="en-US" dirty="0" smtClean="0"/>
              <a:t>The arts are</a:t>
            </a:r>
            <a:r>
              <a:rPr lang="en-US" baseline="0" dirty="0" smtClean="0"/>
              <a:t> very </a:t>
            </a:r>
            <a:r>
              <a:rPr lang="en-US" dirty="0" smtClean="0"/>
              <a:t>important</a:t>
            </a:r>
            <a:r>
              <a:rPr lang="en-US" baseline="0" dirty="0" smtClean="0"/>
              <a:t> in the total education of refugee children.  The arts and their creative expression can provide prevention and therapy for these children.  I will use the study completed in Montreal by Rousseau and others and discussed in Creative Expression Workshops in Schools, to give some examples.  Additionally,  we have seen the </a:t>
            </a:r>
            <a:r>
              <a:rPr lang="en-US" baseline="0" dirty="0" err="1" smtClean="0"/>
              <a:t>higly</a:t>
            </a:r>
            <a:r>
              <a:rPr lang="en-US" baseline="0" dirty="0" smtClean="0"/>
              <a:t> successful arts therapy programs Denver Colorado,  in Akron, Ohio, and Windsor, Ontario that showed excellent results.   </a:t>
            </a:r>
          </a:p>
          <a:p>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aim of the Montreal sand play program was to improve the social adjustment of children</a:t>
            </a:r>
            <a:r>
              <a:rPr lang="en-US" baseline="0" dirty="0" smtClean="0"/>
              <a:t> from immigrant and refugee families to help them express the multiple cultures that they have experienced, or are experiencing.   Children in this age group represented death and violent events in ways unexpected for these young children.   But this gave teachers and mental health workers an opportunity to provide a supportive environment to work through the trauma.   The Rousseau et al, state an important point, “Religious signifiers were at the forefront of attribution of meaning and of the imagined reconstruction process.”  In many of our schools we would not use religious signifiers at sand play tables.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sz="1600" dirty="0" smtClean="0"/>
              <a:t>Refugees and Immigrants are here in Europe</a:t>
            </a:r>
            <a:r>
              <a:rPr lang="en-US" sz="1600" baseline="0" dirty="0" smtClean="0"/>
              <a:t> and the US.   Some are undocumented, some are official refugees, some are seeking asylum.  According to the Migration Policy website, 244 million people are living in a country other than the country of their birth—that is a 41% increase from 2000.</a:t>
            </a:r>
          </a:p>
          <a:p>
            <a:endParaRPr lang="en-US" sz="1600" baseline="0" dirty="0" smtClean="0"/>
          </a:p>
          <a:p>
            <a:r>
              <a:rPr lang="en-US" sz="1600" baseline="0" dirty="0" smtClean="0"/>
              <a:t>  Since many of the women immigrants and refugees are of child bearing age, the number of children is a staggering number.  Worldwide there are over 106 million refugee children  according to  the UN High Refugee Commission.  And this usually does not include the number of undocumented young people who show up in our countries, and may not be in schools to be counted.</a:t>
            </a:r>
          </a:p>
          <a:p>
            <a:r>
              <a:rPr lang="en-US" sz="1600" baseline="0" dirty="0" smtClean="0"/>
              <a:t> </a:t>
            </a:r>
          </a:p>
          <a:p>
            <a:r>
              <a:rPr lang="en-US" sz="1600" baseline="0" dirty="0" smtClean="0"/>
              <a:t>Having newcomer refugee and immigrant children in our schools is not an issue that is here today and gone.   This is an issue that will shape this generation and generations to come.   We,  as school administrators from the developed world,  have a responsibility of leadership 1)  to learn from each other, 2)  to encourage research and study, 3)  to ask deep learning questions and 4) to seek answers to complex questions to help make this movement of people a positive force in the future of our humanity, a positive force in an ever-increasingly inter-dependent world. </a:t>
            </a:r>
          </a:p>
          <a:p>
            <a:endParaRPr lang="en-US" sz="1600" baseline="0" dirty="0" smtClean="0"/>
          </a:p>
          <a:p>
            <a:r>
              <a:rPr lang="en-US" sz="1600" baseline="0" dirty="0" smtClean="0"/>
              <a:t> This presentation will explore our readiness for this tremendous challenge.</a:t>
            </a:r>
          </a:p>
        </p:txBody>
      </p:sp>
      <p:sp>
        <p:nvSpPr>
          <p:cNvPr id="4" name="Slide Number Placeholder 3"/>
          <p:cNvSpPr>
            <a:spLocks noGrp="1"/>
          </p:cNvSpPr>
          <p:nvPr>
            <p:ph type="sldNum" sz="quarter" idx="10"/>
          </p:nvPr>
        </p:nvSpPr>
        <p:spPr/>
        <p:txBody>
          <a:bodyPr/>
          <a:lstStyle/>
          <a:p>
            <a:fld id="{3A6165CC-8A5A-4C91-9FFE-65CD2A3A284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For</a:t>
            </a:r>
            <a:r>
              <a:rPr lang="en-US" baseline="0" dirty="0" smtClean="0"/>
              <a:t> elementary children, Rousseau’s team in Montreal had the children do a process of drawing and story telling.   The drawing was an integral part due to the limited language capabilities often found in these children, and was part of the regular school art program for all children, but done with the help of trained mental help workers as a staff development for teachers. </a:t>
            </a:r>
          </a:p>
          <a:p>
            <a:r>
              <a:rPr lang="en-US" baseline="0" dirty="0" smtClean="0"/>
              <a:t> </a:t>
            </a:r>
          </a:p>
          <a:p>
            <a:r>
              <a:rPr lang="en-US" baseline="0" dirty="0" smtClean="0"/>
              <a:t>The first activity centered on using myths, tales, and legends from different cultures—if possible from the regions of the world represented by the children, and told the story of migration from one place to another.   </a:t>
            </a:r>
          </a:p>
          <a:p>
            <a:endParaRPr lang="en-US" baseline="0" dirty="0" smtClean="0"/>
          </a:p>
          <a:p>
            <a:r>
              <a:rPr lang="en-US" baseline="0" dirty="0" smtClean="0"/>
              <a:t>The second activity the children were asked to draw and tell an original story that had a past, described the trip, the arrival in the host country and most importantly the future.   Often the children incorporated parts of the myths or folk tales in their own stories, or used the structure provided in the folk tales for their own story.  </a:t>
            </a:r>
          </a:p>
          <a:p>
            <a:endParaRPr lang="en-US" baseline="0" dirty="0" smtClean="0"/>
          </a:p>
          <a:p>
            <a:r>
              <a:rPr lang="en-US" baseline="0" dirty="0" smtClean="0"/>
              <a:t>The last activity involved the children talking to their parents about what to put into the patchwork.  This represented their families more directly and helped to bring the family into the classroom culture.  </a:t>
            </a:r>
          </a:p>
          <a:p>
            <a:endParaRPr lang="en-US" baseline="0" dirty="0" smtClean="0"/>
          </a:p>
          <a:p>
            <a:r>
              <a:rPr lang="en-US" baseline="0" dirty="0" smtClean="0"/>
              <a:t>Focus groups from Rousseau’s study showed that this program improved teachers’ understanding of the children’s pre-migration life, family experiences, and changed their perception of the students’ behavioral difficulties, and emotional strengths and weaknesses.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fontAlgn="base"/>
            <a:r>
              <a:rPr lang="en-US" dirty="0" smtClean="0"/>
              <a:t>For the teenagers in our secondary schools, the Montreal researchers studied drama therapy.   Interactive and spontaneous, playback theatre bases its material on the stories of the community. </a:t>
            </a:r>
          </a:p>
          <a:p>
            <a:pPr fontAlgn="base"/>
            <a:endParaRPr lang="en-US" dirty="0" smtClean="0"/>
          </a:p>
          <a:p>
            <a:pPr fontAlgn="base"/>
            <a:r>
              <a:rPr lang="en-US" dirty="0" smtClean="0"/>
              <a:t>Performances are carried out by a team of actors, an  emcee (called the conductor), and a musician—all could be a team of</a:t>
            </a:r>
            <a:r>
              <a:rPr lang="en-US" baseline="0" dirty="0" smtClean="0"/>
              <a:t> teachers from the school</a:t>
            </a:r>
            <a:r>
              <a:rPr lang="en-US" dirty="0" smtClean="0"/>
              <a:t>. As the show begins, audience members respond to questions from the conductor, then watch as actors and musician create brief theatre pieces on the spot. Later, students come to the stage to tell longer stories, choosing actors to play the main roles. Although performances often focus on a theme of interest or concern, the performers follow no narrative agenda, but bring their dramatic skills and their humanity to embodying on the stage the concerns and experiences of audience members..</a:t>
            </a:r>
          </a:p>
          <a:p>
            <a:pPr fontAlgn="base"/>
            <a:endParaRPr lang="en-US" dirty="0" smtClean="0"/>
          </a:p>
          <a:p>
            <a:pPr fontAlgn="base"/>
            <a:r>
              <a:rPr lang="en-US" dirty="0"/>
              <a:t>A ninth grader who took part in a Playback Theatre activity said: “When I was the one telling a story, I could see things for what they were–better than trying to think back about it. It shows you what you could have done better, or what more could have been done, by seeing it in action.”  </a:t>
            </a:r>
          </a:p>
          <a:p>
            <a:pPr fontAlgn="base"/>
            <a:endParaRPr lang="en-US" dirty="0"/>
          </a:p>
          <a:p>
            <a:pPr fontAlgn="base"/>
            <a:r>
              <a:rPr lang="en-US" dirty="0"/>
              <a:t> The Canadian study showed that there was a marked improvement in academic performance, especially in mathematics following the activities using the Playback Theatre techniques</a:t>
            </a:r>
            <a:r>
              <a:rPr lang="en-US" dirty="0" smtClean="0"/>
              <a:t>.  These are just some examples that have been carefully researched and show significant</a:t>
            </a:r>
            <a:r>
              <a:rPr lang="en-US" baseline="0" dirty="0" smtClean="0"/>
              <a:t> results.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first readiness skill</a:t>
            </a:r>
            <a:r>
              <a:rPr lang="en-US" baseline="0" dirty="0" smtClean="0"/>
              <a:t> for teachers and administrators is understanding trauma—its affect on learning and brain development, on the way that Post Traumatic Stress Disorder manifests itself at various childhood development stages, and to know of various strategies to work with the students who show PTSD.  The examples given are just that, examples, of what can be done to help students.  These samples all provide 1) a verbal and nonverbal means of expression to circumvent the language barrier that probably exists, 2)  builds on the cultural identity of the mainstream and minority cultures, and 3)  provides a secure place for working through issues.  The teachers involved also are sensitized to the children’s life experiences and can provide more support in the process of healing and adapting to the new reality.</a:t>
            </a:r>
          </a:p>
          <a:p>
            <a:endParaRPr lang="en-US" baseline="0" dirty="0" smtClean="0"/>
          </a:p>
          <a:p>
            <a:endParaRPr lang="en-US" baseline="0" dirty="0" smtClean="0"/>
          </a:p>
          <a:p>
            <a:r>
              <a:rPr lang="en-US" u="sng" baseline="0" dirty="0" smtClean="0">
                <a:solidFill>
                  <a:srgbClr val="FF0000"/>
                </a:solidFill>
              </a:rPr>
              <a:t>If needed or desired:  this could be a place for an Interactive session:    In what ways have trauma issues been handled in your schools?    Pair and Share</a:t>
            </a:r>
            <a:r>
              <a:rPr lang="en-US" baseline="0" dirty="0" smtClean="0">
                <a:solidFill>
                  <a:srgbClr val="FF0000"/>
                </a:solidFill>
              </a:rPr>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Now we might ask: how can we create a welcoming school for all of the children we serve?</a:t>
            </a:r>
          </a:p>
          <a:p>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Recognizing that refugee children and their parents come with increased</a:t>
            </a:r>
            <a:r>
              <a:rPr lang="en-US" baseline="0" dirty="0" smtClean="0"/>
              <a:t> trauma, how can we provide for these students as well as immigrant children who may have quite different, less traumatic experiences?   How do we provide for the second generation of minority children who come to our schools, or will come to our schools in the next decades?   These are questions that we need to work collaboratively to discover, and then to share with each other.</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t>
            </a:r>
          </a:p>
          <a:p>
            <a:r>
              <a:rPr lang="en-US" dirty="0" smtClean="0"/>
              <a:t>Does our school have a readiness for learning that meets her needs?   What are the conditions for her</a:t>
            </a:r>
            <a:r>
              <a:rPr lang="en-US" baseline="0" dirty="0" smtClean="0"/>
              <a:t> achieving success for her life goals?</a:t>
            </a:r>
          </a:p>
        </p:txBody>
      </p:sp>
      <p:sp>
        <p:nvSpPr>
          <p:cNvPr id="4" name="Slide Number Placeholder 3"/>
          <p:cNvSpPr>
            <a:spLocks noGrp="1"/>
          </p:cNvSpPr>
          <p:nvPr>
            <p:ph type="sldNum" sz="quarter" idx="10"/>
          </p:nvPr>
        </p:nvSpPr>
        <p:spPr/>
        <p:txBody>
          <a:bodyPr/>
          <a:lstStyle/>
          <a:p>
            <a:fld id="{3A6165CC-8A5A-4C91-9FFE-65CD2A3A2849}"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For conditions to be right for learning, safety</a:t>
            </a:r>
            <a:r>
              <a:rPr lang="en-US" baseline="0" dirty="0" smtClean="0"/>
              <a:t> is a first consideration for refugee and immigrant children.   This safety is physical, emotional safety, intellectual safety and in a low risk environment.  </a:t>
            </a:r>
          </a:p>
          <a:p>
            <a:endParaRPr lang="en-US" baseline="0" dirty="0" smtClean="0"/>
          </a:p>
          <a:p>
            <a:r>
              <a:rPr lang="en-US" dirty="0" smtClean="0"/>
              <a:t>The Cleveland Metropolitan</a:t>
            </a:r>
            <a:r>
              <a:rPr lang="en-US" baseline="0" dirty="0" smtClean="0"/>
              <a:t> Public Schools, the urban area near where I live, has instituted a district wide focus on conditions for learning.   By working on the conditions of learning, have raised the academic success of their students 11% in the past year.   This indicates, that the culture of a school is as important as the curriculum and skills of the individual teachers.   Most school  improvement plans measure academic achievement goals, decisions are made that provide for the academic focus.  Teaching techniques and curriculum tools are discussed—it is an academic focus.  That is the explicit curriculum of the school.   School culture on the other hand is the implicit curriculum of the school.   </a:t>
            </a:r>
          </a:p>
          <a:p>
            <a:endParaRPr lang="en-US" baseline="0" dirty="0" smtClean="0"/>
          </a:p>
          <a:p>
            <a:r>
              <a:rPr lang="en-US" baseline="0" dirty="0" smtClean="0"/>
              <a:t>The School Culture should be openly and purposely discussed, assessed and developed.  </a:t>
            </a:r>
          </a:p>
          <a:p>
            <a:r>
              <a:rPr lang="en-US" baseline="0" dirty="0" smtClean="0"/>
              <a:t>In their book, </a:t>
            </a:r>
            <a:r>
              <a:rPr lang="en-US" u="sng" baseline="0" dirty="0" smtClean="0"/>
              <a:t>How to Create a Culture of Achievement in Your School and Classroom, </a:t>
            </a:r>
            <a:r>
              <a:rPr lang="en-US" baseline="0" dirty="0" smtClean="0"/>
              <a:t>Fisher, Frey and </a:t>
            </a:r>
            <a:r>
              <a:rPr lang="en-US" baseline="0" dirty="0" err="1" smtClean="0"/>
              <a:t>Pumpian</a:t>
            </a:r>
            <a:r>
              <a:rPr lang="en-US" baseline="0" dirty="0" smtClean="0"/>
              <a:t>, state that the mission is part of the culture, but culture also includes the actions, traditions, symbols, ceremonies, and rituals that are closely aligned with the mission.  </a:t>
            </a:r>
          </a:p>
          <a:p>
            <a:endParaRPr lang="en-US" baseline="0" dirty="0" smtClean="0"/>
          </a:p>
          <a:p>
            <a:r>
              <a:rPr lang="en-US" baseline="0" dirty="0" smtClean="0"/>
              <a:t>Knowing the background of immigrant and refugee children, and Maslow’s Hierarchy of Needs, we know that part of the conditions for learning, or school culture has to be a safe environment that includes all aspects of safety. . .physical, emotional, and intellectual.    Think of the impact of intellectual safety where culture may greatly shape what is and isn’t safe to think and talk about.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TRANSLATE</a:t>
            </a:r>
            <a:r>
              <a:rPr lang="en-US" baseline="0" dirty="0" smtClean="0"/>
              <a:t> SLIDE:</a:t>
            </a:r>
            <a:br>
              <a:rPr lang="en-US" baseline="0" dirty="0" smtClean="0"/>
            </a:br>
            <a:endParaRPr lang="en-US" baseline="0" dirty="0" smtClean="0"/>
          </a:p>
          <a:p>
            <a:r>
              <a:rPr lang="en-US" dirty="0" smtClean="0"/>
              <a:t>Other conditions for learning, are high expectations, to connect</a:t>
            </a:r>
            <a:r>
              <a:rPr lang="en-US" baseline="0" dirty="0" smtClean="0"/>
              <a:t> with life’s goals, and the strong personal motivation that sometimes comes with immigrant and refugee children.    Do we give the girl in our earlier photo the opportunity to become a surgeon even though she comes to us with limited language ability and disrupted schooling?   Do we provide for her an engaging curriculum and robust opportunities to learn, or is she tracked into a career and technical tract because of her language skills?   Other presentations earlier today have talked about aspects of conditions for learning.</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TRANSLATE SLIDE:</a:t>
            </a:r>
          </a:p>
          <a:p>
            <a:r>
              <a:rPr lang="en-US" dirty="0" smtClean="0"/>
              <a:t>With adolescents</a:t>
            </a:r>
            <a:r>
              <a:rPr lang="en-US" baseline="0" dirty="0" smtClean="0"/>
              <a:t> we know that the friendship networks are a vital part of inclusive schools—how are peer to peer relationships fostered?   How are the different social norms for gender issues orchestrated in the schools?   Do the teachers take time to really understand and  know their students?   How do we foster or hinder this in the structure of schedules?   What support, both academic and emotional are offered at the school?  </a:t>
            </a:r>
          </a:p>
          <a:p>
            <a:endParaRPr lang="en-US" baseline="0" dirty="0" smtClean="0"/>
          </a:p>
          <a:p>
            <a:r>
              <a:rPr lang="en-US" baseline="0" dirty="0" smtClean="0"/>
              <a:t>Schools are populated by individuals.  Are the teachers, staff, parents, and students all represented in the culture of the school?   Do they ALL feel included?   Do they ALL feel honored?   Do they ALL feel served?</a:t>
            </a:r>
          </a:p>
          <a:p>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parent comes to the school meeting, not really understanding</a:t>
            </a:r>
            <a:r>
              <a:rPr lang="en-US" baseline="0" dirty="0" smtClean="0"/>
              <a:t> the language or the customs here, but he wants to learn for the sake of his children.  He is there because he has HOPE, he wants more for his children. </a:t>
            </a:r>
          </a:p>
          <a:p>
            <a:endParaRPr lang="en-US" baseline="0" dirty="0" smtClean="0"/>
          </a:p>
          <a:p>
            <a:r>
              <a:rPr lang="en-US" baseline="0" dirty="0" smtClean="0"/>
              <a:t>Is our school ready for him?   Is the culture of the school welcoming and inclusive for him?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28</a:t>
            </a:fld>
            <a:endParaRPr lang="en-US" dirty="0"/>
          </a:p>
        </p:txBody>
      </p:sp>
    </p:spTree>
    <p:extLst>
      <p:ext uri="{BB962C8B-B14F-4D97-AF65-F5344CB8AC3E}">
        <p14:creationId xmlns:p14="http://schemas.microsoft.com/office/powerpoint/2010/main" val="1620032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How do we welcome parents in our schools?</a:t>
            </a:r>
          </a:p>
          <a:p>
            <a:r>
              <a:rPr lang="en-US" dirty="0" smtClean="0"/>
              <a:t>TRANSLATE SLIDE:</a:t>
            </a:r>
          </a:p>
          <a:p>
            <a:endParaRPr lang="en-US" dirty="0" smtClean="0"/>
          </a:p>
          <a:p>
            <a:r>
              <a:rPr lang="en-US" dirty="0" smtClean="0"/>
              <a:t>While you may not be able to have literature in all languages represented in your</a:t>
            </a:r>
            <a:r>
              <a:rPr lang="en-US" baseline="0" dirty="0" smtClean="0"/>
              <a:t> school, you can provide some key parent information in one or two targeted languages with the largest enrollment.   Just having these booklets printed in other languages, when coupled with an apology for not having one in a new parents’ home language will be a recognition that you understand the barriers established with the lack of the target language.   In US and Canadian schools where refugee and immigrant children are thriving, you will see many parent volunteers in the schools. </a:t>
            </a:r>
          </a:p>
          <a:p>
            <a:endParaRPr lang="en-US" baseline="0" dirty="0" smtClean="0"/>
          </a:p>
          <a:p>
            <a:r>
              <a:rPr lang="en-US" baseline="0" dirty="0" smtClean="0"/>
              <a:t> In Begley School in Windsor Ontario, they have a community room where Arabic speaking mothers can take pre-school children to play as a drop in nursery school.   This establishes 1) good parenting development for young mothers, 2) it serves as an informal pre-school for future students in the school,  3) it provides an opportunity for isolated mothers to gather together and feel welcome, and 4)it is an opportunity for the school to teach school habits to families.   </a:t>
            </a:r>
          </a:p>
          <a:p>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today’s session, we will do the following.</a:t>
            </a:r>
          </a:p>
          <a:p>
            <a:endParaRPr lang="en-US" baseline="0" dirty="0" smtClean="0"/>
          </a:p>
          <a:p>
            <a:r>
              <a:rPr lang="en-US" dirty="0" smtClean="0"/>
              <a:t>Translate the slide.</a:t>
            </a:r>
          </a:p>
          <a:p>
            <a:endParaRPr lang="en-US" dirty="0" smtClean="0"/>
          </a:p>
          <a:p>
            <a:r>
              <a:rPr lang="en-US" dirty="0" smtClean="0"/>
              <a:t>Other</a:t>
            </a:r>
            <a:r>
              <a:rPr lang="en-US" baseline="0" dirty="0" smtClean="0"/>
              <a:t> presentations will discuss the role of target language development, of the issues of integration of language and curriculum or language alone.   Other presentation may address the issues of tracking secondary students into college preparatory or career/technical courses.   This presentation focuses more on the school culture, the classroom culture of readiness.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honor the cultures</a:t>
            </a:r>
            <a:r>
              <a:rPr lang="en-US" baseline="0" dirty="0" smtClean="0"/>
              <a:t> of the immigrants and the refugees.</a:t>
            </a:r>
          </a:p>
          <a:p>
            <a:r>
              <a:rPr lang="en-US" dirty="0" smtClean="0"/>
              <a:t>TRANSLATE</a:t>
            </a:r>
            <a:r>
              <a:rPr lang="en-US" baseline="0" dirty="0" smtClean="0"/>
              <a:t> SLIDE</a:t>
            </a:r>
          </a:p>
          <a:p>
            <a:endParaRPr lang="en-US" baseline="0" dirty="0" smtClean="0"/>
          </a:p>
          <a:p>
            <a:r>
              <a:rPr lang="en-US" baseline="0" dirty="0" smtClean="0"/>
              <a:t>Honoring culture can be done school wide in various ways.   At Begley School in Windsor, the Arabic welcome signs greet everyone as they enter.   The school library has books in Arabic for children and families to check out to foster the home language and to build literacy in the home language.   In some group work in the classrooms, children are encouraged to talk in Arabic or English in group work.   This helps in understanding for all children, particularly those who are limited in the new targeted language.   It also communicates to the parent that their language also has value.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build understanding?</a:t>
            </a:r>
          </a:p>
          <a:p>
            <a:endParaRPr lang="en-US" dirty="0" smtClean="0"/>
          </a:p>
          <a:p>
            <a:r>
              <a:rPr lang="en-US" dirty="0" smtClean="0"/>
              <a:t>Look for as many opportunities to include parents,</a:t>
            </a:r>
            <a:r>
              <a:rPr lang="en-US" baseline="0" dirty="0" smtClean="0"/>
              <a:t> to give repeated explanations, and to honor the culture and language of the families.  In the US, many non-profits and civil societies work with schools in providing services to schools.   For example, REFUGEE RESPONSE, an NGO, provides home tutoring to children.   Their belief is that by offering the afterschool tutoring in the home, the parents also learn.   Additional inclusionary information is passed along informally to the parents because in the safe environment of the home.  Refugee Response finds that the whole family benefits more than in other after-school tutoring programs that are offered in the school.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Vital to long term</a:t>
            </a:r>
            <a:r>
              <a:rPr lang="en-US" baseline="0" dirty="0" smtClean="0"/>
              <a:t> welcoming school cultures is the inclusion of the community.</a:t>
            </a:r>
          </a:p>
          <a:p>
            <a:r>
              <a:rPr lang="en-US" dirty="0" smtClean="0"/>
              <a:t>TRANSLATE SLIDE:</a:t>
            </a:r>
          </a:p>
          <a:p>
            <a:endParaRPr lang="en-US" dirty="0" smtClean="0"/>
          </a:p>
          <a:p>
            <a:r>
              <a:rPr lang="en-US" dirty="0" smtClean="0"/>
              <a:t>Recently,</a:t>
            </a:r>
            <a:r>
              <a:rPr lang="en-US" baseline="0" dirty="0" smtClean="0"/>
              <a:t> I have been working in a failing school district near my home, where nearly 33% of the children are Spanish speaking and at the poverty level.   The school district had received money to build a new high school, closing two old buildings, and combining it in one bigger school.   At the open house for this new school building, not one word was given in  Spanish.  No literature was in Spanish, no translation was given in Spanish.  These are Puerto Rican families, US citizens by birth who can move freely from Puerto Rico to Ohio.   Yet, many parents do not speak any English.   </a:t>
            </a:r>
          </a:p>
          <a:p>
            <a:endParaRPr lang="en-US" baseline="0" dirty="0" smtClean="0"/>
          </a:p>
          <a:p>
            <a:r>
              <a:rPr lang="en-US" baseline="0" dirty="0" smtClean="0"/>
              <a:t>Children often  are expected to interpret the messages for their parents.  What is lost in the translation of a child’s understanding of the messages?  When children are expected to be the translators for their parents, it reverses the role of parent and child.   This is a loss of dignity and pride for the parents.  </a:t>
            </a:r>
          </a:p>
          <a:p>
            <a:endParaRPr lang="en-US" baseline="0" dirty="0" smtClean="0"/>
          </a:p>
          <a:p>
            <a:r>
              <a:rPr lang="en-US" baseline="0" dirty="0" smtClean="0"/>
              <a:t>If the school administrators had just included the Puerto Rican  community with at least one Spanish speaking guest speaker who could have talked with pride about the new school and the hope it brings for their community, think of the powerful message that would have been given to the Puerto Rican parents.   </a:t>
            </a:r>
          </a:p>
          <a:p>
            <a:endParaRPr lang="en-US" baseline="0" dirty="0" smtClean="0"/>
          </a:p>
          <a:p>
            <a:r>
              <a:rPr lang="en-US" baseline="0" dirty="0" smtClean="0"/>
              <a:t>This is a negative example, but I share it with the hopes of it not being repeated in schools around the world.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TANSLATE SLIDE:</a:t>
            </a:r>
          </a:p>
          <a:p>
            <a:r>
              <a:rPr lang="en-US" dirty="0" smtClean="0"/>
              <a:t> Building</a:t>
            </a:r>
            <a:r>
              <a:rPr lang="en-US" baseline="0" dirty="0" smtClean="0"/>
              <a:t> a positive school culture is the role of the school administrator but will involvement with the teachers, staff, parents and community.   Fisher, et all, reminds us that “students enter the culture of the school with an intact cultural identity that has been formed from already being part of one or more home and community cultures.   The job of school, then, is to foster a bicultural student body—one that recognizes the home culture while creating a school culture that is caring.”   Fisher goes on to say, that they “believe that teaching tolerance, understanding, and respect is a nonnegotiable part of creating an effective school culture.”    What is the alternative to a bicultural experience?   Students will feel prejudged and unwanted.  This other extreme is wholesale rejection.  </a:t>
            </a:r>
          </a:p>
          <a:p>
            <a:endParaRPr lang="en-US" baseline="0" dirty="0" smtClean="0"/>
          </a:p>
          <a:p>
            <a:r>
              <a:rPr lang="en-US" baseline="0" dirty="0" smtClean="0"/>
              <a:t>As school administrators we can develop a school culture that is based on tolerance, understanding and respect.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TRANSLATE</a:t>
            </a:r>
            <a:r>
              <a:rPr lang="en-US" baseline="0" dirty="0" smtClean="0"/>
              <a:t> SLIDE</a:t>
            </a:r>
          </a:p>
          <a:p>
            <a:endParaRPr lang="en-US" baseline="0" dirty="0" smtClean="0"/>
          </a:p>
          <a:p>
            <a:r>
              <a:rPr lang="en-US" baseline="0" dirty="0" smtClean="0"/>
              <a:t>In some cases local school administrators are not in the position to make all of the policies that determine how welcome a school is.   It could be that the policy is to have all second language learners isolated in a special school, part of a school building, or in special classes most of the day.   It could be the official policy of the educational officials that all limited language students be tract into career and technical education as it advances them toward graduation easier and faster.   </a:t>
            </a:r>
          </a:p>
          <a:p>
            <a:endParaRPr lang="en-US" baseline="0" dirty="0" smtClean="0"/>
          </a:p>
          <a:p>
            <a:r>
              <a:rPr lang="en-US" baseline="0" dirty="0" smtClean="0"/>
              <a:t>In American schools, refugee children often find social success and integration in the school clubs, sports and music activities prior to feeling success academically.   The sports teams like football (soccer), or music activities like singing groups, or international clubs that celebrate differences can be outlets and activities for students who are struggling academically.    At North High in Akron near our university, the soccer team has </a:t>
            </a:r>
            <a:r>
              <a:rPr lang="en-US" baseline="0" dirty="0" err="1" smtClean="0"/>
              <a:t>consistenly</a:t>
            </a:r>
            <a:r>
              <a:rPr lang="en-US" baseline="0" dirty="0" smtClean="0"/>
              <a:t> won the City Championship.  Most all of the students on the soccer team are refugees from Nepal, Bhutan, and Iraq.  </a:t>
            </a:r>
          </a:p>
          <a:p>
            <a:endParaRPr lang="en-US" baseline="0" dirty="0" smtClean="0"/>
          </a:p>
          <a:p>
            <a:r>
              <a:rPr lang="en-US" baseline="0" dirty="0" smtClean="0"/>
              <a:t>School administrators may also find that they can determine resource allocations.   In one of the Denver Public Schools we visited with the European School Administrators, the school staff voted to have larger class sizes (28 instead of 25) in order to have another social worker/counselor in the school.  The teachers knew that if the social/emotional was taken care of the learning would come.    They needed the special expertise to help them with the children they served.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important aspect for the school administrator</a:t>
            </a:r>
            <a:r>
              <a:rPr lang="en-US" baseline="0" dirty="0" smtClean="0"/>
              <a:t> is readiness of a school for immigrants and refugees is to build in support for the staff.   All staff members should have professional development in working with second language learners.   That means that history, mathematics, physics and chemistry teachers should have professional development on how to teach limited language students.   This is important to separate the inability of knowing a language with the ability to learn complex, advanced skills/thoughts.   Different instructional strategies should be utilized to strengthen the concepts for all students.   </a:t>
            </a:r>
          </a:p>
          <a:p>
            <a:endParaRPr lang="en-US" baseline="0" dirty="0" smtClean="0"/>
          </a:p>
          <a:p>
            <a:r>
              <a:rPr lang="en-US" baseline="0" dirty="0" smtClean="0"/>
              <a:t>Additionally all the teachers, support staff, and administrators should have professional development on trauma and its role in brain development, and in learning.   Teachers need to know how to identify it, when to refer to specialists.  As I reviewed the evaluation of the European School Administrators visit to America, one of the themes that clearly was evident, was the feeling of being part of community of other administrators with the same challenges.   Leadership can be lonely.   Leadership of schools like this </a:t>
            </a:r>
            <a:r>
              <a:rPr lang="en-US" baseline="0" dirty="0" err="1" smtClean="0"/>
              <a:t>ven</a:t>
            </a:r>
            <a:r>
              <a:rPr lang="en-US" baseline="0" dirty="0" smtClean="0"/>
              <a:t> </a:t>
            </a:r>
            <a:r>
              <a:rPr lang="en-US" baseline="0" dirty="0" err="1" smtClean="0"/>
              <a:t>lonlier</a:t>
            </a:r>
            <a:r>
              <a:rPr lang="en-US" baseline="0" dirty="0" smtClean="0"/>
              <a:t>.   We need to support each other. </a:t>
            </a:r>
          </a:p>
          <a:p>
            <a:endParaRPr lang="en-US" baseline="0" dirty="0" smtClean="0"/>
          </a:p>
          <a:p>
            <a:r>
              <a:rPr lang="en-US" baseline="0" dirty="0" smtClean="0"/>
              <a:t>All teachers, support staff, and administrators should have awareness of the cultures represented by the student body and community they serve.   This can be done with cultural specific training or cultural general sensitivity training.</a:t>
            </a:r>
          </a:p>
          <a:p>
            <a:endParaRPr lang="en-US" baseline="0" dirty="0" smtClean="0"/>
          </a:p>
          <a:p>
            <a:r>
              <a:rPr lang="en-US" baseline="0" dirty="0" smtClean="0"/>
              <a:t>Once we do this professional development, we have to remember to include new staff and faculty and to have on-going support and coaching for all staff.   </a:t>
            </a:r>
            <a:r>
              <a:rPr lang="en-US" baseline="0" dirty="0" err="1" smtClean="0"/>
              <a:t>Situtations</a:t>
            </a:r>
            <a:r>
              <a:rPr lang="en-US" baseline="0" dirty="0" smtClean="0"/>
              <a:t> change, children change, and new issues should be addressed.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School administrators and policy makers must know when to refer refugee and immigrant</a:t>
            </a:r>
            <a:r>
              <a:rPr lang="en-US" baseline="0" dirty="0" smtClean="0"/>
              <a:t> children to special education or other services.   When is counseling needed?   When do we as educators get publically involved within our communities for advocating for services and to truly facilitate best practices for refugee education?   When do we as educators advocate for world refugee issues, and global justice.  </a:t>
            </a:r>
            <a:r>
              <a:rPr lang="en-US" baseline="0" dirty="0" err="1" smtClean="0"/>
              <a:t>Thse</a:t>
            </a:r>
            <a:r>
              <a:rPr lang="en-US" baseline="0" dirty="0" smtClean="0"/>
              <a:t> are questions that should drive our future conferences on this deep and diverse topic of refugee children’s education.</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36</a:t>
            </a:fld>
            <a:endParaRPr lang="en-US" dirty="0"/>
          </a:p>
        </p:txBody>
      </p:sp>
    </p:spTree>
    <p:extLst>
      <p:ext uri="{BB962C8B-B14F-4D97-AF65-F5344CB8AC3E}">
        <p14:creationId xmlns:p14="http://schemas.microsoft.com/office/powerpoint/2010/main" val="3681625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this photo from the beginning of my talk.   We have to remember to ask, will his sacrifices have been worth it?    Does our school provide for his children in a way that the love that he shows as he hugs them, the anguish in his face at the sacrifice, will he believe that the future is now in his and his children’s hands.   </a:t>
            </a:r>
          </a:p>
          <a:p>
            <a:endParaRPr lang="en-US" dirty="0" smtClean="0"/>
          </a:p>
          <a:p>
            <a:endParaRPr lang="en-US" dirty="0" smtClean="0"/>
          </a:p>
          <a:p>
            <a:r>
              <a:rPr lang="en-US" u="sng" dirty="0" smtClean="0"/>
              <a:t>Interaction</a:t>
            </a:r>
            <a:r>
              <a:rPr lang="en-US" u="sng" baseline="0" dirty="0" smtClean="0"/>
              <a:t>  Opportunity:    Ask for suggestions for a chart to include other aspects administrators need to think about to ready their schools for immigrant and refugee children.</a:t>
            </a:r>
          </a:p>
        </p:txBody>
      </p:sp>
      <p:sp>
        <p:nvSpPr>
          <p:cNvPr id="4" name="Slide Number Placeholder 3"/>
          <p:cNvSpPr>
            <a:spLocks noGrp="1"/>
          </p:cNvSpPr>
          <p:nvPr>
            <p:ph type="sldNum" sz="quarter" idx="10"/>
          </p:nvPr>
        </p:nvSpPr>
        <p:spPr/>
        <p:txBody>
          <a:bodyPr/>
          <a:lstStyle/>
          <a:p>
            <a:fld id="{3A6165CC-8A5A-4C91-9FFE-65CD2A3A2849}"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School administrators can work to develop welcoming schools, are</a:t>
            </a:r>
            <a:r>
              <a:rPr lang="en-US" baseline="0" dirty="0" smtClean="0"/>
              <a:t> teachers ready to provide the teaching and learning for refugee and immigrant children?</a:t>
            </a:r>
          </a:p>
          <a:p>
            <a:endParaRPr lang="en-US" baseline="0" dirty="0" smtClean="0"/>
          </a:p>
          <a:p>
            <a:r>
              <a:rPr lang="en-US" baseline="0" dirty="0" smtClean="0"/>
              <a:t>According to research done in my home institution, Kent State University, rarely are regular classroom teachers in the US provided any professional development in how to teach children with out the target language.   Only 12% of American teachers received more than 8 hours of professional development training focused on ELLs according to the National Center for  Education Statistics, in 2002.    However, this may change due to the current new federal legislation that requires schools to be assessed on how well English Language Learners do in all academic areas.   This will move accountability for this increasing population from the English as a Second Language teachers to ALL teachers.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a:t>
            </a:r>
            <a:r>
              <a:rPr lang="en-US" baseline="0" dirty="0" smtClean="0"/>
              <a:t> have different issues that school administrators.</a:t>
            </a:r>
          </a:p>
          <a:p>
            <a:endParaRPr lang="en-US" baseline="0" dirty="0" smtClean="0"/>
          </a:p>
          <a:p>
            <a:r>
              <a:rPr lang="en-US" baseline="0" dirty="0" smtClean="0"/>
              <a:t>Teachers face pedagogical challenges—what are the best ways to teach children with these backgrounds?</a:t>
            </a:r>
          </a:p>
          <a:p>
            <a:r>
              <a:rPr lang="en-US" baseline="0" dirty="0" smtClean="0"/>
              <a:t>Teachers must understand the ways that trauma interrupts learning, how to create welcoming classrooms,</a:t>
            </a:r>
          </a:p>
          <a:p>
            <a:r>
              <a:rPr lang="en-US" baseline="0" dirty="0" smtClean="0"/>
              <a:t>Teachers must also interact daily with the cultural mixes in their classrooms.</a:t>
            </a:r>
          </a:p>
          <a:p>
            <a:r>
              <a:rPr lang="en-US" baseline="0" dirty="0" smtClean="0"/>
              <a:t>Teachers may also find that their job more frustrating, harder, and less rewarding.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sake of this presentation, we will use the Syrian refugee crises as the story line for our discussion.  If these refugees and asylum seekers had not come by the millions, we would probably not be here today.   </a:t>
            </a:r>
          </a:p>
          <a:p>
            <a:endParaRPr lang="en-US" baseline="0" dirty="0" smtClean="0"/>
          </a:p>
          <a:p>
            <a:r>
              <a:rPr lang="en-US" dirty="0" smtClean="0"/>
              <a:t> In</a:t>
            </a:r>
            <a:r>
              <a:rPr lang="en-US" baseline="0" dirty="0" smtClean="0"/>
              <a:t> many cases refugees and immigrant journeys to our countries, begin with displacement first WITHIN their own countries.  </a:t>
            </a:r>
          </a:p>
          <a:p>
            <a:endParaRPr lang="en-US" baseline="0" dirty="0" smtClean="0"/>
          </a:p>
          <a:p>
            <a:r>
              <a:rPr lang="en-US" dirty="0" smtClean="0"/>
              <a:t>Between 2006 and 2009, the people of Syria suffered during the most severe drought that country has experienced since the beginning of its instrumental record. As water became scarce, crops failed, and cattle died on a huge scale. As many as 1.5 million Syrians, out of a population of just over 20 million, moved from the countryside to the outskirts of already overflowing cities (Kelley et al., 3242).  The children in our</a:t>
            </a:r>
            <a:r>
              <a:rPr lang="en-US" baseline="0" dirty="0" smtClean="0"/>
              <a:t> schools</a:t>
            </a:r>
            <a:r>
              <a:rPr lang="en-US" dirty="0" smtClean="0"/>
              <a:t> may have been born in these</a:t>
            </a:r>
            <a:r>
              <a:rPr lang="en-US" baseline="0" dirty="0" smtClean="0"/>
              <a:t> temporary camps, or displaced earlier in their lives.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4</a:t>
            </a:fld>
            <a:endParaRPr lang="en-US" dirty="0"/>
          </a:p>
        </p:txBody>
      </p:sp>
    </p:spTree>
    <p:extLst>
      <p:ext uri="{BB962C8B-B14F-4D97-AF65-F5344CB8AC3E}">
        <p14:creationId xmlns:p14="http://schemas.microsoft.com/office/powerpoint/2010/main" val="4095835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50% of refugee children are in school</a:t>
            </a:r>
          </a:p>
          <a:p>
            <a:r>
              <a:rPr lang="en-US" dirty="0" smtClean="0"/>
              <a:t>And even worse, 22% of refugee adolescents are in school.</a:t>
            </a:r>
          </a:p>
          <a:p>
            <a:endParaRPr lang="en-US" dirty="0" smtClean="0"/>
          </a:p>
          <a:p>
            <a:r>
              <a:rPr lang="en-US" dirty="0" smtClean="0"/>
              <a:t>And when they are in school, they are in schools like this one in Central African Republic</a:t>
            </a:r>
            <a:r>
              <a:rPr lang="en-US" baseline="0" dirty="0" smtClean="0"/>
              <a:t> with more than 50 students for a teacher, and no supplies.  </a:t>
            </a:r>
          </a:p>
          <a:p>
            <a:endParaRPr lang="en-US" baseline="0" dirty="0" smtClean="0"/>
          </a:p>
          <a:p>
            <a:r>
              <a:rPr lang="en-US" baseline="0" dirty="0" smtClean="0"/>
              <a:t>Teachers will also need to know that for the some students in their classrooms they will be having many firsts– for some it may be the first time sitting at a desk,  for some it may be the first time using pencils.  Routines need to be established:  1)  what is the proper procedures to  go the restrooms and  how and when to ask a question, 2)  expectations for behavior.   Just because children are of school age, we can not assume that they know the patterns of schooling.</a:t>
            </a:r>
          </a:p>
          <a:p>
            <a:endParaRPr lang="en-US" baseline="0" dirty="0" smtClean="0"/>
          </a:p>
          <a:p>
            <a:r>
              <a:rPr lang="en-US" baseline="0" dirty="0" smtClean="0"/>
              <a:t>Pairing a new student with a student from the same linguistic and cultural background, of course, can assist in  making these first days comfortable.   However, because of numbers of new students at the beginning of a school year, teachers need to take time to establish routines, demonstrate routines, and practice routines to establish expectations.  Routines should be developed prior to teaching regular curriculum. . .this is developing emotional safety first.   </a:t>
            </a:r>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READ SLIDE.   Sato</a:t>
            </a:r>
            <a:r>
              <a:rPr lang="en-US" baseline="0" dirty="0" smtClean="0"/>
              <a:t> and Hodge found that the children with trauma or PTSD symptoms had more troubles in the Physical Education classroom than in the structured, smaller spaces of a regular classroom.  The noises of the gym such as dribbling balls or the echoes of the larger space was traumatic.   If someone else screamed when they scored, the refugee children were afraid.  Even regular lesson plans have to be altered. </a:t>
            </a:r>
          </a:p>
          <a:p>
            <a:endParaRPr lang="en-US" baseline="0" dirty="0" smtClean="0"/>
          </a:p>
          <a:p>
            <a:r>
              <a:rPr lang="en-US" baseline="0" dirty="0" smtClean="0"/>
              <a:t> One teacher in their study said about the class which was filled with all second language learners she was concerned about safety because so many children were approaching the assigned tasks wrong because they didn’t understand what to do, had no experience with the equipment or the play situation.   For example, children from some cultures did not know what skipping or galloping were, and did not know how to dribble a ball.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Teachers</a:t>
            </a:r>
            <a:r>
              <a:rPr lang="en-US" baseline="0" dirty="0" smtClean="0"/>
              <a:t> need to be sensitive to cultural differences. </a:t>
            </a:r>
          </a:p>
          <a:p>
            <a:r>
              <a:rPr lang="en-US" baseline="0" dirty="0" smtClean="0"/>
              <a:t> </a:t>
            </a:r>
          </a:p>
          <a:p>
            <a:r>
              <a:rPr lang="en-US" dirty="0" err="1" smtClean="0"/>
              <a:t>Hofstede’s</a:t>
            </a:r>
            <a:r>
              <a:rPr lang="en-US" dirty="0" smtClean="0"/>
              <a:t> land mark work nearly half a century</a:t>
            </a:r>
            <a:r>
              <a:rPr lang="en-US" baseline="0" dirty="0" smtClean="0"/>
              <a:t> below, still have relevance today for us to learn about differences in culture.   If we take only four of </a:t>
            </a:r>
            <a:r>
              <a:rPr lang="en-US" baseline="0" dirty="0" err="1" smtClean="0"/>
              <a:t>Hoftstede’s</a:t>
            </a:r>
            <a:r>
              <a:rPr lang="en-US" baseline="0" dirty="0" smtClean="0"/>
              <a:t> dimensions in comparison:  1)   </a:t>
            </a:r>
            <a:r>
              <a:rPr lang="en-US" baseline="0" dirty="0" err="1" smtClean="0"/>
              <a:t>uncertainy</a:t>
            </a:r>
            <a:r>
              <a:rPr lang="en-US" baseline="0" dirty="0" smtClean="0"/>
              <a:t> avoidance or risk taking  2) long term orientation versus short term orientation  3) individualism versus collectivism, and  4) power distance—</a:t>
            </a:r>
            <a:r>
              <a:rPr lang="en-US" baseline="0" dirty="0" err="1" smtClean="0"/>
              <a:t>hierachical</a:t>
            </a:r>
            <a:r>
              <a:rPr lang="en-US" baseline="0" dirty="0" smtClean="0"/>
              <a:t> or consensus building. </a:t>
            </a:r>
          </a:p>
          <a:p>
            <a:endParaRPr lang="en-US" baseline="0" dirty="0" smtClean="0"/>
          </a:p>
          <a:p>
            <a:pPr algn="l"/>
            <a:r>
              <a:rPr lang="en-US" baseline="0" dirty="0" smtClean="0"/>
              <a:t>Let examine some ways the numbers of this chart can help us plan for instructional strategies that are appropriate for learning in a classroom with French, Syrian and Senegalese children.  French students on the average will be will be challenged  and reluctant to do a new project, or  to approach learning in a way because of the high uncertainty avoidance.    Look at the Senegalese and Syrians—their scores are lower on the uncertainty avoidance. These refugees have and by culture have a easier time adjusting to the unknown.    Now add to </a:t>
            </a:r>
            <a:r>
              <a:rPr lang="en-US" baseline="0" smtClean="0"/>
              <a:t>this scenario </a:t>
            </a:r>
            <a:r>
              <a:rPr lang="en-US" baseline="0" dirty="0" smtClean="0"/>
              <a:t>what we know about the refugee trauma and brain development, and this adds an additional complexity to children adjusting to the new school expectations.  </a:t>
            </a:r>
          </a:p>
          <a:p>
            <a:pPr algn="l"/>
            <a:endParaRPr lang="en-US" baseline="0" dirty="0" smtClean="0"/>
          </a:p>
          <a:p>
            <a:pPr algn="l"/>
            <a:r>
              <a:rPr lang="en-US" baseline="0" dirty="0" smtClean="0"/>
              <a:t>  In long term orientation, a French child might be able to manage a long research paper in a secondary school.   But the Syrian and Senegalese might need interval deadlines to help them manage the time commitment.    </a:t>
            </a:r>
          </a:p>
          <a:p>
            <a:pPr algn="l"/>
            <a:endParaRPr lang="en-US" baseline="0" dirty="0" smtClean="0"/>
          </a:p>
          <a:p>
            <a:pPr algn="l"/>
            <a:r>
              <a:rPr lang="en-US" baseline="0" dirty="0" smtClean="0"/>
              <a:t>Because Syrian and Senegalese children have a stronger collective, not individual tendency, they may have more success academically to work in groups.  French parents may resent their children to be placed in groups with the Syrian and Senegalese students. </a:t>
            </a:r>
          </a:p>
          <a:p>
            <a:pPr algn="l"/>
            <a:endParaRPr lang="en-US" baseline="0" dirty="0" smtClean="0"/>
          </a:p>
          <a:p>
            <a:pPr algn="l"/>
            <a:r>
              <a:rPr lang="en-US" baseline="0" dirty="0" smtClean="0"/>
              <a:t> Because of their respect for those in authority, the Syrian and Senegalese students might not approach a French teacher as willing to ask questions about an assignment.    The power distance is high. . .therefore, the approachability of teachers may be altered.   </a:t>
            </a:r>
          </a:p>
          <a:p>
            <a:pPr algn="l"/>
            <a:endParaRPr lang="en-US" baseline="0" dirty="0" smtClean="0"/>
          </a:p>
          <a:p>
            <a:pPr algn="l"/>
            <a:r>
              <a:rPr lang="en-US" baseline="0" dirty="0" smtClean="0"/>
              <a:t>Knowing these generalities, and adding in the complexity of brain development issues of refugees from war torn areas, the French teacher in our example could be challenged with the diversity of the classroom mix.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r>
              <a:rPr lang="en-US" dirty="0" smtClean="0"/>
              <a:t>Remember</a:t>
            </a:r>
            <a:r>
              <a:rPr lang="en-US" baseline="0" dirty="0" smtClean="0"/>
              <a:t> the issues of brain development and trauma.  To re-establish brain patterns for increased cognitive abilities, teachers should invest time and effort in establishing relationships with students.   </a:t>
            </a:r>
          </a:p>
          <a:p>
            <a:pPr defTabSz="931774">
              <a:defRPr/>
            </a:pPr>
            <a:endParaRPr lang="en-US" baseline="0" dirty="0" smtClean="0"/>
          </a:p>
          <a:p>
            <a:pPr marL="232943" indent="-232943" defTabSz="931774">
              <a:buFontTx/>
              <a:buAutoNum type="arabicPeriod"/>
              <a:defRPr/>
            </a:pPr>
            <a:r>
              <a:rPr lang="en-US" baseline="0" dirty="0" smtClean="0"/>
              <a:t>As we have said early in this presentation, create safety  and classroom and school routines.   Clear expectations</a:t>
            </a:r>
            <a:r>
              <a:rPr lang="en-US" dirty="0" smtClean="0"/>
              <a:t> transitions</a:t>
            </a:r>
            <a:r>
              <a:rPr lang="en-US" baseline="0" dirty="0" smtClean="0"/>
              <a:t>  (moving from classroom to classroom, going to lunch, etc. should be established and maintained.</a:t>
            </a:r>
          </a:p>
          <a:p>
            <a:pPr marL="232943" indent="-232943" defTabSz="931774">
              <a:buFontTx/>
              <a:buAutoNum type="arabicPeriod"/>
              <a:defRPr/>
            </a:pPr>
            <a:r>
              <a:rPr lang="en-US" baseline="0" dirty="0" smtClean="0"/>
              <a:t>Then the classroom teacher should build connections with the student in some way.  This can be part of the daily lesson plan that scaffolds past experiences and skills with new expectations.   </a:t>
            </a:r>
          </a:p>
          <a:p>
            <a:pPr marL="232943" indent="-232943" defTabSz="931774">
              <a:buFontTx/>
              <a:buAutoNum type="arabicPeriod"/>
              <a:defRPr/>
            </a:pPr>
            <a:r>
              <a:rPr lang="en-US" baseline="0" dirty="0" smtClean="0"/>
              <a:t>Knowing how to foster emotional expressions somewhere in the curriculum—through the arts, through specially designed assignments in the regular classroom.   Through trusting relationships, students will work through the trauma of migration and resettlement.</a:t>
            </a:r>
          </a:p>
          <a:p>
            <a:pPr marL="232943" indent="-232943" defTabSz="931774">
              <a:buFontTx/>
              <a:buAutoNum type="arabicPeriod"/>
              <a:defRPr/>
            </a:pPr>
            <a:r>
              <a:rPr lang="en-US" baseline="0" dirty="0" smtClean="0"/>
              <a:t>Teachers need also to know when to ask for help with any student.   Learning that some problems require more intervention, more social/emotional therapy, and difference expertise that social workers, counselors, or other agencies may have is also an important skill for regular classroom teachers.</a:t>
            </a:r>
          </a:p>
          <a:p>
            <a:pPr marL="232943" indent="-232943" defTabSz="931774">
              <a:buFontTx/>
              <a:buAutoNum type="arabicPeriod"/>
              <a:defRPr/>
            </a:pPr>
            <a:r>
              <a:rPr lang="en-US" baseline="0" dirty="0" smtClean="0"/>
              <a:t>And lastly, but just as important, teachers need to realize that teaching children with complex and interrupted educational experiences is taxing.  Teachers should be willing to participate in school wide support groups, and share with other teachers who are dealing with the same problems.</a:t>
            </a:r>
          </a:p>
          <a:p>
            <a:pPr marL="232943" indent="-232943" defTabSz="931774">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TRANSLATE SLIDE:</a:t>
            </a:r>
          </a:p>
          <a:p>
            <a:r>
              <a:rPr lang="en-US" dirty="0" smtClean="0"/>
              <a:t>By building</a:t>
            </a:r>
            <a:r>
              <a:rPr lang="en-US" baseline="0" dirty="0" smtClean="0"/>
              <a:t> on past experiences, strengths, and establishing relationships, a teacher can help the student overcome obstacles and see the possibilities.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TRANSLATE</a:t>
            </a:r>
            <a:r>
              <a:rPr lang="en-US" baseline="0" dirty="0" smtClean="0"/>
              <a:t> SLIDE:   </a:t>
            </a:r>
          </a:p>
          <a:p>
            <a:endParaRPr lang="en-US" baseline="0" dirty="0" smtClean="0"/>
          </a:p>
          <a:p>
            <a:r>
              <a:rPr lang="en-US" baseline="0" dirty="0" smtClean="0"/>
              <a:t>For those who attended Marina </a:t>
            </a:r>
            <a:r>
              <a:rPr lang="en-US" baseline="0" dirty="0" err="1" smtClean="0"/>
              <a:t>Aleixo’s</a:t>
            </a:r>
            <a:r>
              <a:rPr lang="en-US" baseline="0" dirty="0" smtClean="0"/>
              <a:t> Funds of Knowledge presentation yesterday you will be familiar with this approach.</a:t>
            </a:r>
          </a:p>
          <a:p>
            <a:endParaRPr lang="en-US" baseline="0" dirty="0" smtClean="0"/>
          </a:p>
          <a:p>
            <a:r>
              <a:rPr lang="en-US" baseline="0" dirty="0" smtClean="0"/>
              <a:t>For refugee children culturally appropriate scaffolding of learning will help them advance at great rate in all subjects.   This teaching skill may need to be developed for existing teachers, especially those at the secondary level who are used to teaching content only in a pre-described sequence, and with the lecture method of memorizing for routine tests.   </a:t>
            </a:r>
            <a:endParaRPr lang="en-US" dirty="0" smtClean="0"/>
          </a:p>
          <a:p>
            <a:endParaRPr lang="en-US" u="sng" dirty="0" smtClean="0"/>
          </a:p>
          <a:p>
            <a:endParaRPr lang="en-US" u="sng" dirty="0" smtClean="0"/>
          </a:p>
          <a:p>
            <a:r>
              <a:rPr lang="en-US" u="sng" dirty="0" smtClean="0"/>
              <a:t>Interaction</a:t>
            </a:r>
            <a:r>
              <a:rPr lang="en-US" u="sng" baseline="0" dirty="0" smtClean="0"/>
              <a:t> Opportunity:   Share ideas in small groups of what are the concerns that teachers have with instructional strategies, discipline, interaction with refugee and immigrant children.   List these concerns on a chart for future planning of professional development.   </a:t>
            </a:r>
            <a:endParaRPr lang="en-US" u="sng"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School Administrators</a:t>
            </a:r>
            <a:r>
              <a:rPr lang="en-US" baseline="0" dirty="0" smtClean="0"/>
              <a:t> the challenges of educating refugee and immigrant children will change our roles.   We will need new expertise, develop new habits, search for new best practices, and be risk takers as leaders in implementing change.   At the beginning of this presentation we asked the question, They are here, are we ready for them?  We talked about trauma setting the stage, as administrators we have to set the school culture and environment, teachers must build the relationships, and then communities must work with us in finding inclusionary practices.   </a:t>
            </a:r>
          </a:p>
          <a:p>
            <a:endParaRPr lang="en-US" baseline="0" dirty="0" smtClean="0"/>
          </a:p>
          <a:p>
            <a:r>
              <a:rPr lang="en-US" baseline="0" dirty="0" smtClean="0"/>
              <a:t>Only then we can ask ourselves, is this the kind of world we want to live in?   Today’s terrorism does not allow any of us the safety and security that we used to have.   We all must work together, learn together, and support each other to insure that we help the children we teach today to create the kind of world we all want to live in.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The problem is not a problem of today only.   Looking at these statistics, we realize that the issue of education of refugee and immigrant children is an issue worldwide.  It  is an issue that should be discussed in pre-service teacher education classrooms in the universities. It is a professional development need for teachers from around the world, not only in </a:t>
            </a:r>
            <a:r>
              <a:rPr lang="en-US" baseline="0" smtClean="0"/>
              <a:t>the developed </a:t>
            </a:r>
            <a:r>
              <a:rPr lang="en-US" baseline="0" dirty="0" smtClean="0"/>
              <a:t>world like Europe and North America.   It is an opportunity for research and writing to share best practices and to learn from each other. </a:t>
            </a:r>
          </a:p>
          <a:p>
            <a:endParaRPr lang="en-US" baseline="0" dirty="0" smtClean="0"/>
          </a:p>
          <a:p>
            <a:r>
              <a:rPr lang="en-US" baseline="0" dirty="0" smtClean="0"/>
              <a:t>Programs such as this are beginning this  kind of sharing.   We appreciate the French Ministry of Education, IREX, ESERESR,  US Department of State, and  the 20 European School Administrators and their governments who are all part of this conference.   We thank these visionaries for this return conference to  help us all deepen the understanding, to share the best practices, and to raise the questions in helping us better serve the new mobile population of the world.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48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All</a:t>
            </a:r>
            <a:r>
              <a:rPr lang="en-US" baseline="0" dirty="0" smtClean="0"/>
              <a:t> ready displaced, families were in stress.  </a:t>
            </a:r>
            <a:r>
              <a:rPr lang="en-US" dirty="0" smtClean="0"/>
              <a:t>Then</a:t>
            </a:r>
            <a:r>
              <a:rPr lang="en-US" baseline="0" dirty="0" smtClean="0"/>
              <a:t> the war started.   </a:t>
            </a:r>
            <a:r>
              <a:rPr lang="en-US" dirty="0" smtClean="0"/>
              <a:t>Children saw terrible things in war.  Children survived unbelievable</a:t>
            </a:r>
            <a:r>
              <a:rPr lang="en-US" baseline="0" dirty="0" smtClean="0"/>
              <a:t> hardships!   </a:t>
            </a:r>
          </a:p>
          <a:p>
            <a:endParaRPr lang="en-US" baseline="0" dirty="0" smtClean="0"/>
          </a:p>
          <a:p>
            <a:r>
              <a:rPr lang="en-US" baseline="0" dirty="0" smtClean="0"/>
              <a:t>If you ask most immigrants why they make the sacrifices to leave home for a new country, they will say that they want their families to have the basics. . security, safety, food and water, shelter.   </a:t>
            </a:r>
          </a:p>
          <a:p>
            <a:endParaRPr lang="en-US" baseline="0" dirty="0" smtClean="0"/>
          </a:p>
          <a:p>
            <a:r>
              <a:rPr lang="en-US" baseline="0" dirty="0" smtClean="0"/>
              <a:t>Refugees and asylum seekers endure extreme hardships to move to our countries.  They have learned to trust no one.  In some cases, they have learned to hate. </a:t>
            </a:r>
          </a:p>
          <a:p>
            <a:r>
              <a:rPr lang="en-US" baseline="0" dirty="0" smtClean="0"/>
              <a:t>They leave behind the sick and the elderly.  They leave behind their history and  their culture.  They leave behind their education and expertise.  In short, they leave behind what made them who they are. . .all that is included in their identity.  </a:t>
            </a:r>
          </a:p>
          <a:p>
            <a:endParaRPr lang="en-US" baseline="0" dirty="0" smtClean="0"/>
          </a:p>
          <a:p>
            <a:r>
              <a:rPr lang="en-US" baseline="0" dirty="0" smtClean="0"/>
              <a:t> But they also carry with them HOPE.  Without HOPE they wouldn’t come.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 Parents</a:t>
            </a:r>
            <a:r>
              <a:rPr lang="en-US" baseline="0" dirty="0" smtClean="0"/>
              <a:t> with HOPE may end up in refugee camps as a first stop that brings the basics. . Food, water, safety of a sort.  </a:t>
            </a:r>
          </a:p>
          <a:p>
            <a:pPr defTabSz="931774">
              <a:defRPr/>
            </a:pPr>
            <a:endParaRPr lang="en-US" baseline="0" dirty="0" smtClean="0"/>
          </a:p>
          <a:p>
            <a:pPr defTabSz="931774">
              <a:defRPr/>
            </a:pPr>
            <a:r>
              <a:rPr lang="en-US" baseline="0" dirty="0" smtClean="0"/>
              <a:t>These families may have lived for generations in the same home with extended family members. These families were contributing citizens 1)  who paid taxes,  2) educated their children,  3) went to work every day to put food on the table. And  now they live in camps like this.   </a:t>
            </a:r>
          </a:p>
          <a:p>
            <a:pPr defTabSz="931774">
              <a:defRPr/>
            </a:pPr>
            <a:endParaRPr lang="en-US" baseline="0" dirty="0" smtClean="0"/>
          </a:p>
          <a:p>
            <a:pPr defTabSz="931774">
              <a:defRPr/>
            </a:pPr>
            <a:r>
              <a:rPr lang="en-US" baseline="0" dirty="0" smtClean="0"/>
              <a:t> In some cases they have had family members killed.  Aunts and uncles have new blended families, or families may have left some of their children behind.   Families may have sacrificed funds for only some of the families to flee. . .and others had to stay behind in the war torn area due to lack of funds for all. </a:t>
            </a:r>
          </a:p>
          <a:p>
            <a:pPr defTabSz="931774">
              <a:defRPr/>
            </a:pPr>
            <a:endParaRPr lang="en-US" baseline="0" dirty="0" smtClean="0"/>
          </a:p>
          <a:p>
            <a:pPr defTabSz="931774">
              <a:defRPr/>
            </a:pPr>
            <a:r>
              <a:rPr lang="en-US" baseline="0" dirty="0" smtClean="0"/>
              <a:t> Think of the many layers of family and individual stress that comes with the act of leaving as a refugee.</a:t>
            </a:r>
          </a:p>
          <a:p>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Hopeful parents send their children to schools even in the refugee camps like this one in </a:t>
            </a:r>
            <a:r>
              <a:rPr lang="en-US" baseline="0" dirty="0" err="1" smtClean="0"/>
              <a:t>Suruc</a:t>
            </a:r>
            <a:r>
              <a:rPr lang="en-US" baseline="0" dirty="0" smtClean="0"/>
              <a:t> Turkey.</a:t>
            </a:r>
            <a:br>
              <a:rPr lang="en-US" baseline="0" dirty="0" smtClean="0"/>
            </a:br>
            <a:endParaRPr lang="en-US" baseline="0" dirty="0" smtClean="0"/>
          </a:p>
          <a:p>
            <a:r>
              <a:rPr lang="en-US" baseline="0" dirty="0" smtClean="0"/>
              <a:t>Even if these conditions are not ideal, HOPE for the future drives families to educate their children.  </a:t>
            </a:r>
          </a:p>
          <a:p>
            <a:endParaRPr lang="en-US" baseline="0" dirty="0" smtClean="0"/>
          </a:p>
          <a:p>
            <a:r>
              <a:rPr lang="en-US" baseline="0" dirty="0" smtClean="0"/>
              <a:t>And yet, parents are also realistic.</a:t>
            </a:r>
          </a:p>
          <a:p>
            <a:endParaRPr lang="en-US" baseline="0" dirty="0" smtClean="0"/>
          </a:p>
          <a:p>
            <a:r>
              <a:rPr lang="en-US" baseline="0" dirty="0" smtClean="0"/>
              <a:t> Parents say the following,  “</a:t>
            </a:r>
            <a:r>
              <a:rPr lang="en-US" dirty="0" smtClean="0"/>
              <a:t>School children usually do homework</a:t>
            </a:r>
            <a:r>
              <a:rPr lang="en-US" baseline="0" dirty="0" smtClean="0"/>
              <a:t> in the evening, but here they can’t.  There is no electricity.  My kids have just come out of a big trauma so I don’t pressure them as I did in Syria.  We had a stable routine there (in Syria).   Seeking refugee in itself is a tragedy. “   </a:t>
            </a:r>
          </a:p>
          <a:p>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7</a:t>
            </a:fld>
            <a:endParaRPr lang="en-US" dirty="0"/>
          </a:p>
        </p:txBody>
      </p:sp>
    </p:spTree>
    <p:extLst>
      <p:ext uri="{BB962C8B-B14F-4D97-AF65-F5344CB8AC3E}">
        <p14:creationId xmlns:p14="http://schemas.microsoft.com/office/powerpoint/2010/main" val="2718405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these Syrian</a:t>
            </a:r>
            <a:r>
              <a:rPr lang="en-US" baseline="0" dirty="0" smtClean="0"/>
              <a:t> children in Jordanian refugee camps are smiling for the camera, they explained in a film, In their own words, “ </a:t>
            </a:r>
          </a:p>
          <a:p>
            <a:endParaRPr lang="en-US" baseline="0" dirty="0" smtClean="0"/>
          </a:p>
          <a:p>
            <a:r>
              <a:rPr lang="en-US" dirty="0" smtClean="0"/>
              <a:t>“We had a good life in Syria.  Syria was fine.  Now we don’t have any one to take care of us.   Our</a:t>
            </a:r>
            <a:r>
              <a:rPr lang="en-US" baseline="0" dirty="0" smtClean="0"/>
              <a:t> mum died, and our dad had to work.  Now everyone is in a different place. (referring to aunts and grandparents who were taking care of them).   So we are sent here.”    </a:t>
            </a:r>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8</a:t>
            </a:fld>
            <a:endParaRPr lang="en-US" dirty="0"/>
          </a:p>
        </p:txBody>
      </p:sp>
    </p:spTree>
    <p:extLst>
      <p:ext uri="{BB962C8B-B14F-4D97-AF65-F5344CB8AC3E}">
        <p14:creationId xmlns:p14="http://schemas.microsoft.com/office/powerpoint/2010/main" val="3209061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the same film by UNICEF, the children say</a:t>
            </a:r>
          </a:p>
          <a:p>
            <a:endParaRPr lang="en-US" dirty="0" smtClean="0"/>
          </a:p>
          <a:p>
            <a:r>
              <a:rPr lang="en-US" dirty="0" smtClean="0"/>
              <a:t>I’ve lived through bombings</a:t>
            </a:r>
          </a:p>
          <a:p>
            <a:r>
              <a:rPr lang="en-US" dirty="0" smtClean="0"/>
              <a:t>I saw</a:t>
            </a:r>
            <a:r>
              <a:rPr lang="en-US" baseline="0" dirty="0" smtClean="0"/>
              <a:t> how they bombed people</a:t>
            </a:r>
          </a:p>
          <a:p>
            <a:r>
              <a:rPr lang="en-US" baseline="0" dirty="0" smtClean="0"/>
              <a:t>War Planes, snipers and missiles</a:t>
            </a:r>
          </a:p>
          <a:p>
            <a:r>
              <a:rPr lang="en-US" baseline="0" dirty="0" smtClean="0"/>
              <a:t>I saw things I shouldn’t have seen during the bombings and the “trouble.”</a:t>
            </a:r>
          </a:p>
          <a:p>
            <a:endParaRPr lang="en-US" dirty="0"/>
          </a:p>
        </p:txBody>
      </p:sp>
      <p:sp>
        <p:nvSpPr>
          <p:cNvPr id="4" name="Slide Number Placeholder 3"/>
          <p:cNvSpPr>
            <a:spLocks noGrp="1"/>
          </p:cNvSpPr>
          <p:nvPr>
            <p:ph type="sldNum" sz="quarter" idx="10"/>
          </p:nvPr>
        </p:nvSpPr>
        <p:spPr/>
        <p:txBody>
          <a:bodyPr/>
          <a:lstStyle/>
          <a:p>
            <a:fld id="{3A6165CC-8A5A-4C91-9FFE-65CD2A3A2849}" type="slidenum">
              <a:rPr lang="en-US" smtClean="0"/>
              <a:pPr/>
              <a:t>9</a:t>
            </a:fld>
            <a:endParaRPr lang="en-US" dirty="0"/>
          </a:p>
        </p:txBody>
      </p:sp>
    </p:spTree>
    <p:extLst>
      <p:ext uri="{BB962C8B-B14F-4D97-AF65-F5344CB8AC3E}">
        <p14:creationId xmlns:p14="http://schemas.microsoft.com/office/powerpoint/2010/main" val="126214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787E-BEB2-47A7-B615-A93633B4389A}" type="datetime1">
              <a:rPr lang="en-US" smtClean="0"/>
              <a:t>1/26/2017</a:t>
            </a:fld>
            <a:endParaRPr lang="en-US" dirty="0"/>
          </a:p>
        </p:txBody>
      </p:sp>
      <p:sp>
        <p:nvSpPr>
          <p:cNvPr id="5" name="Footer Placeholder 4"/>
          <p:cNvSpPr>
            <a:spLocks noGrp="1"/>
          </p:cNvSpPr>
          <p:nvPr>
            <p:ph type="ftr" sz="quarter" idx="11"/>
          </p:nvPr>
        </p:nvSpPr>
        <p:spPr/>
        <p:txBody>
          <a:bodyPr/>
          <a:lstStyle/>
          <a:p>
            <a:r>
              <a:rPr lang="en-US" smtClean="0"/>
              <a:t>Kent State University</a:t>
            </a:r>
            <a:endParaRPr lang="en-US" dirty="0"/>
          </a:p>
        </p:txBody>
      </p:sp>
      <p:sp>
        <p:nvSpPr>
          <p:cNvPr id="6" name="Slide Number Placeholder 5"/>
          <p:cNvSpPr>
            <a:spLocks noGrp="1"/>
          </p:cNvSpPr>
          <p:nvPr>
            <p:ph type="sldNum" sz="quarter" idx="12"/>
          </p:nvPr>
        </p:nvSpPr>
        <p:spPr/>
        <p:txBody>
          <a:bodyPr/>
          <a:lstStyle/>
          <a:p>
            <a:fld id="{53C27941-0AE7-4C0C-86D3-5CE19ECF9491}"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9C22D-0C6C-4B0F-A2D4-1592323B6BB2}" type="datetime1">
              <a:rPr lang="en-US" smtClean="0"/>
              <a:t>1/26/2017</a:t>
            </a:fld>
            <a:endParaRPr lang="en-US" dirty="0"/>
          </a:p>
        </p:txBody>
      </p:sp>
      <p:sp>
        <p:nvSpPr>
          <p:cNvPr id="5" name="Footer Placeholder 4"/>
          <p:cNvSpPr>
            <a:spLocks noGrp="1"/>
          </p:cNvSpPr>
          <p:nvPr>
            <p:ph type="ftr" sz="quarter" idx="11"/>
          </p:nvPr>
        </p:nvSpPr>
        <p:spPr/>
        <p:txBody>
          <a:bodyPr/>
          <a:lstStyle/>
          <a:p>
            <a:r>
              <a:rPr lang="en-US" smtClean="0"/>
              <a:t>Kent State University</a:t>
            </a:r>
            <a:endParaRPr lang="en-US" dirty="0"/>
          </a:p>
        </p:txBody>
      </p:sp>
      <p:sp>
        <p:nvSpPr>
          <p:cNvPr id="6" name="Slide Number Placeholder 5"/>
          <p:cNvSpPr>
            <a:spLocks noGrp="1"/>
          </p:cNvSpPr>
          <p:nvPr>
            <p:ph type="sldNum" sz="quarter" idx="12"/>
          </p:nvPr>
        </p:nvSpPr>
        <p:spPr/>
        <p:txBody>
          <a:bodyPr/>
          <a:lstStyle/>
          <a:p>
            <a:fld id="{53C27941-0AE7-4C0C-86D3-5CE19ECF9491}"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21D6C-3FD2-4516-BF39-0845C6899A6B}" type="datetime1">
              <a:rPr lang="en-US" smtClean="0"/>
              <a:t>1/26/2017</a:t>
            </a:fld>
            <a:endParaRPr lang="en-US" dirty="0"/>
          </a:p>
        </p:txBody>
      </p:sp>
      <p:sp>
        <p:nvSpPr>
          <p:cNvPr id="5" name="Footer Placeholder 4"/>
          <p:cNvSpPr>
            <a:spLocks noGrp="1"/>
          </p:cNvSpPr>
          <p:nvPr>
            <p:ph type="ftr" sz="quarter" idx="11"/>
          </p:nvPr>
        </p:nvSpPr>
        <p:spPr/>
        <p:txBody>
          <a:bodyPr/>
          <a:lstStyle/>
          <a:p>
            <a:r>
              <a:rPr lang="en-US" smtClean="0"/>
              <a:t>Kent State University</a:t>
            </a:r>
            <a:endParaRPr lang="en-US" dirty="0"/>
          </a:p>
        </p:txBody>
      </p:sp>
      <p:sp>
        <p:nvSpPr>
          <p:cNvPr id="6" name="Slide Number Placeholder 5"/>
          <p:cNvSpPr>
            <a:spLocks noGrp="1"/>
          </p:cNvSpPr>
          <p:nvPr>
            <p:ph type="sldNum" sz="quarter" idx="12"/>
          </p:nvPr>
        </p:nvSpPr>
        <p:spPr/>
        <p:txBody>
          <a:bodyPr/>
          <a:lstStyle/>
          <a:p>
            <a:fld id="{53C27941-0AE7-4C0C-86D3-5CE19ECF9491}"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F1F5A-4BF4-43DE-B5C3-AC4DFA9C65B8}" type="datetime1">
              <a:rPr lang="en-US" smtClean="0"/>
              <a:t>1/26/2017</a:t>
            </a:fld>
            <a:endParaRPr lang="en-US" dirty="0"/>
          </a:p>
        </p:txBody>
      </p:sp>
      <p:sp>
        <p:nvSpPr>
          <p:cNvPr id="5" name="Footer Placeholder 4"/>
          <p:cNvSpPr>
            <a:spLocks noGrp="1"/>
          </p:cNvSpPr>
          <p:nvPr>
            <p:ph type="ftr" sz="quarter" idx="11"/>
          </p:nvPr>
        </p:nvSpPr>
        <p:spPr/>
        <p:txBody>
          <a:bodyPr/>
          <a:lstStyle/>
          <a:p>
            <a:r>
              <a:rPr lang="en-US" smtClean="0"/>
              <a:t>Kent State University</a:t>
            </a:r>
            <a:endParaRPr lang="en-US" dirty="0"/>
          </a:p>
        </p:txBody>
      </p:sp>
      <p:sp>
        <p:nvSpPr>
          <p:cNvPr id="6" name="Slide Number Placeholder 5"/>
          <p:cNvSpPr>
            <a:spLocks noGrp="1"/>
          </p:cNvSpPr>
          <p:nvPr>
            <p:ph type="sldNum" sz="quarter" idx="12"/>
          </p:nvPr>
        </p:nvSpPr>
        <p:spPr/>
        <p:txBody>
          <a:bodyPr/>
          <a:lstStyle/>
          <a:p>
            <a:fld id="{53C27941-0AE7-4C0C-86D3-5CE19ECF9491}"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8D0E86-D9F5-45D0-9414-095F12D2767A}" type="datetime1">
              <a:rPr lang="en-US" smtClean="0"/>
              <a:t>1/26/2017</a:t>
            </a:fld>
            <a:endParaRPr lang="en-US" dirty="0"/>
          </a:p>
        </p:txBody>
      </p:sp>
      <p:sp>
        <p:nvSpPr>
          <p:cNvPr id="5" name="Footer Placeholder 4"/>
          <p:cNvSpPr>
            <a:spLocks noGrp="1"/>
          </p:cNvSpPr>
          <p:nvPr>
            <p:ph type="ftr" sz="quarter" idx="11"/>
          </p:nvPr>
        </p:nvSpPr>
        <p:spPr/>
        <p:txBody>
          <a:bodyPr/>
          <a:lstStyle/>
          <a:p>
            <a:r>
              <a:rPr lang="en-US" smtClean="0"/>
              <a:t>Kent State University</a:t>
            </a:r>
            <a:endParaRPr lang="en-US" dirty="0"/>
          </a:p>
        </p:txBody>
      </p:sp>
      <p:sp>
        <p:nvSpPr>
          <p:cNvPr id="6" name="Slide Number Placeholder 5"/>
          <p:cNvSpPr>
            <a:spLocks noGrp="1"/>
          </p:cNvSpPr>
          <p:nvPr>
            <p:ph type="sldNum" sz="quarter" idx="12"/>
          </p:nvPr>
        </p:nvSpPr>
        <p:spPr/>
        <p:txBody>
          <a:bodyPr/>
          <a:lstStyle/>
          <a:p>
            <a:fld id="{53C27941-0AE7-4C0C-86D3-5CE19ECF9491}"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AF1AD8-8279-480C-BEE9-926B22D4446C}" type="datetime1">
              <a:rPr lang="en-US" smtClean="0"/>
              <a:t>1/26/2017</a:t>
            </a:fld>
            <a:endParaRPr lang="en-US" dirty="0"/>
          </a:p>
        </p:txBody>
      </p:sp>
      <p:sp>
        <p:nvSpPr>
          <p:cNvPr id="6" name="Footer Placeholder 5"/>
          <p:cNvSpPr>
            <a:spLocks noGrp="1"/>
          </p:cNvSpPr>
          <p:nvPr>
            <p:ph type="ftr" sz="quarter" idx="11"/>
          </p:nvPr>
        </p:nvSpPr>
        <p:spPr/>
        <p:txBody>
          <a:bodyPr/>
          <a:lstStyle/>
          <a:p>
            <a:r>
              <a:rPr lang="en-US" smtClean="0"/>
              <a:t>Kent State University</a:t>
            </a:r>
            <a:endParaRPr lang="en-US" dirty="0"/>
          </a:p>
        </p:txBody>
      </p:sp>
      <p:sp>
        <p:nvSpPr>
          <p:cNvPr id="7" name="Slide Number Placeholder 6"/>
          <p:cNvSpPr>
            <a:spLocks noGrp="1"/>
          </p:cNvSpPr>
          <p:nvPr>
            <p:ph type="sldNum" sz="quarter" idx="12"/>
          </p:nvPr>
        </p:nvSpPr>
        <p:spPr/>
        <p:txBody>
          <a:bodyPr/>
          <a:lstStyle/>
          <a:p>
            <a:fld id="{53C27941-0AE7-4C0C-86D3-5CE19ECF9491}"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ADECD9-D1BA-4757-958F-057C4C48F6AB}" type="datetime1">
              <a:rPr lang="en-US" smtClean="0"/>
              <a:t>1/26/2017</a:t>
            </a:fld>
            <a:endParaRPr lang="en-US" dirty="0"/>
          </a:p>
        </p:txBody>
      </p:sp>
      <p:sp>
        <p:nvSpPr>
          <p:cNvPr id="8" name="Footer Placeholder 7"/>
          <p:cNvSpPr>
            <a:spLocks noGrp="1"/>
          </p:cNvSpPr>
          <p:nvPr>
            <p:ph type="ftr" sz="quarter" idx="11"/>
          </p:nvPr>
        </p:nvSpPr>
        <p:spPr/>
        <p:txBody>
          <a:bodyPr/>
          <a:lstStyle/>
          <a:p>
            <a:r>
              <a:rPr lang="en-US" smtClean="0"/>
              <a:t>Kent State University</a:t>
            </a:r>
            <a:endParaRPr lang="en-US" dirty="0"/>
          </a:p>
        </p:txBody>
      </p:sp>
      <p:sp>
        <p:nvSpPr>
          <p:cNvPr id="9" name="Slide Number Placeholder 8"/>
          <p:cNvSpPr>
            <a:spLocks noGrp="1"/>
          </p:cNvSpPr>
          <p:nvPr>
            <p:ph type="sldNum" sz="quarter" idx="12"/>
          </p:nvPr>
        </p:nvSpPr>
        <p:spPr/>
        <p:txBody>
          <a:bodyPr/>
          <a:lstStyle/>
          <a:p>
            <a:fld id="{53C27941-0AE7-4C0C-86D3-5CE19ECF9491}"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F08F92-CE60-42BC-BA3F-16F3630C6E6D}" type="datetime1">
              <a:rPr lang="en-US" smtClean="0"/>
              <a:t>1/26/2017</a:t>
            </a:fld>
            <a:endParaRPr lang="en-US" dirty="0"/>
          </a:p>
        </p:txBody>
      </p:sp>
      <p:sp>
        <p:nvSpPr>
          <p:cNvPr id="4" name="Footer Placeholder 3"/>
          <p:cNvSpPr>
            <a:spLocks noGrp="1"/>
          </p:cNvSpPr>
          <p:nvPr>
            <p:ph type="ftr" sz="quarter" idx="11"/>
          </p:nvPr>
        </p:nvSpPr>
        <p:spPr/>
        <p:txBody>
          <a:bodyPr/>
          <a:lstStyle/>
          <a:p>
            <a:r>
              <a:rPr lang="en-US" smtClean="0"/>
              <a:t>Kent State University</a:t>
            </a:r>
            <a:endParaRPr lang="en-US" dirty="0"/>
          </a:p>
        </p:txBody>
      </p:sp>
      <p:sp>
        <p:nvSpPr>
          <p:cNvPr id="5" name="Slide Number Placeholder 4"/>
          <p:cNvSpPr>
            <a:spLocks noGrp="1"/>
          </p:cNvSpPr>
          <p:nvPr>
            <p:ph type="sldNum" sz="quarter" idx="12"/>
          </p:nvPr>
        </p:nvSpPr>
        <p:spPr/>
        <p:txBody>
          <a:bodyPr/>
          <a:lstStyle/>
          <a:p>
            <a:fld id="{53C27941-0AE7-4C0C-86D3-5CE19ECF9491}"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0C8A0-7B8C-4984-A734-09760306B657}" type="datetime1">
              <a:rPr lang="en-US" smtClean="0"/>
              <a:t>1/26/2017</a:t>
            </a:fld>
            <a:endParaRPr lang="en-US" dirty="0"/>
          </a:p>
        </p:txBody>
      </p:sp>
      <p:sp>
        <p:nvSpPr>
          <p:cNvPr id="3" name="Footer Placeholder 2"/>
          <p:cNvSpPr>
            <a:spLocks noGrp="1"/>
          </p:cNvSpPr>
          <p:nvPr>
            <p:ph type="ftr" sz="quarter" idx="11"/>
          </p:nvPr>
        </p:nvSpPr>
        <p:spPr/>
        <p:txBody>
          <a:bodyPr/>
          <a:lstStyle/>
          <a:p>
            <a:r>
              <a:rPr lang="en-US" smtClean="0"/>
              <a:t>Kent State University</a:t>
            </a:r>
            <a:endParaRPr lang="en-US" dirty="0"/>
          </a:p>
        </p:txBody>
      </p:sp>
      <p:sp>
        <p:nvSpPr>
          <p:cNvPr id="4" name="Slide Number Placeholder 3"/>
          <p:cNvSpPr>
            <a:spLocks noGrp="1"/>
          </p:cNvSpPr>
          <p:nvPr>
            <p:ph type="sldNum" sz="quarter" idx="12"/>
          </p:nvPr>
        </p:nvSpPr>
        <p:spPr/>
        <p:txBody>
          <a:bodyPr/>
          <a:lstStyle/>
          <a:p>
            <a:fld id="{53C27941-0AE7-4C0C-86D3-5CE19ECF9491}"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8AD49-175C-4915-AF60-C6B140EE3443}" type="datetime1">
              <a:rPr lang="en-US" smtClean="0"/>
              <a:t>1/26/2017</a:t>
            </a:fld>
            <a:endParaRPr lang="en-US" dirty="0"/>
          </a:p>
        </p:txBody>
      </p:sp>
      <p:sp>
        <p:nvSpPr>
          <p:cNvPr id="6" name="Footer Placeholder 5"/>
          <p:cNvSpPr>
            <a:spLocks noGrp="1"/>
          </p:cNvSpPr>
          <p:nvPr>
            <p:ph type="ftr" sz="quarter" idx="11"/>
          </p:nvPr>
        </p:nvSpPr>
        <p:spPr/>
        <p:txBody>
          <a:bodyPr/>
          <a:lstStyle/>
          <a:p>
            <a:r>
              <a:rPr lang="en-US" smtClean="0"/>
              <a:t>Kent State University</a:t>
            </a:r>
            <a:endParaRPr lang="en-US" dirty="0"/>
          </a:p>
        </p:txBody>
      </p:sp>
      <p:sp>
        <p:nvSpPr>
          <p:cNvPr id="7" name="Slide Number Placeholder 6"/>
          <p:cNvSpPr>
            <a:spLocks noGrp="1"/>
          </p:cNvSpPr>
          <p:nvPr>
            <p:ph type="sldNum" sz="quarter" idx="12"/>
          </p:nvPr>
        </p:nvSpPr>
        <p:spPr/>
        <p:txBody>
          <a:bodyPr/>
          <a:lstStyle/>
          <a:p>
            <a:fld id="{53C27941-0AE7-4C0C-86D3-5CE19ECF9491}"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4DE78-4729-4890-B312-62ED79D60F66}" type="datetime1">
              <a:rPr lang="en-US" smtClean="0"/>
              <a:t>1/26/2017</a:t>
            </a:fld>
            <a:endParaRPr lang="en-US" dirty="0"/>
          </a:p>
        </p:txBody>
      </p:sp>
      <p:sp>
        <p:nvSpPr>
          <p:cNvPr id="6" name="Footer Placeholder 5"/>
          <p:cNvSpPr>
            <a:spLocks noGrp="1"/>
          </p:cNvSpPr>
          <p:nvPr>
            <p:ph type="ftr" sz="quarter" idx="11"/>
          </p:nvPr>
        </p:nvSpPr>
        <p:spPr/>
        <p:txBody>
          <a:bodyPr/>
          <a:lstStyle/>
          <a:p>
            <a:r>
              <a:rPr lang="en-US" smtClean="0"/>
              <a:t>Kent State University</a:t>
            </a:r>
            <a:endParaRPr lang="en-US" dirty="0"/>
          </a:p>
        </p:txBody>
      </p:sp>
      <p:sp>
        <p:nvSpPr>
          <p:cNvPr id="7" name="Slide Number Placeholder 6"/>
          <p:cNvSpPr>
            <a:spLocks noGrp="1"/>
          </p:cNvSpPr>
          <p:nvPr>
            <p:ph type="sldNum" sz="quarter" idx="12"/>
          </p:nvPr>
        </p:nvSpPr>
        <p:spPr/>
        <p:txBody>
          <a:bodyPr/>
          <a:lstStyle/>
          <a:p>
            <a:fld id="{53C27941-0AE7-4C0C-86D3-5CE19ECF9491}"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32864-2319-4690-832E-F866959A4D92}" type="datetime1">
              <a:rPr lang="en-US" smtClean="0"/>
              <a:t>1/26/2017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Kent State University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27941-0AE7-4C0C-86D3-5CE19ECF9491}" type="slidenum">
              <a:rPr lang="en-US" smtClean="0"/>
              <a:pPr/>
              <a:t>‹N°›</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nctsn.org/tram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grationpolicy.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hyperlink" Target="http://nctsn.org/" TargetMode="External"/><Relationship Id="rId7" Type="http://schemas.openxmlformats.org/officeDocument/2006/relationships/hyperlink" Target="http://www/hereto%20help.bc.ca"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youtube.com/watch?v=nIqZxz2mt_c" TargetMode="External"/><Relationship Id="rId5" Type="http://schemas.openxmlformats.org/officeDocument/2006/relationships/hyperlink" Target="http://teachingrefugees.com/socio-eotional-supports/leadership/" TargetMode="External"/><Relationship Id="rId4" Type="http://schemas.openxmlformats.org/officeDocument/2006/relationships/hyperlink" Target="http://www.aaets.org/article106.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Administrators and Teachers' Readiness for </a:t>
            </a:r>
            <a:r>
              <a:rPr lang="en-US" dirty="0" smtClean="0"/>
              <a:t>Inclusion </a:t>
            </a:r>
            <a:endParaRPr lang="en-US" dirty="0"/>
          </a:p>
        </p:txBody>
      </p:sp>
      <p:sp>
        <p:nvSpPr>
          <p:cNvPr id="3" name="Subtitle 2"/>
          <p:cNvSpPr>
            <a:spLocks noGrp="1"/>
          </p:cNvSpPr>
          <p:nvPr>
            <p:ph type="subTitle" idx="1"/>
          </p:nvPr>
        </p:nvSpPr>
        <p:spPr/>
        <p:txBody>
          <a:bodyPr>
            <a:normAutofit fontScale="55000" lnSpcReduction="20000"/>
          </a:bodyPr>
          <a:lstStyle/>
          <a:p>
            <a:r>
              <a:rPr lang="en-US" dirty="0" smtClean="0"/>
              <a:t>Conference on Integrating Refugees and Immigrants into Schools</a:t>
            </a:r>
          </a:p>
          <a:p>
            <a:r>
              <a:rPr lang="en-US" dirty="0" smtClean="0"/>
              <a:t>Return Seminar of the 2016  US Department of State </a:t>
            </a:r>
          </a:p>
          <a:p>
            <a:r>
              <a:rPr lang="en-US" dirty="0" smtClean="0"/>
              <a:t>European Administrators Program</a:t>
            </a:r>
          </a:p>
          <a:p>
            <a:r>
              <a:rPr lang="en-US" dirty="0" smtClean="0"/>
              <a:t> at ESENESR</a:t>
            </a:r>
          </a:p>
          <a:p>
            <a:r>
              <a:rPr lang="en-US" dirty="0" smtClean="0"/>
              <a:t>Poitiers, France</a:t>
            </a:r>
          </a:p>
          <a:p>
            <a:r>
              <a:rPr lang="en-US" dirty="0" smtClean="0"/>
              <a:t>January 12, 2017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6096000"/>
            <a:ext cx="2133600" cy="506730"/>
          </a:xfrm>
          <a:prstGeom prst="rect">
            <a:avLst/>
          </a:prstGeom>
        </p:spPr>
      </p:pic>
    </p:spTree>
    <p:extLst>
      <p:ext uri="{BB962C8B-B14F-4D97-AF65-F5344CB8AC3E}">
        <p14:creationId xmlns:p14="http://schemas.microsoft.com/office/powerpoint/2010/main" val="1980862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WORLD of the refugee children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968190"/>
            <a:ext cx="3602182" cy="3962400"/>
          </a:xfrm>
          <a:prstGeom prst="rect">
            <a:avLst/>
          </a:prstGeom>
        </p:spPr>
      </p:pic>
      <p:sp>
        <p:nvSpPr>
          <p:cNvPr id="5" name="TextBox 4"/>
          <p:cNvSpPr txBox="1"/>
          <p:nvPr/>
        </p:nvSpPr>
        <p:spPr>
          <a:xfrm>
            <a:off x="4419600" y="1828800"/>
            <a:ext cx="4038600" cy="4247317"/>
          </a:xfrm>
          <a:prstGeom prst="rect">
            <a:avLst/>
          </a:prstGeom>
          <a:noFill/>
        </p:spPr>
        <p:txBody>
          <a:bodyPr wrap="square" rtlCol="0">
            <a:spAutoFit/>
          </a:bodyPr>
          <a:lstStyle/>
          <a:p>
            <a:r>
              <a:rPr lang="en-US" dirty="0" smtClean="0"/>
              <a:t>“We walked for miles through the mountains to come to Lebanon refugee camps.</a:t>
            </a:r>
          </a:p>
          <a:p>
            <a:r>
              <a:rPr lang="en-US" dirty="0" smtClean="0"/>
              <a:t>I don’t want my family to beg on the streets.”  </a:t>
            </a:r>
          </a:p>
          <a:p>
            <a:r>
              <a:rPr lang="en-US" dirty="0" smtClean="0"/>
              <a:t> </a:t>
            </a:r>
          </a:p>
          <a:p>
            <a:r>
              <a:rPr lang="en-US" dirty="0" smtClean="0"/>
              <a:t> </a:t>
            </a:r>
          </a:p>
          <a:p>
            <a:r>
              <a:rPr lang="en-US" dirty="0" smtClean="0"/>
              <a:t>“So I push my wheelbarrow loaded over a mile to the other side of  the camps for people.  They pay $1.  </a:t>
            </a:r>
          </a:p>
          <a:p>
            <a:endParaRPr lang="en-US" dirty="0" smtClean="0"/>
          </a:p>
          <a:p>
            <a:r>
              <a:rPr lang="en-US" dirty="0" smtClean="0"/>
              <a:t>I would like to be a surgeon to help old people because at the hospital they leave them outside to die.” </a:t>
            </a:r>
          </a:p>
          <a:p>
            <a:endParaRPr lang="en-US" dirty="0"/>
          </a:p>
        </p:txBody>
      </p:sp>
      <p:sp>
        <p:nvSpPr>
          <p:cNvPr id="3" name="TextBox 2"/>
          <p:cNvSpPr txBox="1"/>
          <p:nvPr/>
        </p:nvSpPr>
        <p:spPr>
          <a:xfrm>
            <a:off x="685800" y="5943600"/>
            <a:ext cx="3602182" cy="276999"/>
          </a:xfrm>
          <a:prstGeom prst="rect">
            <a:avLst/>
          </a:prstGeom>
          <a:noFill/>
        </p:spPr>
        <p:txBody>
          <a:bodyPr wrap="square" rtlCol="0">
            <a:spAutoFit/>
          </a:bodyPr>
          <a:lstStyle/>
          <a:p>
            <a:pPr algn="ctr"/>
            <a:r>
              <a:rPr lang="en-US" sz="1200" dirty="0" smtClean="0"/>
              <a:t>Photo:  AP</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words of refugee children in </a:t>
            </a:r>
            <a:br>
              <a:rPr lang="en-US" dirty="0" smtClean="0"/>
            </a:br>
            <a:r>
              <a:rPr lang="en-US" dirty="0" smtClean="0"/>
              <a:t>OUR SCHOOLS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676400"/>
            <a:ext cx="4015599" cy="3886199"/>
          </a:xfrm>
        </p:spPr>
      </p:pic>
      <p:sp>
        <p:nvSpPr>
          <p:cNvPr id="5" name="TextBox 4"/>
          <p:cNvSpPr txBox="1"/>
          <p:nvPr/>
        </p:nvSpPr>
        <p:spPr>
          <a:xfrm>
            <a:off x="5181600" y="3276600"/>
            <a:ext cx="2895600" cy="1754326"/>
          </a:xfrm>
          <a:prstGeom prst="rect">
            <a:avLst/>
          </a:prstGeom>
          <a:noFill/>
        </p:spPr>
        <p:txBody>
          <a:bodyPr wrap="square" rtlCol="0">
            <a:spAutoFit/>
          </a:bodyPr>
          <a:lstStyle/>
          <a:p>
            <a:r>
              <a:rPr lang="en-US" dirty="0" smtClean="0"/>
              <a:t>I couldn’t understand or concentrate because I was thinking of the troubles.  I couldn’t forget it.  It stayed on my mind.</a:t>
            </a:r>
          </a:p>
          <a:p>
            <a:endParaRPr lang="en-US" dirty="0" smtClean="0"/>
          </a:p>
        </p:txBody>
      </p:sp>
    </p:spTree>
    <p:extLst>
      <p:ext uri="{BB962C8B-B14F-4D97-AF65-F5344CB8AC3E}">
        <p14:creationId xmlns:p14="http://schemas.microsoft.com/office/powerpoint/2010/main" val="3225985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7772400" cy="1470025"/>
          </a:xfrm>
        </p:spPr>
        <p:txBody>
          <a:bodyPr>
            <a:normAutofit/>
          </a:bodyPr>
          <a:lstStyle/>
          <a:p>
            <a:r>
              <a:rPr lang="en-US" dirty="0" smtClean="0"/>
              <a:t>Are we ready for these children in our schools?</a:t>
            </a:r>
            <a:endParaRPr lang="en-US" dirty="0"/>
          </a:p>
        </p:txBody>
      </p:sp>
      <p:sp>
        <p:nvSpPr>
          <p:cNvPr id="4" name="Subtitle 3"/>
          <p:cNvSpPr>
            <a:spLocks noGrp="1"/>
          </p:cNvSpPr>
          <p:nvPr>
            <p:ph type="subTitle" idx="1"/>
          </p:nvPr>
        </p:nvSpPr>
        <p:spPr>
          <a:xfrm>
            <a:off x="914400" y="2971800"/>
            <a:ext cx="7315200" cy="3276600"/>
          </a:xfrm>
        </p:spPr>
        <p:txBody>
          <a:bodyPr>
            <a:normAutofit fontScale="92500" lnSpcReduction="10000"/>
          </a:bodyPr>
          <a:lstStyle/>
          <a:p>
            <a:r>
              <a:rPr lang="en-US" dirty="0" smtClean="0"/>
              <a:t>A Lebanese teacher says to us: </a:t>
            </a:r>
          </a:p>
          <a:p>
            <a:r>
              <a:rPr lang="en-US" dirty="0" smtClean="0"/>
              <a:t>  </a:t>
            </a:r>
          </a:p>
          <a:p>
            <a:r>
              <a:rPr lang="en-US" dirty="0" smtClean="0"/>
              <a:t>“These refugee children live in very different circumstances.  Teachers fail if they can’t measure children’s concentration levels.   They need to pay special attention to these children.” </a:t>
            </a:r>
            <a:endParaRPr lang="en-US" dirty="0"/>
          </a:p>
        </p:txBody>
      </p:sp>
    </p:spTree>
    <p:extLst>
      <p:ext uri="{BB962C8B-B14F-4D97-AF65-F5344CB8AC3E}">
        <p14:creationId xmlns:p14="http://schemas.microsoft.com/office/powerpoint/2010/main" val="349924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How Childhood Trauma Influences </a:t>
            </a:r>
            <a:br>
              <a:rPr lang="en-US" sz="3600" dirty="0" smtClean="0"/>
            </a:br>
            <a:r>
              <a:rPr lang="en-US" sz="3600" dirty="0" smtClean="0"/>
              <a:t>Brain Development</a:t>
            </a:r>
            <a:endParaRPr lang="en-US" sz="3600" dirty="0"/>
          </a:p>
        </p:txBody>
      </p:sp>
      <p:graphicFrame>
        <p:nvGraphicFramePr>
          <p:cNvPr id="7" name="Diagram 6"/>
          <p:cNvGraphicFramePr/>
          <p:nvPr/>
        </p:nvGraphicFramePr>
        <p:xfrm>
          <a:off x="990600" y="1905000"/>
          <a:ext cx="52578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012" name="Picture 4" descr="C:\Users\Linda\AppData\Local\Microsoft\Windows\Temporary Internet Files\Content.IE5\I4MSSABQ\BrainLobesLabelled[1].jpg"/>
          <p:cNvPicPr>
            <a:picLocks noChangeAspect="1" noChangeArrowheads="1"/>
          </p:cNvPicPr>
          <p:nvPr/>
        </p:nvPicPr>
        <p:blipFill>
          <a:blip r:embed="rId8" cstate="print"/>
          <a:srcRect/>
          <a:stretch>
            <a:fillRect/>
          </a:stretch>
        </p:blipFill>
        <p:spPr bwMode="auto">
          <a:xfrm>
            <a:off x="6172200" y="2362200"/>
            <a:ext cx="2589609" cy="2209800"/>
          </a:xfrm>
          <a:prstGeom prst="rect">
            <a:avLst/>
          </a:prstGeom>
          <a:noFill/>
        </p:spPr>
      </p:pic>
      <p:sp>
        <p:nvSpPr>
          <p:cNvPr id="12" name="TextBox 11"/>
          <p:cNvSpPr txBox="1"/>
          <p:nvPr/>
        </p:nvSpPr>
        <p:spPr>
          <a:xfrm>
            <a:off x="609600" y="5943600"/>
            <a:ext cx="7848600" cy="461665"/>
          </a:xfrm>
          <a:prstGeom prst="rect">
            <a:avLst/>
          </a:prstGeom>
          <a:noFill/>
        </p:spPr>
        <p:txBody>
          <a:bodyPr wrap="square" rtlCol="0">
            <a:spAutoFit/>
          </a:bodyPr>
          <a:lstStyle/>
          <a:p>
            <a:r>
              <a:rPr lang="en-US" sz="1200" dirty="0" smtClean="0"/>
              <a:t>Perry, B. D.  Traumatized Children:  How childhood trauma influences brain development, Journal of California Alliance for the Mentally Ill, 11:1, 48-51, 2000)</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Trauma and Children</a:t>
            </a:r>
            <a:endParaRPr lang="en-US" dirty="0"/>
          </a:p>
        </p:txBody>
      </p:sp>
      <p:sp>
        <p:nvSpPr>
          <p:cNvPr id="3" name="Content Placeholder 2"/>
          <p:cNvSpPr>
            <a:spLocks noGrp="1"/>
          </p:cNvSpPr>
          <p:nvPr>
            <p:ph idx="1"/>
          </p:nvPr>
        </p:nvSpPr>
        <p:spPr/>
        <p:txBody>
          <a:bodyPr/>
          <a:lstStyle/>
          <a:p>
            <a:r>
              <a:rPr lang="en-US" dirty="0" smtClean="0"/>
              <a:t>Birth to 5 years—</a:t>
            </a:r>
          </a:p>
          <a:p>
            <a:pPr lvl="1"/>
            <a:r>
              <a:rPr lang="en-US" dirty="0" smtClean="0"/>
              <a:t>May show little social interaction, uncalled for crying, and show trauma in play</a:t>
            </a:r>
          </a:p>
          <a:p>
            <a:r>
              <a:rPr lang="en-US" dirty="0" smtClean="0"/>
              <a:t>6 -11 years—</a:t>
            </a:r>
          </a:p>
          <a:p>
            <a:pPr lvl="1"/>
            <a:r>
              <a:rPr lang="en-US" dirty="0" smtClean="0"/>
              <a:t>Anxious, depressed, angry, unable to concentrate or socialize with peers, vomiting, headaches or stomach aches</a:t>
            </a:r>
          </a:p>
          <a:p>
            <a:pPr lvl="1">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6096000"/>
            <a:ext cx="2133600" cy="506730"/>
          </a:xfrm>
          <a:prstGeom prst="rect">
            <a:avLst/>
          </a:prstGeom>
        </p:spPr>
      </p:pic>
    </p:spTree>
    <p:extLst>
      <p:ext uri="{BB962C8B-B14F-4D97-AF65-F5344CB8AC3E}">
        <p14:creationId xmlns:p14="http://schemas.microsoft.com/office/powerpoint/2010/main" val="1166650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and Children</a:t>
            </a:r>
            <a:endParaRPr lang="en-US" dirty="0"/>
          </a:p>
        </p:txBody>
      </p:sp>
      <p:sp>
        <p:nvSpPr>
          <p:cNvPr id="3" name="Content Placeholder 2"/>
          <p:cNvSpPr>
            <a:spLocks noGrp="1"/>
          </p:cNvSpPr>
          <p:nvPr>
            <p:ph idx="1"/>
          </p:nvPr>
        </p:nvSpPr>
        <p:spPr/>
        <p:txBody>
          <a:bodyPr>
            <a:normAutofit fontScale="77500" lnSpcReduction="20000"/>
          </a:bodyPr>
          <a:lstStyle/>
          <a:p>
            <a:r>
              <a:rPr lang="en-US" sz="4100" dirty="0" smtClean="0"/>
              <a:t>Adolescents</a:t>
            </a:r>
          </a:p>
          <a:p>
            <a:pPr lvl="1"/>
            <a:r>
              <a:rPr lang="en-US" sz="4100" dirty="0" smtClean="0"/>
              <a:t>School difficulties, eating disorders, alcohol abuse, teenage pregnancy, general ‘acting out.’</a:t>
            </a:r>
          </a:p>
          <a:p>
            <a:pPr lvl="1"/>
            <a:r>
              <a:rPr lang="en-US" sz="4100" dirty="0" smtClean="0"/>
              <a:t>Changes how they think about the world</a:t>
            </a:r>
          </a:p>
          <a:p>
            <a:pPr lvl="1"/>
            <a:r>
              <a:rPr lang="en-US" sz="4100" dirty="0" smtClean="0"/>
              <a:t>Problems in relationships including peers, family and teachers.</a:t>
            </a:r>
          </a:p>
          <a:p>
            <a:pPr lvl="1"/>
            <a:r>
              <a:rPr lang="en-US" sz="4100" dirty="0" smtClean="0"/>
              <a:t>Most at risk are those who have lost family and community connections.</a:t>
            </a:r>
          </a:p>
          <a:p>
            <a:pPr lvl="1">
              <a:buNone/>
            </a:pPr>
            <a:endParaRPr lang="en-US" sz="1200" dirty="0" smtClean="0"/>
          </a:p>
          <a:p>
            <a:pPr lvl="1">
              <a:buNone/>
            </a:pPr>
            <a:r>
              <a:rPr lang="en-US" sz="1200" dirty="0" smtClean="0"/>
              <a:t>Vargas, C. M., Trauma and Victimization, Issue of Visions Journal, 2007, 3 (3), pp. 12-13</a:t>
            </a:r>
          </a:p>
          <a:p>
            <a:pPr lvl="1">
              <a:buNone/>
            </a:pPr>
            <a:r>
              <a:rPr lang="en-US" sz="1200" dirty="0" smtClean="0"/>
              <a:t>Refugees and Trauma, from the National Child Traumatic Stress Network, </a:t>
            </a:r>
            <a:r>
              <a:rPr lang="en-US" sz="1200" dirty="0" smtClean="0">
                <a:hlinkClick r:id="rId3"/>
              </a:rPr>
              <a:t>http://nctsn.org/trama</a:t>
            </a:r>
            <a:r>
              <a:rPr lang="en-US" sz="1200" dirty="0" smtClean="0"/>
              <a:t>-types/pes/refugee-trauma/learn-about-refugee-trauma.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These memories are now in our classrooms. . . </a:t>
            </a:r>
            <a:r>
              <a:rPr lang="en-US" dirty="0" smtClean="0"/>
              <a:t/>
            </a:r>
            <a:br>
              <a:rPr lang="en-US" dirty="0" smtClean="0"/>
            </a:b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24000" y="1143000"/>
            <a:ext cx="6259285" cy="3505200"/>
          </a:xfrm>
        </p:spPr>
      </p:pic>
      <p:sp>
        <p:nvSpPr>
          <p:cNvPr id="5" name="Rectangle 4"/>
          <p:cNvSpPr/>
          <p:nvPr/>
        </p:nvSpPr>
        <p:spPr>
          <a:xfrm>
            <a:off x="3962400" y="4724400"/>
            <a:ext cx="4572000" cy="1477328"/>
          </a:xfrm>
          <a:prstGeom prst="rect">
            <a:avLst/>
          </a:prstGeom>
        </p:spPr>
        <p:txBody>
          <a:bodyPr wrap="square">
            <a:spAutoFit/>
          </a:bodyPr>
          <a:lstStyle/>
          <a:p>
            <a:r>
              <a:rPr lang="en-US" dirty="0" smtClean="0"/>
              <a:t>I’ve lived through bombings</a:t>
            </a:r>
          </a:p>
          <a:p>
            <a:r>
              <a:rPr lang="en-US" dirty="0" smtClean="0"/>
              <a:t>I saw</a:t>
            </a:r>
            <a:r>
              <a:rPr lang="en-US" baseline="0" dirty="0" smtClean="0"/>
              <a:t> how they bombed people</a:t>
            </a:r>
          </a:p>
          <a:p>
            <a:r>
              <a:rPr lang="en-US" baseline="0" dirty="0" smtClean="0"/>
              <a:t>War Planes, snipers and missiles</a:t>
            </a:r>
          </a:p>
          <a:p>
            <a:r>
              <a:rPr lang="en-US" baseline="0" dirty="0" smtClean="0"/>
              <a:t>I saw things I shouldn’t have seen during the bombings and the “trouble.”</a:t>
            </a:r>
          </a:p>
        </p:txBody>
      </p:sp>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rcRect l="45043" t="21739" r="30609" b="34783"/>
          <a:stretch>
            <a:fillRect/>
          </a:stretch>
        </p:blipFill>
        <p:spPr>
          <a:xfrm>
            <a:off x="533400" y="3200400"/>
            <a:ext cx="2895600" cy="2895600"/>
          </a:xfrm>
          <a:prstGeom prst="rect">
            <a:avLst/>
          </a:prstGeom>
        </p:spPr>
      </p:pic>
      <p:sp>
        <p:nvSpPr>
          <p:cNvPr id="3" name="TextBox 2"/>
          <p:cNvSpPr txBox="1"/>
          <p:nvPr/>
        </p:nvSpPr>
        <p:spPr>
          <a:xfrm>
            <a:off x="524107" y="6084926"/>
            <a:ext cx="2895600" cy="276999"/>
          </a:xfrm>
          <a:prstGeom prst="rect">
            <a:avLst/>
          </a:prstGeom>
          <a:noFill/>
        </p:spPr>
        <p:txBody>
          <a:bodyPr wrap="square" rtlCol="0">
            <a:spAutoFit/>
          </a:bodyPr>
          <a:lstStyle/>
          <a:p>
            <a:r>
              <a:rPr lang="en-US" sz="1200" dirty="0" smtClean="0"/>
              <a:t>Photo:  AP, Press TV</a:t>
            </a:r>
            <a:endParaRPr lang="en-US" sz="1200" dirty="0"/>
          </a:p>
        </p:txBody>
      </p:sp>
    </p:spTree>
    <p:extLst>
      <p:ext uri="{BB962C8B-B14F-4D97-AF65-F5344CB8AC3E}">
        <p14:creationId xmlns:p14="http://schemas.microsoft.com/office/powerpoint/2010/main" val="207475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Are we ready to listen?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2057400"/>
            <a:ext cx="4015599" cy="3886199"/>
          </a:xfrm>
        </p:spPr>
      </p:pic>
      <p:sp>
        <p:nvSpPr>
          <p:cNvPr id="5" name="TextBox 4"/>
          <p:cNvSpPr txBox="1"/>
          <p:nvPr/>
        </p:nvSpPr>
        <p:spPr>
          <a:xfrm>
            <a:off x="5181600" y="3276600"/>
            <a:ext cx="2895600" cy="1754326"/>
          </a:xfrm>
          <a:prstGeom prst="rect">
            <a:avLst/>
          </a:prstGeom>
          <a:noFill/>
        </p:spPr>
        <p:txBody>
          <a:bodyPr wrap="square" rtlCol="0">
            <a:spAutoFit/>
          </a:bodyPr>
          <a:lstStyle/>
          <a:p>
            <a:r>
              <a:rPr lang="en-US" dirty="0" smtClean="0"/>
              <a:t>I couldn’t understand or concentrate because I was thinking of the troubles.  I couldn’t forget it.  It stayed on my mind.</a:t>
            </a:r>
          </a:p>
          <a:p>
            <a:endParaRPr lang="en-US" dirty="0" smtClean="0"/>
          </a:p>
        </p:txBody>
      </p:sp>
    </p:spTree>
    <p:extLst>
      <p:ext uri="{BB962C8B-B14F-4D97-AF65-F5344CB8AC3E}">
        <p14:creationId xmlns:p14="http://schemas.microsoft.com/office/powerpoint/2010/main" val="322598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can schools do?</a:t>
            </a:r>
            <a:endParaRPr lang="en-US" dirty="0"/>
          </a:p>
        </p:txBody>
      </p:sp>
      <p:sp>
        <p:nvSpPr>
          <p:cNvPr id="3" name="Subtitle 2"/>
          <p:cNvSpPr>
            <a:spLocks noGrp="1"/>
          </p:cNvSpPr>
          <p:nvPr>
            <p:ph type="subTitle" idx="1"/>
          </p:nvPr>
        </p:nvSpPr>
        <p:spPr/>
        <p:txBody>
          <a:bodyPr>
            <a:normAutofit/>
          </a:bodyPr>
          <a:lstStyle/>
          <a:p>
            <a:r>
              <a:rPr lang="en-US" dirty="0" smtClean="0"/>
              <a:t>Are we ready for these traumatized children in our schools?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6096000"/>
            <a:ext cx="2133600" cy="5067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 play for preschoolers</a:t>
            </a:r>
            <a:endParaRPr lang="en-US" dirty="0"/>
          </a:p>
        </p:txBody>
      </p:sp>
      <p:pic>
        <p:nvPicPr>
          <p:cNvPr id="4" name="Content Placeholder 3" descr="1465484871-89-south-african-sandplay-therapy-association-sastas.jpg"/>
          <p:cNvPicPr>
            <a:picLocks noGrp="1" noChangeAspect="1"/>
          </p:cNvPicPr>
          <p:nvPr>
            <p:ph idx="1"/>
          </p:nvPr>
        </p:nvPicPr>
        <p:blipFill>
          <a:blip r:embed="rId3" cstate="print"/>
          <a:stretch>
            <a:fillRect/>
          </a:stretch>
        </p:blipFill>
        <p:spPr>
          <a:xfrm>
            <a:off x="1031544" y="1295399"/>
            <a:ext cx="7045656" cy="4720589"/>
          </a:xfrm>
        </p:spPr>
      </p:pic>
      <p:sp>
        <p:nvSpPr>
          <p:cNvPr id="5" name="TextBox 4"/>
          <p:cNvSpPr txBox="1"/>
          <p:nvPr/>
        </p:nvSpPr>
        <p:spPr>
          <a:xfrm>
            <a:off x="1066800" y="6019800"/>
            <a:ext cx="7010400" cy="276999"/>
          </a:xfrm>
          <a:prstGeom prst="rect">
            <a:avLst/>
          </a:prstGeom>
          <a:noFill/>
        </p:spPr>
        <p:txBody>
          <a:bodyPr wrap="square" rtlCol="0">
            <a:spAutoFit/>
          </a:bodyPr>
          <a:lstStyle/>
          <a:p>
            <a:pPr algn="ctr"/>
            <a:r>
              <a:rPr lang="en-US" sz="1200" dirty="0" smtClean="0"/>
              <a:t>Photo:  South African Sand Play Therapy Association</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p:spPr>
        <p:txBody>
          <a:bodyPr>
            <a:normAutofit fontScale="90000"/>
          </a:bodyPr>
          <a:lstStyle/>
          <a:p>
            <a:r>
              <a:rPr lang="en-US" dirty="0" smtClean="0"/>
              <a:t>Refugees and Immigrants</a:t>
            </a:r>
            <a:br>
              <a:rPr lang="en-US" dirty="0" smtClean="0"/>
            </a:br>
            <a:r>
              <a:rPr lang="en-US" dirty="0" smtClean="0"/>
              <a:t>They are here.  </a:t>
            </a:r>
            <a:br>
              <a:rPr lang="en-US" dirty="0" smtClean="0"/>
            </a:br>
            <a:r>
              <a:rPr lang="en-US" dirty="0" smtClean="0"/>
              <a:t>Are we ready for them?</a:t>
            </a:r>
            <a:endParaRPr lang="en-US" dirty="0"/>
          </a:p>
        </p:txBody>
      </p:sp>
      <p:sp>
        <p:nvSpPr>
          <p:cNvPr id="3" name="Subtitle 2"/>
          <p:cNvSpPr>
            <a:spLocks noGrp="1"/>
          </p:cNvSpPr>
          <p:nvPr>
            <p:ph type="subTitle" idx="1"/>
          </p:nvPr>
        </p:nvSpPr>
        <p:spPr/>
        <p:txBody>
          <a:bodyPr>
            <a:normAutofit/>
          </a:bodyPr>
          <a:lstStyle/>
          <a:p>
            <a:r>
              <a:rPr lang="en-US" dirty="0" smtClean="0"/>
              <a:t>244 million in 2015 worldwide</a:t>
            </a:r>
          </a:p>
          <a:p>
            <a:r>
              <a:rPr lang="en-US" dirty="0" smtClean="0"/>
              <a:t>41% increase from 2000</a:t>
            </a:r>
          </a:p>
          <a:p>
            <a:r>
              <a:rPr lang="en-US" sz="1200" dirty="0" smtClean="0">
                <a:solidFill>
                  <a:schemeClr val="tx1"/>
                </a:solidFill>
                <a:hlinkClick r:id="rId3"/>
              </a:rPr>
              <a:t>www.migrationpolicy.org</a:t>
            </a:r>
            <a:r>
              <a:rPr lang="en-US" sz="1200" dirty="0" smtClean="0">
                <a:solidFill>
                  <a:schemeClr val="tx1"/>
                </a:solidFill>
              </a:rPr>
              <a:t>.  </a:t>
            </a:r>
          </a:p>
          <a:p>
            <a:endParaRPr lang="en-US" sz="12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6096000"/>
            <a:ext cx="2133600" cy="5067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Story telling and Drawing</a:t>
            </a:r>
            <a:br>
              <a:rPr lang="en-US" dirty="0" smtClean="0"/>
            </a:br>
            <a:r>
              <a:rPr lang="en-US" dirty="0" smtClean="0"/>
              <a:t>for Elementary Students</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activity: centered around myths, tales or legends  from different cultures</a:t>
            </a:r>
          </a:p>
          <a:p>
            <a:r>
              <a:rPr lang="en-US" dirty="0" smtClean="0"/>
              <a:t>2</a:t>
            </a:r>
            <a:r>
              <a:rPr lang="en-US" baseline="30000" dirty="0" smtClean="0"/>
              <a:t>nd</a:t>
            </a:r>
            <a:r>
              <a:rPr lang="en-US" dirty="0" smtClean="0"/>
              <a:t> activity: an original story real or pretend that depicts  the past, the trip, the arrival in the host country, and the future.  </a:t>
            </a:r>
          </a:p>
          <a:p>
            <a:r>
              <a:rPr lang="en-US" dirty="0" smtClean="0"/>
              <a:t>3</a:t>
            </a:r>
            <a:r>
              <a:rPr lang="en-US" baseline="30000" dirty="0" smtClean="0"/>
              <a:t>rd</a:t>
            </a:r>
            <a:r>
              <a:rPr lang="en-US" dirty="0" smtClean="0"/>
              <a:t> activity: memory patchwork myths and tales from home, stories of family experiences</a:t>
            </a:r>
            <a:endParaRPr lang="en-US" dirty="0"/>
          </a:p>
        </p:txBody>
      </p:sp>
      <p:pic>
        <p:nvPicPr>
          <p:cNvPr id="63490" name="Picture 2" descr="C:\Users\Linda\AppData\Local\Microsoft\Windows\Temporary Internet Files\Content.IE5\NA7JCTSI\2380929432_b8d054c604_b[1].jpg"/>
          <p:cNvPicPr>
            <a:picLocks noChangeAspect="1" noChangeArrowheads="1"/>
          </p:cNvPicPr>
          <p:nvPr/>
        </p:nvPicPr>
        <p:blipFill>
          <a:blip r:embed="rId3" cstate="print"/>
          <a:srcRect/>
          <a:stretch>
            <a:fillRect/>
          </a:stretch>
        </p:blipFill>
        <p:spPr bwMode="auto">
          <a:xfrm>
            <a:off x="3352800" y="5334000"/>
            <a:ext cx="1801755" cy="127389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 Therapy for Adolescents</a:t>
            </a:r>
            <a:endParaRPr lang="en-US" dirty="0"/>
          </a:p>
        </p:txBody>
      </p:sp>
      <p:sp>
        <p:nvSpPr>
          <p:cNvPr id="3" name="Content Placeholder 2"/>
          <p:cNvSpPr>
            <a:spLocks noGrp="1"/>
          </p:cNvSpPr>
          <p:nvPr>
            <p:ph idx="1"/>
          </p:nvPr>
        </p:nvSpPr>
        <p:spPr/>
        <p:txBody>
          <a:bodyPr>
            <a:normAutofit/>
          </a:bodyPr>
          <a:lstStyle/>
          <a:p>
            <a:pPr fontAlgn="base"/>
            <a:endParaRPr lang="en-US" dirty="0" smtClean="0"/>
          </a:p>
          <a:p>
            <a:endParaRPr lang="en-US" dirty="0"/>
          </a:p>
        </p:txBody>
      </p:sp>
      <p:pic>
        <p:nvPicPr>
          <p:cNvPr id="4" name="Picture 3" descr="Leptondale-show-300x199.jpg"/>
          <p:cNvPicPr>
            <a:picLocks noChangeAspect="1"/>
          </p:cNvPicPr>
          <p:nvPr/>
        </p:nvPicPr>
        <p:blipFill>
          <a:blip r:embed="rId3" cstate="print"/>
          <a:stretch>
            <a:fillRect/>
          </a:stretch>
        </p:blipFill>
        <p:spPr>
          <a:xfrm>
            <a:off x="1143000" y="1447800"/>
            <a:ext cx="6662712" cy="4419600"/>
          </a:xfrm>
          <a:prstGeom prst="rect">
            <a:avLst/>
          </a:prstGeom>
        </p:spPr>
      </p:pic>
      <p:sp>
        <p:nvSpPr>
          <p:cNvPr id="5" name="TextBox 4"/>
          <p:cNvSpPr txBox="1"/>
          <p:nvPr/>
        </p:nvSpPr>
        <p:spPr>
          <a:xfrm>
            <a:off x="1066800" y="5867401"/>
            <a:ext cx="6781800" cy="646331"/>
          </a:xfrm>
          <a:prstGeom prst="rect">
            <a:avLst/>
          </a:prstGeom>
          <a:noFill/>
        </p:spPr>
        <p:txBody>
          <a:bodyPr wrap="square" rtlCol="0">
            <a:spAutoFit/>
          </a:bodyPr>
          <a:lstStyle/>
          <a:p>
            <a:pPr algn="ctr"/>
            <a:r>
              <a:rPr lang="en-US" dirty="0" smtClean="0"/>
              <a:t>Photo:  www.playbacktheatre.org</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533400"/>
            <a:ext cx="7772400" cy="3965575"/>
          </a:xfrm>
        </p:spPr>
        <p:txBody>
          <a:bodyPr>
            <a:normAutofit fontScale="90000"/>
          </a:bodyPr>
          <a:lstStyle/>
          <a:p>
            <a:r>
              <a:rPr lang="en-US" dirty="0" smtClean="0"/>
              <a:t>Understanding </a:t>
            </a:r>
            <a:r>
              <a:rPr lang="en-US" dirty="0" smtClean="0">
                <a:solidFill>
                  <a:srgbClr val="FF0000"/>
                </a:solidFill>
              </a:rPr>
              <a:t>TRAUMA</a:t>
            </a:r>
            <a:r>
              <a:rPr lang="en-US" dirty="0" smtClean="0"/>
              <a:t> and its impact on our students is a</a:t>
            </a:r>
            <a:br>
              <a:rPr lang="en-US" dirty="0" smtClean="0"/>
            </a:br>
            <a:r>
              <a:rPr lang="en-US" dirty="0" smtClean="0"/>
              <a:t/>
            </a:r>
            <a:br>
              <a:rPr lang="en-US" dirty="0" smtClean="0"/>
            </a:br>
            <a:r>
              <a:rPr lang="en-US" dirty="0" smtClean="0"/>
              <a:t> </a:t>
            </a:r>
            <a:r>
              <a:rPr lang="en-US" dirty="0" smtClean="0">
                <a:solidFill>
                  <a:srgbClr val="FF0000"/>
                </a:solidFill>
              </a:rPr>
              <a:t>READINESS SKILL </a:t>
            </a:r>
            <a:r>
              <a:rPr lang="en-US" dirty="0" smtClean="0"/>
              <a:t/>
            </a:r>
            <a:br>
              <a:rPr lang="en-US" dirty="0" smtClean="0"/>
            </a:br>
            <a:r>
              <a:rPr lang="en-US" dirty="0" smtClean="0"/>
              <a:t>FOR </a:t>
            </a:r>
            <a:br>
              <a:rPr lang="en-US" dirty="0" smtClean="0"/>
            </a:br>
            <a:r>
              <a:rPr lang="en-US" dirty="0" smtClean="0"/>
              <a:t>TEACHERS AND ADMINISTRATORS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6096000"/>
            <a:ext cx="2133600" cy="5067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School Wide Readiness for Refugee and Immigrant Children</a:t>
            </a:r>
            <a:endParaRPr lang="en-US" dirty="0"/>
          </a:p>
        </p:txBody>
      </p:sp>
      <p:sp>
        <p:nvSpPr>
          <p:cNvPr id="4" name="Subtitle 3"/>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6096000"/>
            <a:ext cx="2133600" cy="50673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Does our school welcome her?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981200"/>
            <a:ext cx="3602182" cy="3962400"/>
          </a:xfrm>
          <a:prstGeom prst="rect">
            <a:avLst/>
          </a:prstGeom>
        </p:spPr>
      </p:pic>
      <p:sp>
        <p:nvSpPr>
          <p:cNvPr id="5" name="TextBox 4"/>
          <p:cNvSpPr txBox="1"/>
          <p:nvPr/>
        </p:nvSpPr>
        <p:spPr>
          <a:xfrm>
            <a:off x="4343400" y="2743200"/>
            <a:ext cx="4038600" cy="1754326"/>
          </a:xfrm>
          <a:prstGeom prst="rect">
            <a:avLst/>
          </a:prstGeom>
          <a:noFill/>
        </p:spPr>
        <p:txBody>
          <a:bodyPr wrap="square" rtlCol="0">
            <a:spAutoFit/>
          </a:bodyPr>
          <a:lstStyle/>
          <a:p>
            <a:r>
              <a:rPr lang="en-US" dirty="0" smtClean="0"/>
              <a:t> </a:t>
            </a:r>
          </a:p>
          <a:p>
            <a:endParaRPr lang="en-US" dirty="0" smtClean="0"/>
          </a:p>
          <a:p>
            <a:r>
              <a:rPr lang="en-US" dirty="0" smtClean="0"/>
              <a:t>I would like to be a surgeon to help old people because at the hospital they leave them outside to die.” </a:t>
            </a:r>
          </a:p>
          <a:p>
            <a:endParaRPr lang="en-US" dirty="0"/>
          </a:p>
        </p:txBody>
      </p:sp>
      <p:sp>
        <p:nvSpPr>
          <p:cNvPr id="3" name="TextBox 2"/>
          <p:cNvSpPr txBox="1"/>
          <p:nvPr/>
        </p:nvSpPr>
        <p:spPr>
          <a:xfrm>
            <a:off x="685800" y="6248400"/>
            <a:ext cx="3602182" cy="276999"/>
          </a:xfrm>
          <a:prstGeom prst="rect">
            <a:avLst/>
          </a:prstGeom>
          <a:noFill/>
        </p:spPr>
        <p:txBody>
          <a:bodyPr wrap="square" rtlCol="0">
            <a:spAutoFit/>
          </a:bodyPr>
          <a:lstStyle/>
          <a:p>
            <a:pPr algn="ctr"/>
            <a:r>
              <a:rPr lang="en-US" sz="1200" dirty="0" smtClean="0"/>
              <a:t>Photo:  AP, Daily Mail</a:t>
            </a:r>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for Learning </a:t>
            </a:r>
            <a:endParaRPr lang="en-US" dirty="0"/>
          </a:p>
        </p:txBody>
      </p:sp>
      <p:sp>
        <p:nvSpPr>
          <p:cNvPr id="3" name="Content Placeholder 2"/>
          <p:cNvSpPr>
            <a:spLocks noGrp="1"/>
          </p:cNvSpPr>
          <p:nvPr>
            <p:ph idx="1"/>
          </p:nvPr>
        </p:nvSpPr>
        <p:spPr>
          <a:xfrm>
            <a:off x="457200" y="1600200"/>
            <a:ext cx="4114800" cy="4525963"/>
          </a:xfrm>
        </p:spPr>
        <p:txBody>
          <a:bodyPr/>
          <a:lstStyle/>
          <a:p>
            <a:r>
              <a:rPr lang="en-US" b="1" dirty="0" smtClean="0"/>
              <a:t>Safety</a:t>
            </a:r>
            <a:r>
              <a:rPr lang="en-US" dirty="0" smtClean="0"/>
              <a:t>—</a:t>
            </a:r>
          </a:p>
          <a:p>
            <a:pPr lvl="1"/>
            <a:r>
              <a:rPr lang="en-US" dirty="0" smtClean="0"/>
              <a:t>Physically Safe</a:t>
            </a:r>
          </a:p>
          <a:p>
            <a:pPr lvl="1"/>
            <a:r>
              <a:rPr lang="en-US" dirty="0" smtClean="0"/>
              <a:t>Emotionally Safe</a:t>
            </a:r>
          </a:p>
          <a:p>
            <a:pPr lvl="1"/>
            <a:r>
              <a:rPr lang="en-US" dirty="0" smtClean="0"/>
              <a:t>Intellectual Safe</a:t>
            </a:r>
          </a:p>
          <a:p>
            <a:pPr lvl="1"/>
            <a:r>
              <a:rPr lang="en-US" dirty="0" smtClean="0"/>
              <a:t>Low Risk Environment</a:t>
            </a:r>
          </a:p>
          <a:p>
            <a:pPr lvl="1"/>
            <a:endParaRPr lang="en-US" dirty="0" smtClean="0"/>
          </a:p>
        </p:txBody>
      </p:sp>
      <p:sp>
        <p:nvSpPr>
          <p:cNvPr id="4" name="TextBox 3"/>
          <p:cNvSpPr txBox="1"/>
          <p:nvPr/>
        </p:nvSpPr>
        <p:spPr>
          <a:xfrm>
            <a:off x="5562600" y="2057400"/>
            <a:ext cx="2895600" cy="193899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800" dirty="0" smtClean="0"/>
              <a:t>11% </a:t>
            </a:r>
          </a:p>
          <a:p>
            <a:pPr algn="ctr"/>
            <a:r>
              <a:rPr lang="en-US" dirty="0" smtClean="0"/>
              <a:t>Increase in academic success.</a:t>
            </a:r>
          </a:p>
          <a:p>
            <a:pPr algn="ctr"/>
            <a:r>
              <a:rPr lang="en-US" dirty="0" smtClean="0"/>
              <a:t>Decrease in safety incidents  </a:t>
            </a:r>
          </a:p>
          <a:p>
            <a:pPr algn="ctr"/>
            <a:r>
              <a:rPr lang="en-US" dirty="0" smtClean="0"/>
              <a:t>-- </a:t>
            </a:r>
            <a:r>
              <a:rPr lang="en-US" sz="1200" dirty="0" smtClean="0"/>
              <a:t>Cleveland Metropolitan School District </a:t>
            </a:r>
            <a:endParaRPr lang="en-US" sz="1200" dirty="0"/>
          </a:p>
        </p:txBody>
      </p:sp>
      <p:sp>
        <p:nvSpPr>
          <p:cNvPr id="8" name="TextBox 7"/>
          <p:cNvSpPr txBox="1"/>
          <p:nvPr/>
        </p:nvSpPr>
        <p:spPr>
          <a:xfrm>
            <a:off x="1143000" y="5486400"/>
            <a:ext cx="7162800" cy="276999"/>
          </a:xfrm>
          <a:prstGeom prst="rect">
            <a:avLst/>
          </a:prstGeom>
          <a:noFill/>
        </p:spPr>
        <p:txBody>
          <a:bodyPr wrap="square" rtlCol="0">
            <a:spAutoFit/>
          </a:bodyPr>
          <a:lstStyle/>
          <a:p>
            <a:pPr algn="ctr"/>
            <a:r>
              <a:rPr lang="en-US" sz="1200" dirty="0" smtClean="0"/>
              <a:t>Fisher, Frey and </a:t>
            </a:r>
            <a:r>
              <a:rPr lang="en-US" sz="1200" dirty="0" err="1" smtClean="0"/>
              <a:t>Pumpian</a:t>
            </a:r>
            <a:r>
              <a:rPr lang="en-US" sz="1200" dirty="0" smtClean="0"/>
              <a:t>, How to Create a Culture of Achievement in Your School and Classroom</a:t>
            </a:r>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for Learning</a:t>
            </a:r>
            <a:endParaRPr lang="en-US" dirty="0"/>
          </a:p>
        </p:txBody>
      </p:sp>
      <p:sp>
        <p:nvSpPr>
          <p:cNvPr id="3" name="Content Placeholder 2"/>
          <p:cNvSpPr>
            <a:spLocks noGrp="1"/>
          </p:cNvSpPr>
          <p:nvPr>
            <p:ph idx="1"/>
          </p:nvPr>
        </p:nvSpPr>
        <p:spPr/>
        <p:txBody>
          <a:bodyPr/>
          <a:lstStyle/>
          <a:p>
            <a:r>
              <a:rPr lang="en-US" b="1" dirty="0" smtClean="0"/>
              <a:t>Challenge and Engagement</a:t>
            </a:r>
          </a:p>
          <a:p>
            <a:pPr lvl="1"/>
            <a:r>
              <a:rPr lang="en-US" dirty="0" smtClean="0"/>
              <a:t>High Expectations</a:t>
            </a:r>
          </a:p>
          <a:p>
            <a:pPr lvl="1"/>
            <a:r>
              <a:rPr lang="en-US" dirty="0" smtClean="0"/>
              <a:t>Educational Opportunities that are connected to life’s goals</a:t>
            </a:r>
          </a:p>
          <a:p>
            <a:pPr lvl="1"/>
            <a:r>
              <a:rPr lang="en-US" dirty="0" smtClean="0"/>
              <a:t>Strong Personal Motivation</a:t>
            </a:r>
          </a:p>
          <a:p>
            <a:pPr lvl="1"/>
            <a:r>
              <a:rPr lang="en-US" dirty="0" smtClean="0"/>
              <a:t>Engaging curriculum</a:t>
            </a:r>
          </a:p>
          <a:p>
            <a:pPr lvl="1"/>
            <a:r>
              <a:rPr lang="en-US" dirty="0" smtClean="0"/>
              <a:t>Robust opportunities to learn</a:t>
            </a:r>
            <a:endParaRPr lang="en-US" dirty="0"/>
          </a:p>
        </p:txBody>
      </p:sp>
      <p:pic>
        <p:nvPicPr>
          <p:cNvPr id="51201" name="Picture 1" descr="C:\Users\Linda\AppData\Local\Microsoft\Windows\Temporary Internet Files\Content.IE5\X6UL278M\reportcard[1].jpg"/>
          <p:cNvPicPr>
            <a:picLocks noChangeAspect="1" noChangeArrowheads="1"/>
          </p:cNvPicPr>
          <p:nvPr/>
        </p:nvPicPr>
        <p:blipFill>
          <a:blip r:embed="rId3" cstate="print"/>
          <a:srcRect/>
          <a:stretch>
            <a:fillRect/>
          </a:stretch>
        </p:blipFill>
        <p:spPr bwMode="auto">
          <a:xfrm>
            <a:off x="5867400" y="3429000"/>
            <a:ext cx="2457450" cy="25622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for Learning</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Peer, Social and Emotional</a:t>
            </a:r>
          </a:p>
          <a:p>
            <a:pPr lvl="1"/>
            <a:r>
              <a:rPr lang="en-US" dirty="0" smtClean="0"/>
              <a:t>Understand and manage emotions</a:t>
            </a:r>
          </a:p>
          <a:p>
            <a:pPr lvl="1"/>
            <a:r>
              <a:rPr lang="en-US" dirty="0" smtClean="0"/>
              <a:t>Understand and manage relationships</a:t>
            </a:r>
          </a:p>
          <a:p>
            <a:pPr lvl="1"/>
            <a:r>
              <a:rPr lang="en-US" dirty="0" smtClean="0"/>
              <a:t>Pro-social values and dispositions, attitudes and mindsets. </a:t>
            </a:r>
          </a:p>
          <a:p>
            <a:pPr lvl="1">
              <a:buNone/>
            </a:pPr>
            <a:r>
              <a:rPr lang="en-US" b="1" dirty="0" smtClean="0"/>
              <a:t>Support, Care and Connections</a:t>
            </a:r>
          </a:p>
          <a:p>
            <a:pPr lvl="1"/>
            <a:r>
              <a:rPr lang="en-US" dirty="0" smtClean="0"/>
              <a:t>Meaningful connections with adults</a:t>
            </a:r>
          </a:p>
          <a:p>
            <a:pPr lvl="1"/>
            <a:r>
              <a:rPr lang="en-US" dirty="0" smtClean="0"/>
              <a:t>Experience of care, respect and inclusivity</a:t>
            </a:r>
          </a:p>
          <a:p>
            <a:pPr lvl="1"/>
            <a:r>
              <a:rPr lang="en-US" dirty="0" smtClean="0"/>
              <a:t>Positive peer relationships</a:t>
            </a:r>
          </a:p>
          <a:p>
            <a:pPr lvl="1"/>
            <a:r>
              <a:rPr lang="en-US" dirty="0" smtClean="0"/>
              <a:t>Effective and available support.</a:t>
            </a:r>
          </a:p>
        </p:txBody>
      </p:sp>
      <p:pic>
        <p:nvPicPr>
          <p:cNvPr id="50177" name="Picture 1" descr="C:\Users\Linda\AppData\Local\Microsoft\Windows\Temporary Internet Files\Content.IE5\NA7JCTSI\Social[1].jpg"/>
          <p:cNvPicPr>
            <a:picLocks noChangeAspect="1" noChangeArrowheads="1"/>
          </p:cNvPicPr>
          <p:nvPr/>
        </p:nvPicPr>
        <p:blipFill>
          <a:blip r:embed="rId3" cstate="print"/>
          <a:srcRect/>
          <a:stretch>
            <a:fillRect/>
          </a:stretch>
        </p:blipFill>
        <p:spPr bwMode="auto">
          <a:xfrm>
            <a:off x="6705600" y="5105400"/>
            <a:ext cx="1905000" cy="145142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150" y="1561055"/>
            <a:ext cx="6267450" cy="4700588"/>
          </a:xfrm>
          <a:prstGeom prst="rect">
            <a:avLst/>
          </a:prstGeom>
        </p:spPr>
      </p:pic>
      <p:sp>
        <p:nvSpPr>
          <p:cNvPr id="3" name="TextBox 2"/>
          <p:cNvSpPr txBox="1"/>
          <p:nvPr/>
        </p:nvSpPr>
        <p:spPr>
          <a:xfrm>
            <a:off x="685800" y="457200"/>
            <a:ext cx="7620000" cy="1015663"/>
          </a:xfrm>
          <a:prstGeom prst="rect">
            <a:avLst/>
          </a:prstGeom>
          <a:noFill/>
        </p:spPr>
        <p:txBody>
          <a:bodyPr wrap="square" rtlCol="0">
            <a:spAutoFit/>
          </a:bodyPr>
          <a:lstStyle/>
          <a:p>
            <a:pPr algn="ctr"/>
            <a:r>
              <a:rPr lang="en-US" sz="2000" dirty="0" smtClean="0"/>
              <a:t>This parent made many sacrifices to bring his family to this school.  </a:t>
            </a:r>
          </a:p>
          <a:p>
            <a:pPr algn="ctr"/>
            <a:r>
              <a:rPr lang="en-US" sz="2000" dirty="0" smtClean="0"/>
              <a:t> Is his culture respected by the school?   </a:t>
            </a:r>
          </a:p>
          <a:p>
            <a:pPr algn="ctr"/>
            <a:r>
              <a:rPr lang="en-US" sz="2000" dirty="0" smtClean="0"/>
              <a:t>Is he welcome at the school?</a:t>
            </a:r>
            <a:endParaRPr lang="en-US" sz="2000" dirty="0"/>
          </a:p>
        </p:txBody>
      </p:sp>
      <p:sp>
        <p:nvSpPr>
          <p:cNvPr id="4" name="TextBox 3"/>
          <p:cNvSpPr txBox="1"/>
          <p:nvPr/>
        </p:nvSpPr>
        <p:spPr>
          <a:xfrm>
            <a:off x="1295400" y="6261643"/>
            <a:ext cx="6019800" cy="276999"/>
          </a:xfrm>
          <a:prstGeom prst="rect">
            <a:avLst/>
          </a:prstGeom>
          <a:noFill/>
        </p:spPr>
        <p:txBody>
          <a:bodyPr wrap="square" rtlCol="0">
            <a:spAutoFit/>
          </a:bodyPr>
          <a:lstStyle/>
          <a:p>
            <a:pPr algn="ctr"/>
            <a:r>
              <a:rPr lang="en-US" sz="1200" dirty="0" smtClean="0"/>
              <a:t>Photo:  </a:t>
            </a:r>
            <a:r>
              <a:rPr lang="en-US" sz="1200" dirty="0" err="1" smtClean="0"/>
              <a:t>Jaimy</a:t>
            </a:r>
            <a:r>
              <a:rPr lang="en-US" sz="1200" dirty="0" smtClean="0"/>
              <a:t> Jones, Houston Chronicle </a:t>
            </a:r>
            <a:endParaRPr lang="en-US" sz="1200" dirty="0"/>
          </a:p>
        </p:txBody>
      </p:sp>
    </p:spTree>
    <p:extLst>
      <p:ext uri="{BB962C8B-B14F-4D97-AF65-F5344CB8AC3E}">
        <p14:creationId xmlns:p14="http://schemas.microsoft.com/office/powerpoint/2010/main" val="1523172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omasJefferson.jpg"/>
          <p:cNvPicPr>
            <a:picLocks noChangeAspect="1"/>
          </p:cNvPicPr>
          <p:nvPr/>
        </p:nvPicPr>
        <p:blipFill>
          <a:blip r:embed="rId3" cstate="print"/>
          <a:stretch>
            <a:fillRect/>
          </a:stretch>
        </p:blipFill>
        <p:spPr>
          <a:xfrm>
            <a:off x="762000" y="3200400"/>
            <a:ext cx="4419600" cy="2895600"/>
          </a:xfrm>
          <a:prstGeom prst="rect">
            <a:avLst/>
          </a:prstGeom>
        </p:spPr>
      </p:pic>
      <p:sp>
        <p:nvSpPr>
          <p:cNvPr id="3" name="TextBox 2"/>
          <p:cNvSpPr txBox="1"/>
          <p:nvPr/>
        </p:nvSpPr>
        <p:spPr>
          <a:xfrm>
            <a:off x="5410200" y="1295400"/>
            <a:ext cx="3200400" cy="4708981"/>
          </a:xfrm>
          <a:prstGeom prst="rect">
            <a:avLst/>
          </a:prstGeom>
          <a:noFill/>
        </p:spPr>
        <p:txBody>
          <a:bodyPr wrap="square" rtlCol="0">
            <a:spAutoFit/>
          </a:bodyPr>
          <a:lstStyle/>
          <a:p>
            <a:pPr>
              <a:buFont typeface="Arial" pitchFamily="34" charset="0"/>
              <a:buChar char="•"/>
            </a:pPr>
            <a:r>
              <a:rPr lang="en-US" sz="2000" dirty="0" smtClean="0"/>
              <a:t> Offer parent materials in several target languages </a:t>
            </a:r>
          </a:p>
          <a:p>
            <a:endParaRPr lang="en-US" sz="2000" dirty="0" smtClean="0"/>
          </a:p>
          <a:p>
            <a:pPr>
              <a:buFont typeface="Arial" pitchFamily="34" charset="0"/>
              <a:buChar char="•"/>
            </a:pPr>
            <a:r>
              <a:rPr lang="en-US" sz="2000" dirty="0" smtClean="0"/>
              <a:t> Use parents to help orient other parents in the native languages</a:t>
            </a:r>
          </a:p>
          <a:p>
            <a:endParaRPr lang="en-US" sz="2000" dirty="0" smtClean="0"/>
          </a:p>
          <a:p>
            <a:pPr>
              <a:buFont typeface="Arial" pitchFamily="34" charset="0"/>
              <a:buChar char="•"/>
            </a:pPr>
            <a:r>
              <a:rPr lang="en-US" sz="2000" dirty="0" smtClean="0"/>
              <a:t> Seek out and publicize community resources that serve the immigrant community—in some schools in US community serves are integrated in the school building.</a:t>
            </a:r>
          </a:p>
          <a:p>
            <a:endParaRPr lang="en-US" sz="2000" dirty="0"/>
          </a:p>
        </p:txBody>
      </p:sp>
      <p:sp>
        <p:nvSpPr>
          <p:cNvPr id="4" name="TextBox 3"/>
          <p:cNvSpPr txBox="1"/>
          <p:nvPr/>
        </p:nvSpPr>
        <p:spPr>
          <a:xfrm>
            <a:off x="914400" y="1143000"/>
            <a:ext cx="4038600" cy="1323439"/>
          </a:xfrm>
          <a:prstGeom prst="rect">
            <a:avLst/>
          </a:prstGeom>
          <a:noFill/>
        </p:spPr>
        <p:txBody>
          <a:bodyPr wrap="square" rtlCol="0">
            <a:spAutoFit/>
          </a:bodyPr>
          <a:lstStyle/>
          <a:p>
            <a:r>
              <a:rPr lang="en-US" sz="4000" dirty="0" smtClean="0"/>
              <a:t>Welcome parents into Your School</a:t>
            </a:r>
            <a:endParaRPr lang="en-US" sz="4000" dirty="0"/>
          </a:p>
        </p:txBody>
      </p:sp>
      <p:sp>
        <p:nvSpPr>
          <p:cNvPr id="5" name="TextBox 4"/>
          <p:cNvSpPr txBox="1"/>
          <p:nvPr/>
        </p:nvSpPr>
        <p:spPr>
          <a:xfrm>
            <a:off x="762000" y="6248400"/>
            <a:ext cx="3886200" cy="276999"/>
          </a:xfrm>
          <a:prstGeom prst="rect">
            <a:avLst/>
          </a:prstGeom>
          <a:noFill/>
        </p:spPr>
        <p:txBody>
          <a:bodyPr wrap="square" rtlCol="0">
            <a:spAutoFit/>
          </a:bodyPr>
          <a:lstStyle/>
          <a:p>
            <a:r>
              <a:rPr lang="en-US" sz="1200" dirty="0" smtClean="0"/>
              <a:t> Photo:  Thomas Jefferson Newcomers Academy, CMPS</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our Conversation</a:t>
            </a:r>
            <a:endParaRPr lang="en-US" dirty="0"/>
          </a:p>
        </p:txBody>
      </p:sp>
      <p:sp>
        <p:nvSpPr>
          <p:cNvPr id="3" name="Content Placeholder 2"/>
          <p:cNvSpPr>
            <a:spLocks noGrp="1"/>
          </p:cNvSpPr>
          <p:nvPr>
            <p:ph idx="1"/>
          </p:nvPr>
        </p:nvSpPr>
        <p:spPr/>
        <p:txBody>
          <a:bodyPr/>
          <a:lstStyle/>
          <a:p>
            <a:r>
              <a:rPr lang="en-US" dirty="0" smtClean="0"/>
              <a:t>They are here.  Are we ready for them?</a:t>
            </a:r>
          </a:p>
          <a:p>
            <a:r>
              <a:rPr lang="en-US" dirty="0" smtClean="0"/>
              <a:t>Trauma sets the stage</a:t>
            </a:r>
          </a:p>
          <a:p>
            <a:r>
              <a:rPr lang="en-US" dirty="0" smtClean="0"/>
              <a:t>Administrators set the school environment</a:t>
            </a:r>
          </a:p>
          <a:p>
            <a:r>
              <a:rPr lang="en-US" dirty="0" smtClean="0"/>
              <a:t>Teachers build the relationships</a:t>
            </a:r>
          </a:p>
          <a:p>
            <a:pPr>
              <a:buNone/>
            </a:pPr>
            <a:r>
              <a:rPr lang="en-US" dirty="0" smtClean="0"/>
              <a:t>And then </a:t>
            </a:r>
          </a:p>
          <a:p>
            <a:r>
              <a:rPr lang="en-US" dirty="0" smtClean="0"/>
              <a:t>Exploring the world we want to live in</a:t>
            </a:r>
          </a:p>
          <a:p>
            <a:pPr lvl="1">
              <a:buNone/>
            </a:pPr>
            <a:r>
              <a:rPr lang="en-US" dirty="0" smtClean="0"/>
              <a:t> </a:t>
            </a:r>
          </a:p>
          <a:p>
            <a:endParaRPr lang="en-US" dirty="0"/>
          </a:p>
        </p:txBody>
      </p:sp>
    </p:spTree>
    <p:extLst>
      <p:ext uri="{BB962C8B-B14F-4D97-AF65-F5344CB8AC3E}">
        <p14:creationId xmlns:p14="http://schemas.microsoft.com/office/powerpoint/2010/main" val="31236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hallenge1.jpg"/>
          <p:cNvPicPr>
            <a:picLocks noChangeAspect="1" noChangeArrowheads="1"/>
          </p:cNvPicPr>
          <p:nvPr/>
        </p:nvPicPr>
        <p:blipFill>
          <a:blip r:embed="rId3" cstate="print"/>
          <a:srcRect/>
          <a:stretch>
            <a:fillRect/>
          </a:stretch>
        </p:blipFill>
        <p:spPr bwMode="auto">
          <a:xfrm>
            <a:off x="685800" y="533400"/>
            <a:ext cx="4114799" cy="5486400"/>
          </a:xfrm>
          <a:prstGeom prst="rect">
            <a:avLst/>
          </a:prstGeom>
          <a:noFill/>
        </p:spPr>
      </p:pic>
      <p:sp>
        <p:nvSpPr>
          <p:cNvPr id="3" name="TextBox 2"/>
          <p:cNvSpPr txBox="1"/>
          <p:nvPr/>
        </p:nvSpPr>
        <p:spPr>
          <a:xfrm>
            <a:off x="838200" y="6324600"/>
            <a:ext cx="3886200" cy="276999"/>
          </a:xfrm>
          <a:prstGeom prst="rect">
            <a:avLst/>
          </a:prstGeom>
          <a:noFill/>
        </p:spPr>
        <p:txBody>
          <a:bodyPr wrap="square" rtlCol="0">
            <a:spAutoFit/>
          </a:bodyPr>
          <a:lstStyle/>
          <a:p>
            <a:r>
              <a:rPr lang="en-US" sz="1200" dirty="0" smtClean="0"/>
              <a:t>Photo:  Begley School, Windsor, Ontario</a:t>
            </a:r>
            <a:endParaRPr lang="en-US" sz="1200" dirty="0"/>
          </a:p>
        </p:txBody>
      </p:sp>
      <p:sp>
        <p:nvSpPr>
          <p:cNvPr id="4" name="TextBox 3"/>
          <p:cNvSpPr txBox="1"/>
          <p:nvPr/>
        </p:nvSpPr>
        <p:spPr>
          <a:xfrm>
            <a:off x="5257800" y="838200"/>
            <a:ext cx="3200400" cy="4401205"/>
          </a:xfrm>
          <a:prstGeom prst="rect">
            <a:avLst/>
          </a:prstGeom>
          <a:noFill/>
        </p:spPr>
        <p:txBody>
          <a:bodyPr wrap="square" rtlCol="0">
            <a:spAutoFit/>
          </a:bodyPr>
          <a:lstStyle/>
          <a:p>
            <a:r>
              <a:rPr lang="en-US" sz="2800" dirty="0" smtClean="0"/>
              <a:t>Honor their Cultures</a:t>
            </a:r>
          </a:p>
          <a:p>
            <a:endParaRPr lang="en-US" dirty="0" smtClean="0"/>
          </a:p>
          <a:p>
            <a:pPr>
              <a:buFont typeface="Arial" pitchFamily="34" charset="0"/>
              <a:buChar char="•"/>
            </a:pPr>
            <a:r>
              <a:rPr lang="en-US" dirty="0" smtClean="0"/>
              <a:t> Display a list near the school entrance showing the cultural and linguistic backgrounds of all students. </a:t>
            </a:r>
          </a:p>
          <a:p>
            <a:pPr>
              <a:buFont typeface="Arial" pitchFamily="34" charset="0"/>
              <a:buChar char="•"/>
            </a:pPr>
            <a:endParaRPr lang="en-US" dirty="0" smtClean="0"/>
          </a:p>
          <a:p>
            <a:pPr>
              <a:buFont typeface="Arial" pitchFamily="34" charset="0"/>
              <a:buChar char="•"/>
            </a:pPr>
            <a:r>
              <a:rPr lang="en-US" dirty="0" smtClean="0"/>
              <a:t>Add books, internet sites, and such in the students’ home languages for the school library.</a:t>
            </a:r>
          </a:p>
          <a:p>
            <a:endParaRPr lang="en-US" dirty="0" smtClean="0"/>
          </a:p>
          <a:p>
            <a:pPr>
              <a:buFont typeface="Arial" pitchFamily="34" charset="0"/>
              <a:buChar char="•"/>
            </a:pPr>
            <a:r>
              <a:rPr lang="en-US" dirty="0" smtClean="0"/>
              <a:t>Value students’ ability to use two languages as appropriate in daily routines, in group work, and informally.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Understanding</a:t>
            </a:r>
            <a:endParaRPr lang="en-US" dirty="0"/>
          </a:p>
        </p:txBody>
      </p:sp>
      <p:sp>
        <p:nvSpPr>
          <p:cNvPr id="3" name="Content Placeholder 2"/>
          <p:cNvSpPr>
            <a:spLocks noGrp="1"/>
          </p:cNvSpPr>
          <p:nvPr>
            <p:ph idx="1"/>
          </p:nvPr>
        </p:nvSpPr>
        <p:spPr/>
        <p:txBody>
          <a:bodyPr>
            <a:normAutofit lnSpcReduction="10000"/>
          </a:bodyPr>
          <a:lstStyle/>
          <a:p>
            <a:r>
              <a:rPr lang="en-US" dirty="0" smtClean="0"/>
              <a:t>Be explicit about school routines and requirements, especially calendars, holidays, school timetables.</a:t>
            </a:r>
          </a:p>
          <a:p>
            <a:r>
              <a:rPr lang="en-US" dirty="0" smtClean="0"/>
              <a:t>Discuss parenting laws and expectations in the new country.</a:t>
            </a:r>
          </a:p>
          <a:p>
            <a:r>
              <a:rPr lang="en-US" dirty="0" smtClean="0"/>
              <a:t>Encourage parents to help the child with their first language at home</a:t>
            </a:r>
          </a:p>
          <a:p>
            <a:r>
              <a:rPr lang="en-US" dirty="0" smtClean="0"/>
              <a:t>Provide suggestions for home activities, routines for homework, etc.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Include the Community </a:t>
            </a:r>
            <a:endParaRPr lang="en-US" dirty="0"/>
          </a:p>
        </p:txBody>
      </p:sp>
      <p:sp>
        <p:nvSpPr>
          <p:cNvPr id="3" name="Content Placeholder 2"/>
          <p:cNvSpPr>
            <a:spLocks noGrp="1"/>
          </p:cNvSpPr>
          <p:nvPr>
            <p:ph idx="1"/>
          </p:nvPr>
        </p:nvSpPr>
        <p:spPr/>
        <p:txBody>
          <a:bodyPr/>
          <a:lstStyle/>
          <a:p>
            <a:r>
              <a:rPr lang="en-US" dirty="0" smtClean="0"/>
              <a:t>Encourage community groups to use school facilities for cultural and community events to foster a sense of community ownership of school</a:t>
            </a:r>
          </a:p>
          <a:p>
            <a:r>
              <a:rPr lang="en-US" dirty="0" smtClean="0"/>
              <a:t>Ask for cultural artifacts, interpreters, and guest speakers from the community</a:t>
            </a:r>
          </a:p>
          <a:p>
            <a:r>
              <a:rPr lang="en-US" dirty="0" smtClean="0"/>
              <a:t>Encourage cross cultural experience for service learning activities </a:t>
            </a:r>
            <a:endParaRPr lang="en-US" dirty="0"/>
          </a:p>
        </p:txBody>
      </p:sp>
      <p:pic>
        <p:nvPicPr>
          <p:cNvPr id="76803" name="Picture 3" descr="C:\Users\Linda\AppData\Local\Microsoft\Windows\Temporary Internet Files\Content.IE5\NA7JCTSI\Partido_Puertorriqueños_por_Puerto_Rico_(logo)[1].gif"/>
          <p:cNvPicPr>
            <a:picLocks noChangeAspect="1" noChangeArrowheads="1"/>
          </p:cNvPicPr>
          <p:nvPr/>
        </p:nvPicPr>
        <p:blipFill>
          <a:blip r:embed="rId3" cstate="print"/>
          <a:srcRect/>
          <a:stretch>
            <a:fillRect/>
          </a:stretch>
        </p:blipFill>
        <p:spPr bwMode="auto">
          <a:xfrm>
            <a:off x="7239000" y="4953000"/>
            <a:ext cx="1571625" cy="157162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Positive School Culture</a:t>
            </a:r>
            <a:endParaRPr lang="en-US" dirty="0"/>
          </a:p>
        </p:txBody>
      </p:sp>
      <p:sp>
        <p:nvSpPr>
          <p:cNvPr id="3" name="Content Placeholder 2"/>
          <p:cNvSpPr>
            <a:spLocks noGrp="1"/>
          </p:cNvSpPr>
          <p:nvPr>
            <p:ph idx="1"/>
          </p:nvPr>
        </p:nvSpPr>
        <p:spPr/>
        <p:txBody>
          <a:bodyPr>
            <a:normAutofit lnSpcReduction="10000"/>
          </a:bodyPr>
          <a:lstStyle/>
          <a:p>
            <a:r>
              <a:rPr lang="en-US" dirty="0" smtClean="0"/>
              <a:t>That is welcoming</a:t>
            </a:r>
          </a:p>
          <a:p>
            <a:r>
              <a:rPr lang="en-US" dirty="0" smtClean="0"/>
              <a:t>In which the conditions for learning are ever present</a:t>
            </a:r>
          </a:p>
          <a:p>
            <a:r>
              <a:rPr lang="en-US" dirty="0" smtClean="0"/>
              <a:t>In which we examine how our behaviors affect us, others, and our world</a:t>
            </a:r>
          </a:p>
          <a:p>
            <a:r>
              <a:rPr lang="en-US" dirty="0" smtClean="0"/>
              <a:t>In which there is a shared belief that we are part of something special and great</a:t>
            </a:r>
          </a:p>
          <a:p>
            <a:r>
              <a:rPr lang="en-US" dirty="0" smtClean="0"/>
              <a:t>In which the language creates and facilitates personal pride, purpose and power.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policies affect culture of school</a:t>
            </a:r>
            <a:endParaRPr lang="en-US" dirty="0"/>
          </a:p>
        </p:txBody>
      </p:sp>
      <p:sp>
        <p:nvSpPr>
          <p:cNvPr id="3" name="Content Placeholder 2"/>
          <p:cNvSpPr>
            <a:spLocks noGrp="1"/>
          </p:cNvSpPr>
          <p:nvPr>
            <p:ph idx="1"/>
          </p:nvPr>
        </p:nvSpPr>
        <p:spPr/>
        <p:txBody>
          <a:bodyPr/>
          <a:lstStyle/>
          <a:p>
            <a:r>
              <a:rPr lang="en-US" dirty="0" smtClean="0"/>
              <a:t>The role of language learning</a:t>
            </a:r>
          </a:p>
          <a:p>
            <a:r>
              <a:rPr lang="en-US" dirty="0" smtClean="0"/>
              <a:t>The role of second language in classroom and corridors</a:t>
            </a:r>
          </a:p>
          <a:p>
            <a:r>
              <a:rPr lang="en-US" dirty="0" smtClean="0"/>
              <a:t>The schedule of offerings for refugee students</a:t>
            </a:r>
          </a:p>
          <a:p>
            <a:r>
              <a:rPr lang="en-US" dirty="0" smtClean="0"/>
              <a:t>Opportunities for social interactions (in US sports, music, clubs, etc.)</a:t>
            </a:r>
          </a:p>
          <a:p>
            <a:r>
              <a:rPr lang="en-US" dirty="0" smtClean="0"/>
              <a:t>Resource allocations—academic over social/emotional </a:t>
            </a:r>
          </a:p>
          <a:p>
            <a:endParaRPr lang="en-US" dirty="0"/>
          </a:p>
        </p:txBody>
      </p:sp>
      <p:pic>
        <p:nvPicPr>
          <p:cNvPr id="77826" name="Picture 2" descr="C:\Program Files (x86)\Microsoft Office\MEDIA\CAGCAT10\j0222021.wmf"/>
          <p:cNvPicPr>
            <a:picLocks noChangeAspect="1" noChangeArrowheads="1"/>
          </p:cNvPicPr>
          <p:nvPr/>
        </p:nvPicPr>
        <p:blipFill>
          <a:blip r:embed="rId3" cstate="print"/>
          <a:srcRect/>
          <a:stretch>
            <a:fillRect/>
          </a:stretch>
        </p:blipFill>
        <p:spPr bwMode="auto">
          <a:xfrm>
            <a:off x="7239000" y="5791200"/>
            <a:ext cx="838200" cy="84121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of staff</a:t>
            </a:r>
            <a:endParaRPr lang="en-US" dirty="0"/>
          </a:p>
        </p:txBody>
      </p:sp>
      <p:sp>
        <p:nvSpPr>
          <p:cNvPr id="3" name="Content Placeholder 2"/>
          <p:cNvSpPr>
            <a:spLocks noGrp="1"/>
          </p:cNvSpPr>
          <p:nvPr>
            <p:ph idx="1"/>
          </p:nvPr>
        </p:nvSpPr>
        <p:spPr/>
        <p:txBody>
          <a:bodyPr/>
          <a:lstStyle/>
          <a:p>
            <a:r>
              <a:rPr lang="en-US" dirty="0" smtClean="0"/>
              <a:t>Professional development of staff in preparation</a:t>
            </a:r>
          </a:p>
          <a:p>
            <a:pPr lvl="1"/>
            <a:r>
              <a:rPr lang="en-US" dirty="0" smtClean="0"/>
              <a:t>ELL learners</a:t>
            </a:r>
          </a:p>
          <a:p>
            <a:pPr lvl="1"/>
            <a:r>
              <a:rPr lang="en-US" dirty="0" smtClean="0"/>
              <a:t>Trauma and its role</a:t>
            </a:r>
          </a:p>
          <a:p>
            <a:pPr lvl="1"/>
            <a:r>
              <a:rPr lang="en-US" dirty="0" smtClean="0"/>
              <a:t>Culturally relevancy</a:t>
            </a:r>
          </a:p>
          <a:p>
            <a:r>
              <a:rPr lang="en-US" dirty="0" smtClean="0"/>
              <a:t>Support of new staff/faculty</a:t>
            </a:r>
          </a:p>
          <a:p>
            <a:r>
              <a:rPr lang="en-US" dirty="0" smtClean="0"/>
              <a:t>On-going support emotionally, coaching, opportunity to dialogue for faculty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a:t>
            </a:r>
            <a:endParaRPr lang="en-US" dirty="0"/>
          </a:p>
        </p:txBody>
      </p:sp>
      <p:sp>
        <p:nvSpPr>
          <p:cNvPr id="3" name="Content Placeholder 2"/>
          <p:cNvSpPr>
            <a:spLocks noGrp="1"/>
          </p:cNvSpPr>
          <p:nvPr>
            <p:ph idx="1"/>
          </p:nvPr>
        </p:nvSpPr>
        <p:spPr/>
        <p:txBody>
          <a:bodyPr/>
          <a:lstStyle/>
          <a:p>
            <a:r>
              <a:rPr lang="en-US" dirty="0" smtClean="0"/>
              <a:t>When is special education appropriate.</a:t>
            </a:r>
          </a:p>
          <a:p>
            <a:r>
              <a:rPr lang="en-US" dirty="0" smtClean="0"/>
              <a:t>When is counseling needed?</a:t>
            </a:r>
          </a:p>
          <a:p>
            <a:r>
              <a:rPr lang="en-US" dirty="0" smtClean="0"/>
              <a:t>When to get publically involved within the community for advocating for services and facilitating best practices for education?</a:t>
            </a:r>
          </a:p>
          <a:p>
            <a:r>
              <a:rPr lang="en-US" dirty="0" smtClean="0"/>
              <a:t>When to be an advocate for world refugee issues and global justice?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6096000"/>
            <a:ext cx="2133600" cy="50673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Will his sacrifices have been worth it?</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5383" y="1600200"/>
            <a:ext cx="6033233" cy="4525963"/>
          </a:xfrm>
        </p:spPr>
      </p:pic>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7091" y="1752600"/>
            <a:ext cx="6034617" cy="4525963"/>
          </a:xfrm>
          <a:prstGeom prst="rect">
            <a:avLst/>
          </a:prstGeom>
        </p:spPr>
      </p:pic>
      <p:sp>
        <p:nvSpPr>
          <p:cNvPr id="3" name="TextBox 2"/>
          <p:cNvSpPr txBox="1"/>
          <p:nvPr/>
        </p:nvSpPr>
        <p:spPr>
          <a:xfrm>
            <a:off x="1524000" y="6477000"/>
            <a:ext cx="6217708" cy="276999"/>
          </a:xfrm>
          <a:prstGeom prst="rect">
            <a:avLst/>
          </a:prstGeom>
          <a:noFill/>
        </p:spPr>
        <p:txBody>
          <a:bodyPr wrap="square" rtlCol="0">
            <a:spAutoFit/>
          </a:bodyPr>
          <a:lstStyle/>
          <a:p>
            <a:pPr algn="ctr"/>
            <a:r>
              <a:rPr lang="en-US" sz="1200" dirty="0" smtClean="0"/>
              <a:t>Photo:  The Independent </a:t>
            </a:r>
            <a:endParaRPr lang="en-US" sz="1200" dirty="0"/>
          </a:p>
        </p:txBody>
      </p:sp>
    </p:spTree>
    <p:extLst>
      <p:ext uri="{BB962C8B-B14F-4D97-AF65-F5344CB8AC3E}">
        <p14:creationId xmlns:p14="http://schemas.microsoft.com/office/powerpoint/2010/main" val="3516136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If we have welcoming schools, how can we have welcoming classrooms?</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6096000"/>
            <a:ext cx="2133600" cy="50673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Challenges Facing Teachers of</a:t>
            </a:r>
            <a:br>
              <a:rPr lang="en-US" dirty="0" smtClean="0"/>
            </a:br>
            <a:r>
              <a:rPr lang="en-US" dirty="0" smtClean="0"/>
              <a:t> Refugee Children</a:t>
            </a:r>
            <a:endParaRPr lang="en-US" dirty="0"/>
          </a:p>
        </p:txBody>
      </p:sp>
      <p:sp>
        <p:nvSpPr>
          <p:cNvPr id="3" name="Content Placeholder 2"/>
          <p:cNvSpPr>
            <a:spLocks noGrp="1"/>
          </p:cNvSpPr>
          <p:nvPr>
            <p:ph idx="1"/>
          </p:nvPr>
        </p:nvSpPr>
        <p:spPr/>
        <p:txBody>
          <a:bodyPr/>
          <a:lstStyle/>
          <a:p>
            <a:r>
              <a:rPr lang="en-US" dirty="0" smtClean="0"/>
              <a:t>Pedagogical challenges</a:t>
            </a:r>
          </a:p>
          <a:p>
            <a:r>
              <a:rPr lang="en-US" dirty="0" smtClean="0"/>
              <a:t>Trauma</a:t>
            </a:r>
          </a:p>
          <a:p>
            <a:r>
              <a:rPr lang="en-US" dirty="0" smtClean="0"/>
              <a:t>Cultural Dissonance</a:t>
            </a:r>
          </a:p>
          <a:p>
            <a:r>
              <a:rPr lang="en-US" dirty="0" smtClean="0"/>
              <a:t>Irritation, frustration, and expectations</a:t>
            </a:r>
          </a:p>
          <a:p>
            <a:pPr>
              <a:buNone/>
            </a:pPr>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6096000"/>
            <a:ext cx="2133600" cy="5067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066800"/>
            <a:ext cx="804672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3600" y="5638800"/>
            <a:ext cx="5638800" cy="276999"/>
          </a:xfrm>
          <a:prstGeom prst="rect">
            <a:avLst/>
          </a:prstGeom>
          <a:noFill/>
        </p:spPr>
        <p:txBody>
          <a:bodyPr wrap="square" rtlCol="0">
            <a:spAutoFit/>
          </a:bodyPr>
          <a:lstStyle/>
          <a:p>
            <a:r>
              <a:rPr lang="en-US" sz="1200" dirty="0"/>
              <a:t>A Syrian refugee camp near Turkey. Source: Gregorio Borgia, Associated Press</a:t>
            </a:r>
            <a:r>
              <a:rPr lang="en-US" sz="1200" dirty="0" smtClean="0"/>
              <a:t>. 2009 </a:t>
            </a:r>
            <a:endParaRPr lang="en-US" sz="1200" dirty="0"/>
          </a:p>
        </p:txBody>
      </p:sp>
      <p:sp>
        <p:nvSpPr>
          <p:cNvPr id="4" name="TextBox 3"/>
          <p:cNvSpPr txBox="1"/>
          <p:nvPr/>
        </p:nvSpPr>
        <p:spPr>
          <a:xfrm>
            <a:off x="304800" y="304800"/>
            <a:ext cx="8686800" cy="707886"/>
          </a:xfrm>
          <a:prstGeom prst="rect">
            <a:avLst/>
          </a:prstGeom>
          <a:noFill/>
        </p:spPr>
        <p:txBody>
          <a:bodyPr wrap="square" rtlCol="0">
            <a:spAutoFit/>
          </a:bodyPr>
          <a:lstStyle/>
          <a:p>
            <a:pPr algn="ctr"/>
            <a:r>
              <a:rPr lang="en-US" sz="4000" dirty="0" smtClean="0"/>
              <a:t>Global Warming?               </a:t>
            </a:r>
            <a:endParaRPr lang="en-US" sz="4000" dirty="0"/>
          </a:p>
        </p:txBody>
      </p:sp>
      <p:sp>
        <p:nvSpPr>
          <p:cNvPr id="5" name="TextBox 4"/>
          <p:cNvSpPr txBox="1"/>
          <p:nvPr/>
        </p:nvSpPr>
        <p:spPr>
          <a:xfrm>
            <a:off x="914400" y="5867400"/>
            <a:ext cx="7772400" cy="276999"/>
          </a:xfrm>
          <a:prstGeom prst="rect">
            <a:avLst/>
          </a:prstGeom>
          <a:noFill/>
        </p:spPr>
        <p:txBody>
          <a:bodyPr wrap="square" rtlCol="0">
            <a:spAutoFit/>
          </a:bodyPr>
          <a:lstStyle/>
          <a:p>
            <a:pPr algn="ctr"/>
            <a:r>
              <a:rPr lang="en-US" sz="1200" dirty="0" smtClean="0"/>
              <a:t>Photo:  Gregorio Borgia, AP </a:t>
            </a:r>
            <a:endParaRPr lang="en-US" sz="1200" dirty="0"/>
          </a:p>
        </p:txBody>
      </p:sp>
    </p:spTree>
    <p:extLst>
      <p:ext uri="{BB962C8B-B14F-4D97-AF65-F5344CB8AC3E}">
        <p14:creationId xmlns:p14="http://schemas.microsoft.com/office/powerpoint/2010/main" val="4113672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Teachers need to realize that schooling may have interrupted or lacking.</a:t>
            </a:r>
            <a:endParaRPr lang="en-US" dirty="0"/>
          </a:p>
        </p:txBody>
      </p:sp>
      <p:sp>
        <p:nvSpPr>
          <p:cNvPr id="3" name="Content Placeholder 2"/>
          <p:cNvSpPr>
            <a:spLocks noGrp="1"/>
          </p:cNvSpPr>
          <p:nvPr>
            <p:ph idx="1"/>
          </p:nvPr>
        </p:nvSpPr>
        <p:spPr>
          <a:xfrm>
            <a:off x="1981200" y="6019800"/>
            <a:ext cx="5562600" cy="457200"/>
          </a:xfrm>
        </p:spPr>
        <p:txBody>
          <a:bodyPr>
            <a:normAutofit/>
          </a:bodyPr>
          <a:lstStyle/>
          <a:p>
            <a:pPr lvl="3">
              <a:buNone/>
            </a:pPr>
            <a:r>
              <a:rPr lang="en-US" sz="1200" dirty="0" smtClean="0"/>
              <a:t>Photo:   UNHCR, September 15, 2015</a:t>
            </a:r>
            <a:endParaRPr lang="en-US" sz="1200" dirty="0"/>
          </a:p>
        </p:txBody>
      </p:sp>
      <p:pic>
        <p:nvPicPr>
          <p:cNvPr id="4" name="Picture 3" descr="52ebb2e36.jpg"/>
          <p:cNvPicPr>
            <a:picLocks noChangeAspect="1"/>
          </p:cNvPicPr>
          <p:nvPr/>
        </p:nvPicPr>
        <p:blipFill>
          <a:blip r:embed="rId3" cstate="print"/>
          <a:stretch>
            <a:fillRect/>
          </a:stretch>
        </p:blipFill>
        <p:spPr>
          <a:xfrm>
            <a:off x="1177168" y="1523999"/>
            <a:ext cx="6671432" cy="444484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Trauma may cause problems with  Classroom Routines</a:t>
            </a:r>
            <a:endParaRPr lang="en-US" dirty="0"/>
          </a:p>
        </p:txBody>
      </p:sp>
      <p:sp>
        <p:nvSpPr>
          <p:cNvPr id="3" name="Text Placeholder 2"/>
          <p:cNvSpPr>
            <a:spLocks noGrp="1"/>
          </p:cNvSpPr>
          <p:nvPr>
            <p:ph type="body" idx="1"/>
          </p:nvPr>
        </p:nvSpPr>
        <p:spPr>
          <a:xfrm>
            <a:off x="2133600" y="5867400"/>
            <a:ext cx="4040188" cy="334962"/>
          </a:xfrm>
        </p:spPr>
        <p:txBody>
          <a:bodyPr>
            <a:normAutofit/>
          </a:bodyPr>
          <a:lstStyle/>
          <a:p>
            <a:pPr algn="ctr"/>
            <a:r>
              <a:rPr lang="en-US" sz="1200" b="0" dirty="0" smtClean="0"/>
              <a:t>Photo:  From the Pool to Classroom</a:t>
            </a:r>
            <a:endParaRPr lang="en-US" sz="1200" b="0" dirty="0"/>
          </a:p>
        </p:txBody>
      </p:sp>
      <p:pic>
        <p:nvPicPr>
          <p:cNvPr id="7" name="Content Placeholder 6" descr="9561799_orig.jpg"/>
          <p:cNvPicPr>
            <a:picLocks noGrp="1" noChangeAspect="1"/>
          </p:cNvPicPr>
          <p:nvPr>
            <p:ph sz="half" idx="2"/>
          </p:nvPr>
        </p:nvPicPr>
        <p:blipFill>
          <a:blip r:embed="rId3" cstate="print"/>
          <a:stretch>
            <a:fillRect/>
          </a:stretch>
        </p:blipFill>
        <p:spPr>
          <a:xfrm>
            <a:off x="1295400" y="1524000"/>
            <a:ext cx="6140658" cy="4191000"/>
          </a:xfrm>
        </p:spPr>
      </p:pic>
      <p:sp>
        <p:nvSpPr>
          <p:cNvPr id="6" name="Content Placeholder 5"/>
          <p:cNvSpPr>
            <a:spLocks noGrp="1"/>
          </p:cNvSpPr>
          <p:nvPr>
            <p:ph sz="quarter" idx="4"/>
          </p:nvPr>
        </p:nvSpPr>
        <p:spPr/>
        <p:txBody>
          <a:bodyPr/>
          <a:lstStyle/>
          <a:p>
            <a:pPr>
              <a:buNone/>
            </a:pPr>
            <a:r>
              <a:rPr lang="en-US" dirty="0" smtClean="0"/>
              <a:t>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Teachers need to be sensitive to cultural differences</a:t>
            </a:r>
            <a:endParaRPr lang="en-US" dirty="0"/>
          </a:p>
        </p:txBody>
      </p:sp>
      <p:sp>
        <p:nvSpPr>
          <p:cNvPr id="3" name="Content Placeholder 2"/>
          <p:cNvSpPr>
            <a:spLocks noGrp="1"/>
          </p:cNvSpPr>
          <p:nvPr>
            <p:ph idx="1"/>
          </p:nvPr>
        </p:nvSpPr>
        <p:spPr>
          <a:xfrm>
            <a:off x="533400" y="5715000"/>
            <a:ext cx="8229600" cy="487363"/>
          </a:xfrm>
        </p:spPr>
        <p:txBody>
          <a:bodyPr>
            <a:normAutofit fontScale="92500" lnSpcReduction="20000"/>
          </a:bodyPr>
          <a:lstStyle/>
          <a:p>
            <a:pPr algn="ctr">
              <a:buNone/>
            </a:pPr>
            <a:r>
              <a:rPr lang="en-US" dirty="0" err="1" smtClean="0"/>
              <a:t>Hofstede’s</a:t>
            </a:r>
            <a:r>
              <a:rPr lang="en-US" dirty="0" smtClean="0"/>
              <a:t> Comparisons of  Culture</a:t>
            </a:r>
            <a:endParaRPr lang="en-US" dirty="0"/>
          </a:p>
        </p:txBody>
      </p:sp>
      <p:graphicFrame>
        <p:nvGraphicFramePr>
          <p:cNvPr id="4" name="Chart 3"/>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Teachers need to establish relationships with these students</a:t>
            </a:r>
            <a:endParaRPr lang="en-US" dirty="0"/>
          </a:p>
        </p:txBody>
      </p:sp>
      <p:pic>
        <p:nvPicPr>
          <p:cNvPr id="4" name="Content Placeholder 3" descr="TF-WildRose-Tips2.png"/>
          <p:cNvPicPr>
            <a:picLocks noGrp="1" noChangeAspect="1"/>
          </p:cNvPicPr>
          <p:nvPr>
            <p:ph idx="1"/>
          </p:nvPr>
        </p:nvPicPr>
        <p:blipFill>
          <a:blip r:embed="rId3" cstate="print"/>
          <a:stretch>
            <a:fillRect/>
          </a:stretch>
        </p:blipFill>
        <p:spPr>
          <a:xfrm>
            <a:off x="2667000" y="2143919"/>
            <a:ext cx="3810000" cy="3438525"/>
          </a:xfrm>
        </p:spPr>
      </p:pic>
      <p:sp>
        <p:nvSpPr>
          <p:cNvPr id="5" name="TextBox 4"/>
          <p:cNvSpPr txBox="1"/>
          <p:nvPr/>
        </p:nvSpPr>
        <p:spPr>
          <a:xfrm>
            <a:off x="1600200" y="5638800"/>
            <a:ext cx="6553200" cy="276999"/>
          </a:xfrm>
          <a:prstGeom prst="rect">
            <a:avLst/>
          </a:prstGeom>
          <a:noFill/>
        </p:spPr>
        <p:txBody>
          <a:bodyPr wrap="square" rtlCol="0">
            <a:spAutoFit/>
          </a:bodyPr>
          <a:lstStyle/>
          <a:p>
            <a:pPr algn="ctr"/>
            <a:r>
              <a:rPr lang="en-US" sz="1200" dirty="0" smtClean="0"/>
              <a:t>Photo:   Calgary Board of Education:   Teaching Refugees with limited Formal Schooling.</a:t>
            </a:r>
            <a:endParaRPr lang="en-US" sz="1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Teachers need to set expectations to match academic abilities</a:t>
            </a:r>
            <a:endParaRPr lang="en-US" dirty="0"/>
          </a:p>
        </p:txBody>
      </p:sp>
      <p:sp>
        <p:nvSpPr>
          <p:cNvPr id="8" name="Content Placeholder 7"/>
          <p:cNvSpPr>
            <a:spLocks noGrp="1"/>
          </p:cNvSpPr>
          <p:nvPr>
            <p:ph idx="1"/>
          </p:nvPr>
        </p:nvSpPr>
        <p:spPr/>
        <p:txBody>
          <a:bodyPr>
            <a:normAutofit lnSpcReduction="10000"/>
          </a:bodyPr>
          <a:lstStyle/>
          <a:p>
            <a:r>
              <a:rPr lang="en-US" dirty="0" smtClean="0"/>
              <a:t>All of the research says that these children can overcome many odds in achieving academically</a:t>
            </a:r>
          </a:p>
          <a:p>
            <a:r>
              <a:rPr lang="en-US" dirty="0" smtClean="0"/>
              <a:t>Because of language and loss of previous schooling, expectations should NOT be lowered.  </a:t>
            </a:r>
          </a:p>
          <a:p>
            <a:r>
              <a:rPr lang="en-US" dirty="0" smtClean="0"/>
              <a:t>Teachers need to recognize the learners’ abilities, strengths, and experiences though programming that builds on these capabilities.  </a:t>
            </a:r>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Cognition Recommendations </a:t>
            </a:r>
            <a:endParaRPr lang="en-US" dirty="0"/>
          </a:p>
        </p:txBody>
      </p:sp>
      <p:sp>
        <p:nvSpPr>
          <p:cNvPr id="3" name="Content Placeholder 2"/>
          <p:cNvSpPr>
            <a:spLocks noGrp="1"/>
          </p:cNvSpPr>
          <p:nvPr>
            <p:ph idx="1"/>
          </p:nvPr>
        </p:nvSpPr>
        <p:spPr/>
        <p:txBody>
          <a:bodyPr>
            <a:normAutofit fontScale="92500" lnSpcReduction="20000"/>
          </a:bodyPr>
          <a:lstStyle/>
          <a:p>
            <a:pPr lvl="1"/>
            <a:endParaRPr lang="en-US" dirty="0" smtClean="0"/>
          </a:p>
          <a:p>
            <a:r>
              <a:rPr lang="en-US" dirty="0" smtClean="0"/>
              <a:t>Meta-cognition development</a:t>
            </a:r>
          </a:p>
          <a:p>
            <a:pPr lvl="1"/>
            <a:r>
              <a:rPr lang="en-US" dirty="0" smtClean="0"/>
              <a:t>consciously apply </a:t>
            </a:r>
            <a:r>
              <a:rPr lang="en-US" u="sng" dirty="0" smtClean="0"/>
              <a:t>learned</a:t>
            </a:r>
            <a:r>
              <a:rPr lang="en-US" dirty="0" smtClean="0"/>
              <a:t> strategies while engaging in </a:t>
            </a:r>
            <a:r>
              <a:rPr lang="en-US" u="sng" dirty="0" smtClean="0"/>
              <a:t>new </a:t>
            </a:r>
            <a:r>
              <a:rPr lang="en-US" dirty="0" smtClean="0"/>
              <a:t>activities, this could be called culturally scaffolding on previous learned experiences.</a:t>
            </a:r>
          </a:p>
          <a:p>
            <a:pPr lvl="1"/>
            <a:r>
              <a:rPr lang="en-US" dirty="0" smtClean="0"/>
              <a:t>gain awareness of the strategic options that learners have and gain the ability to choose the most effective method of learning for the new skill to be taught.</a:t>
            </a:r>
          </a:p>
          <a:p>
            <a:pPr lvl="1"/>
            <a:r>
              <a:rPr lang="en-US" dirty="0" smtClean="0"/>
              <a:t>monitor , evaluate and adjust expectations during the lesson </a:t>
            </a:r>
          </a:p>
          <a:p>
            <a:pPr lvl="1"/>
            <a:r>
              <a:rPr lang="en-US" dirty="0" smtClean="0"/>
              <a:t>plan for future expectations based on evaluation of past successes.  </a:t>
            </a:r>
          </a:p>
          <a:p>
            <a:endParaRPr lang="en-US" dirty="0"/>
          </a:p>
        </p:txBody>
      </p:sp>
      <p:pic>
        <p:nvPicPr>
          <p:cNvPr id="79874" name="Picture 2" descr="C:\Users\Linda\AppData\Local\Microsoft\Windows\Temporary Internet Files\Content.IE5\F85PIWNA\Brain[1][1].jpg"/>
          <p:cNvPicPr>
            <a:picLocks noChangeAspect="1" noChangeArrowheads="1"/>
          </p:cNvPicPr>
          <p:nvPr/>
        </p:nvPicPr>
        <p:blipFill>
          <a:blip r:embed="rId3" cstate="print"/>
          <a:srcRect/>
          <a:stretch>
            <a:fillRect/>
          </a:stretch>
        </p:blipFill>
        <p:spPr bwMode="auto">
          <a:xfrm>
            <a:off x="228601" y="228600"/>
            <a:ext cx="1066800" cy="1105492"/>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As  </a:t>
            </a:r>
            <a:r>
              <a:rPr lang="en-US" dirty="0"/>
              <a:t>S</a:t>
            </a:r>
            <a:r>
              <a:rPr lang="en-US" dirty="0" smtClean="0"/>
              <a:t>chool Administrators are we ready for the refugee and immigrant children in our schools?  </a:t>
            </a:r>
            <a:endParaRPr lang="en-US" dirty="0"/>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6096000"/>
            <a:ext cx="2133600" cy="50673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WORLDWIDE</a:t>
            </a:r>
            <a:endParaRPr lang="en-US" dirty="0"/>
          </a:p>
        </p:txBody>
      </p:sp>
      <p:sp>
        <p:nvSpPr>
          <p:cNvPr id="3" name="Content Placeholder 2"/>
          <p:cNvSpPr>
            <a:spLocks noGrp="1"/>
          </p:cNvSpPr>
          <p:nvPr>
            <p:ph idx="1"/>
          </p:nvPr>
        </p:nvSpPr>
        <p:spPr/>
        <p:txBody>
          <a:bodyPr/>
          <a:lstStyle/>
          <a:p>
            <a:r>
              <a:rPr lang="en-US" dirty="0" smtClean="0"/>
              <a:t>2015 alone, the number of migrants had surpassed 244,000,000. </a:t>
            </a:r>
          </a:p>
          <a:p>
            <a:pPr>
              <a:buNone/>
            </a:pPr>
            <a:endParaRPr lang="en-US" dirty="0" smtClean="0"/>
          </a:p>
          <a:p>
            <a:r>
              <a:rPr lang="en-US" dirty="0" smtClean="0"/>
              <a:t> 65,000,000 forcibly displaced persons,</a:t>
            </a:r>
          </a:p>
          <a:p>
            <a:pPr lvl="1"/>
            <a:r>
              <a:rPr lang="en-US" dirty="0" smtClean="0"/>
              <a:t>21,000,000 refugees,</a:t>
            </a:r>
          </a:p>
          <a:p>
            <a:pPr lvl="1"/>
            <a:r>
              <a:rPr lang="en-US" dirty="0" smtClean="0"/>
              <a:t> 3,000,000 asylum seekers and</a:t>
            </a:r>
          </a:p>
          <a:p>
            <a:pPr lvl="1"/>
            <a:r>
              <a:rPr lang="en-US" dirty="0" smtClean="0"/>
              <a:t> over 40,000,000 internally displaced persons.  </a:t>
            </a:r>
            <a:endParaRPr lang="en-US" dirty="0"/>
          </a:p>
        </p:txBody>
      </p:sp>
      <p:pic>
        <p:nvPicPr>
          <p:cNvPr id="78850" name="Picture 2" descr="C:\Users\Linda\AppData\Local\Microsoft\Windows\Temporary Internet Files\Content.IE5\I4MSSABQ\Immigration[1].jpg"/>
          <p:cNvPicPr>
            <a:picLocks noChangeAspect="1" noChangeArrowheads="1"/>
          </p:cNvPicPr>
          <p:nvPr/>
        </p:nvPicPr>
        <p:blipFill>
          <a:blip r:embed="rId3" cstate="print"/>
          <a:srcRect/>
          <a:stretch>
            <a:fillRect/>
          </a:stretch>
        </p:blipFill>
        <p:spPr bwMode="auto">
          <a:xfrm>
            <a:off x="914400" y="228600"/>
            <a:ext cx="1752600" cy="1163288"/>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6096000"/>
            <a:ext cx="2133600" cy="50673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Colorado Department of Education, Immigrant Integration Educator Resource Guide.  Denver, Colorado.  2016.</a:t>
            </a:r>
          </a:p>
          <a:p>
            <a:r>
              <a:rPr lang="en-US" dirty="0" smtClean="0"/>
              <a:t>Fisher, D., Frey, N. &amp; </a:t>
            </a:r>
            <a:r>
              <a:rPr lang="en-US" dirty="0" err="1" smtClean="0"/>
              <a:t>Pumpian</a:t>
            </a:r>
            <a:r>
              <a:rPr lang="en-US" dirty="0" smtClean="0"/>
              <a:t>, I.  How to Create a Culture of Achievement in Your School and Classroom.  ?????</a:t>
            </a:r>
          </a:p>
          <a:p>
            <a:r>
              <a:rPr lang="en-US" dirty="0" smtClean="0"/>
              <a:t>Hollis, E.  Culture in School learning:  Revealing the Deep Meaning.  </a:t>
            </a:r>
            <a:r>
              <a:rPr lang="en-US" dirty="0" err="1" smtClean="0"/>
              <a:t>Routledge</a:t>
            </a:r>
            <a:r>
              <a:rPr lang="en-US" dirty="0" smtClean="0"/>
              <a:t> NY &amp; London, 2015.  3</a:t>
            </a:r>
            <a:r>
              <a:rPr lang="en-US" baseline="30000" dirty="0" smtClean="0"/>
              <a:t>rd</a:t>
            </a:r>
            <a:r>
              <a:rPr lang="en-US" dirty="0" smtClean="0"/>
              <a:t> Edition. </a:t>
            </a:r>
          </a:p>
          <a:p>
            <a:r>
              <a:rPr lang="en-US" dirty="0" smtClean="0"/>
              <a:t>Hooper, K. </a:t>
            </a:r>
            <a:r>
              <a:rPr lang="en-US" dirty="0" err="1" smtClean="0"/>
              <a:t>Zong</a:t>
            </a:r>
            <a:r>
              <a:rPr lang="en-US" dirty="0" smtClean="0"/>
              <a:t>. J. Capps, R., &amp; Fix, M.  Young Children of refugees in the United States:  Integration Successes and challenges.  Migration Policy Institute.  March 2016.  </a:t>
            </a:r>
          </a:p>
          <a:p>
            <a:r>
              <a:rPr lang="en-US" dirty="0" smtClean="0"/>
              <a:t>Massachusetts Advocates for Children. Helping Traumatized Children Learn.</a:t>
            </a:r>
          </a:p>
          <a:p>
            <a:r>
              <a:rPr lang="en-US" dirty="0" smtClean="0"/>
              <a:t>McHugh, M. &amp; </a:t>
            </a:r>
            <a:r>
              <a:rPr lang="en-US" dirty="0" err="1" smtClean="0"/>
              <a:t>Sugarman</a:t>
            </a:r>
            <a:r>
              <a:rPr lang="en-US" dirty="0" smtClean="0"/>
              <a:t>, J.   Transatlantic Symposium Report:  Improving Instruction for Immigrant and Refugee Students in Secondary Schools.  Migrant Policy Institute.   November 2015. Washington DC.</a:t>
            </a:r>
          </a:p>
          <a:p>
            <a:r>
              <a:rPr lang="en-US" dirty="0" smtClean="0"/>
              <a:t>National Child Traumatic Stress Network, (</a:t>
            </a:r>
            <a:r>
              <a:rPr lang="en-US" dirty="0" smtClean="0">
                <a:hlinkClick r:id="rId3"/>
              </a:rPr>
              <a:t>http://nctsn.org</a:t>
            </a:r>
            <a:r>
              <a:rPr lang="en-US" dirty="0" smtClean="0"/>
              <a:t>) 12/20/2016. </a:t>
            </a:r>
          </a:p>
          <a:p>
            <a:r>
              <a:rPr lang="en-US" dirty="0" smtClean="0"/>
              <a:t>Perry, B. d., Traumatized children:  How childhood Trauma influences brain development.  (</a:t>
            </a:r>
            <a:r>
              <a:rPr lang="en-US" dirty="0" smtClean="0">
                <a:hlinkClick r:id="rId4"/>
              </a:rPr>
              <a:t>http://www.aaets.org/article106.htm</a:t>
            </a:r>
            <a:r>
              <a:rPr lang="en-US" dirty="0" smtClean="0"/>
              <a:t>) 12/20/2016. </a:t>
            </a:r>
          </a:p>
          <a:p>
            <a:r>
              <a:rPr lang="en-US" dirty="0" smtClean="0"/>
              <a:t>Ontario Ministry of Education, Supporting English Language Learners with Limited Prior Schooling:  A practical guide for Ontario educations, grades 3-12.   </a:t>
            </a:r>
          </a:p>
          <a:p>
            <a:r>
              <a:rPr lang="en-US" dirty="0" smtClean="0"/>
              <a:t>Rousseau, C., </a:t>
            </a:r>
            <a:r>
              <a:rPr lang="en-US" dirty="0" err="1" smtClean="0"/>
              <a:t>Lacroix</a:t>
            </a:r>
            <a:r>
              <a:rPr lang="en-US" dirty="0" smtClean="0"/>
              <a:t>, L., Singh, A., Gauthier, M, Benoit, M.  Creative Expression Workshops in School:  Prevention programs for immigrant and refugee children.  Journal of the Canadian Academy of Child and Adolescent Psychiatry, 2005, August.  14(3),  77-80.</a:t>
            </a:r>
          </a:p>
          <a:p>
            <a:r>
              <a:rPr lang="en-US" dirty="0" smtClean="0"/>
              <a:t>Sato, T. &amp; Hodge, S. R.  Elementary physical education teachers’ experiences in teaching English language learners. Education and Urban Society, 2016. Vol. 48 (3), 262-287. </a:t>
            </a:r>
          </a:p>
          <a:p>
            <a:r>
              <a:rPr lang="en-US" dirty="0" smtClean="0"/>
              <a:t>Teaching refugees with Limited Formal Schooling, (</a:t>
            </a:r>
            <a:r>
              <a:rPr lang="en-US" dirty="0" smtClean="0">
                <a:hlinkClick r:id="rId5"/>
              </a:rPr>
              <a:t>http://teachingrefugees.com/socio-eotional-supports/leadership/</a:t>
            </a:r>
            <a:r>
              <a:rPr lang="en-US" dirty="0" smtClean="0"/>
              <a:t>) 12/20/2016.</a:t>
            </a:r>
          </a:p>
          <a:p>
            <a:r>
              <a:rPr lang="en-US" dirty="0" smtClean="0"/>
              <a:t>UNICEF Australia, Children of Syria in Their Own Words, </a:t>
            </a:r>
            <a:r>
              <a:rPr lang="en-US" dirty="0" smtClean="0">
                <a:hlinkClick r:id="rId6"/>
              </a:rPr>
              <a:t>https://www.youtube.com/watch?v=nIqZxz2mt_c</a:t>
            </a:r>
            <a:endParaRPr lang="en-US" dirty="0" smtClean="0"/>
          </a:p>
          <a:p>
            <a:r>
              <a:rPr lang="en-US" dirty="0" smtClean="0"/>
              <a:t>12/20/2016.</a:t>
            </a:r>
          </a:p>
          <a:p>
            <a:r>
              <a:rPr lang="en-US" dirty="0" smtClean="0"/>
              <a:t>UNESCO, A Teacher’s Guide on the Prevention of Violent Extremism. Paris, France.  2016.   </a:t>
            </a:r>
          </a:p>
          <a:p>
            <a:r>
              <a:rPr lang="en-US" dirty="0" smtClean="0"/>
              <a:t>Vargas, C. M. Red flags and clinical principles, </a:t>
            </a:r>
            <a:r>
              <a:rPr lang="en-US" dirty="0" err="1" smtClean="0"/>
              <a:t>heretohelp</a:t>
            </a:r>
            <a:r>
              <a:rPr lang="en-US" dirty="0" smtClean="0"/>
              <a:t>. (</a:t>
            </a:r>
            <a:r>
              <a:rPr lang="en-US" dirty="0" smtClean="0">
                <a:hlinkClick r:id="rId7"/>
              </a:rPr>
              <a:t>http://www/hereto help.bc.ca</a:t>
            </a:r>
            <a:r>
              <a:rPr lang="en-US" dirty="0" smtClean="0"/>
              <a:t>). 12/20/2016.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Parents who love their children took the journey FOR their children.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9552" y="1600200"/>
            <a:ext cx="6784896" cy="4525963"/>
          </a:xfrm>
          <a:prstGeom prst="rect">
            <a:avLst/>
          </a:prstGeom>
        </p:spPr>
      </p:pic>
    </p:spTree>
    <p:extLst>
      <p:ext uri="{BB962C8B-B14F-4D97-AF65-F5344CB8AC3E}">
        <p14:creationId xmlns:p14="http://schemas.microsoft.com/office/powerpoint/2010/main" val="190950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first stop to safety might be a border refugee camp like this</a:t>
            </a:r>
            <a:endParaRPr lang="en-US" dirty="0"/>
          </a:p>
        </p:txBody>
      </p:sp>
      <p:pic>
        <p:nvPicPr>
          <p:cNvPr id="4" name="Content Placeholder 3" descr="Z7AOsS2.png"/>
          <p:cNvPicPr>
            <a:picLocks noGrp="1" noChangeAspect="1"/>
          </p:cNvPicPr>
          <p:nvPr>
            <p:ph idx="1"/>
          </p:nvPr>
        </p:nvPicPr>
        <p:blipFill>
          <a:blip r:embed="rId3" cstate="print"/>
          <a:stretch>
            <a:fillRect/>
          </a:stretch>
        </p:blipFill>
        <p:spPr>
          <a:xfrm>
            <a:off x="548922" y="1600200"/>
            <a:ext cx="8046156" cy="4525963"/>
          </a:xfrm>
        </p:spPr>
      </p:pic>
      <p:sp>
        <p:nvSpPr>
          <p:cNvPr id="5" name="TextBox 4"/>
          <p:cNvSpPr txBox="1"/>
          <p:nvPr/>
        </p:nvSpPr>
        <p:spPr>
          <a:xfrm>
            <a:off x="533400" y="6182460"/>
            <a:ext cx="7924800" cy="276999"/>
          </a:xfrm>
          <a:prstGeom prst="rect">
            <a:avLst/>
          </a:prstGeom>
          <a:noFill/>
        </p:spPr>
        <p:txBody>
          <a:bodyPr wrap="square" rtlCol="0">
            <a:spAutoFit/>
          </a:bodyPr>
          <a:lstStyle/>
          <a:p>
            <a:pPr algn="ctr"/>
            <a:r>
              <a:rPr lang="en-US" sz="1200" dirty="0" smtClean="0"/>
              <a:t>http://i.imgur.com/Z7AOsS2.png</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But hopeful parents send their children to  schools  in refugee camps. </a:t>
            </a:r>
            <a:endParaRPr lang="en-US" dirty="0"/>
          </a:p>
        </p:txBody>
      </p:sp>
      <p:pic>
        <p:nvPicPr>
          <p:cNvPr id="22530" name="Picture 2" descr="http://media.npr.org/assets/img/2015/04/16/syrian-turkey-school_custom-f9e15d4d4b7513aff6ae75799a03b2d56b4c14a8-s800-c85.jpg"/>
          <p:cNvPicPr>
            <a:picLocks noGrp="1" noChangeAspect="1" noChangeArrowheads="1"/>
          </p:cNvPicPr>
          <p:nvPr>
            <p:ph idx="1"/>
          </p:nvPr>
        </p:nvPicPr>
        <p:blipFill>
          <a:blip r:embed="rId3" cstate="print"/>
          <a:stretch>
            <a:fillRect/>
          </a:stretch>
        </p:blipFill>
        <p:spPr bwMode="auto">
          <a:xfrm>
            <a:off x="1447800" y="1828800"/>
            <a:ext cx="6302250" cy="4191000"/>
          </a:xfrm>
          <a:prstGeom prst="rect">
            <a:avLst/>
          </a:prstGeom>
          <a:noFill/>
        </p:spPr>
      </p:pic>
      <p:sp>
        <p:nvSpPr>
          <p:cNvPr id="6" name="TextBox 5"/>
          <p:cNvSpPr txBox="1"/>
          <p:nvPr/>
        </p:nvSpPr>
        <p:spPr>
          <a:xfrm>
            <a:off x="1524000" y="6172201"/>
            <a:ext cx="6172200" cy="276999"/>
          </a:xfrm>
          <a:prstGeom prst="rect">
            <a:avLst/>
          </a:prstGeom>
          <a:noFill/>
        </p:spPr>
        <p:txBody>
          <a:bodyPr wrap="square" rtlCol="0">
            <a:spAutoFit/>
          </a:bodyPr>
          <a:lstStyle/>
          <a:p>
            <a:pPr algn="ctr"/>
            <a:r>
              <a:rPr lang="en-US" sz="1200" dirty="0" smtClean="0"/>
              <a:t>Photo:  Carl Court, Getty Images</a:t>
            </a:r>
            <a:endParaRPr lang="en-US" sz="1200" dirty="0"/>
          </a:p>
        </p:txBody>
      </p:sp>
    </p:spTree>
    <p:extLst>
      <p:ext uri="{BB962C8B-B14F-4D97-AF65-F5344CB8AC3E}">
        <p14:creationId xmlns:p14="http://schemas.microsoft.com/office/powerpoint/2010/main" val="326810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1143000"/>
          </a:xfrm>
        </p:spPr>
        <p:txBody>
          <a:bodyPr>
            <a:noAutofit/>
          </a:bodyPr>
          <a:lstStyle/>
          <a:p>
            <a:r>
              <a:rPr lang="en-US" sz="3600" dirty="0" smtClean="0"/>
              <a:t>In the words of refugee children who might come as unaccompanied children</a:t>
            </a:r>
            <a:endParaRPr lang="en-US" sz="36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6826" y="1371600"/>
            <a:ext cx="7010401" cy="4648200"/>
          </a:xfrm>
        </p:spPr>
      </p:pic>
      <p:sp>
        <p:nvSpPr>
          <p:cNvPr id="5" name="TextBox 4"/>
          <p:cNvSpPr txBox="1"/>
          <p:nvPr/>
        </p:nvSpPr>
        <p:spPr>
          <a:xfrm>
            <a:off x="1371600" y="5791200"/>
            <a:ext cx="6705600" cy="646331"/>
          </a:xfrm>
          <a:prstGeom prst="rect">
            <a:avLst/>
          </a:prstGeom>
          <a:noFill/>
        </p:spPr>
        <p:txBody>
          <a:bodyPr wrap="square" rtlCol="0">
            <a:spAutoFit/>
          </a:bodyPr>
          <a:lstStyle/>
          <a:p>
            <a:r>
              <a:rPr lang="en-US" baseline="0" dirty="0" smtClean="0"/>
              <a:t>.   </a:t>
            </a:r>
            <a:endParaRPr lang="en-US" dirty="0" smtClean="0"/>
          </a:p>
          <a:p>
            <a:endParaRPr lang="en-US" dirty="0"/>
          </a:p>
        </p:txBody>
      </p:sp>
      <p:sp>
        <p:nvSpPr>
          <p:cNvPr id="3" name="TextBox 2"/>
          <p:cNvSpPr txBox="1"/>
          <p:nvPr/>
        </p:nvSpPr>
        <p:spPr>
          <a:xfrm>
            <a:off x="3124200" y="6019800"/>
            <a:ext cx="3352800" cy="276999"/>
          </a:xfrm>
          <a:prstGeom prst="rect">
            <a:avLst/>
          </a:prstGeom>
          <a:noFill/>
        </p:spPr>
        <p:txBody>
          <a:bodyPr wrap="square" rtlCol="0">
            <a:spAutoFit/>
          </a:bodyPr>
          <a:lstStyle/>
          <a:p>
            <a:r>
              <a:rPr lang="en-US" sz="1200" dirty="0" smtClean="0"/>
              <a:t>Photo:   UNICEF, Australia </a:t>
            </a:r>
            <a:endParaRPr lang="en-US" sz="1200" dirty="0"/>
          </a:p>
        </p:txBody>
      </p:sp>
    </p:spTree>
    <p:extLst>
      <p:ext uri="{BB962C8B-B14F-4D97-AF65-F5344CB8AC3E}">
        <p14:creationId xmlns:p14="http://schemas.microsoft.com/office/powerpoint/2010/main" val="258607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WORDS of refugee children</a:t>
            </a:r>
            <a:br>
              <a:rPr lang="en-US" dirty="0" smtClean="0"/>
            </a:b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24000" y="1143000"/>
            <a:ext cx="6259285" cy="3505200"/>
          </a:xfrm>
        </p:spPr>
      </p:pic>
      <p:sp>
        <p:nvSpPr>
          <p:cNvPr id="5" name="Rectangle 4"/>
          <p:cNvSpPr/>
          <p:nvPr/>
        </p:nvSpPr>
        <p:spPr>
          <a:xfrm>
            <a:off x="3962400" y="4724400"/>
            <a:ext cx="4572000" cy="1477328"/>
          </a:xfrm>
          <a:prstGeom prst="rect">
            <a:avLst/>
          </a:prstGeom>
        </p:spPr>
        <p:txBody>
          <a:bodyPr wrap="square">
            <a:spAutoFit/>
          </a:bodyPr>
          <a:lstStyle/>
          <a:p>
            <a:r>
              <a:rPr lang="en-US" dirty="0" smtClean="0"/>
              <a:t>I’ve lived through bombings</a:t>
            </a:r>
          </a:p>
          <a:p>
            <a:r>
              <a:rPr lang="en-US" dirty="0" smtClean="0"/>
              <a:t>I saw</a:t>
            </a:r>
            <a:r>
              <a:rPr lang="en-US" baseline="0" dirty="0" smtClean="0"/>
              <a:t> how they bombed people</a:t>
            </a:r>
          </a:p>
          <a:p>
            <a:r>
              <a:rPr lang="en-US" baseline="0" dirty="0" smtClean="0"/>
              <a:t>War Planes, snipers and missiles</a:t>
            </a:r>
          </a:p>
          <a:p>
            <a:r>
              <a:rPr lang="en-US" baseline="0" dirty="0" smtClean="0"/>
              <a:t>I saw things I shouldn’t have seen during the bombings and the “trouble.”</a:t>
            </a:r>
          </a:p>
        </p:txBody>
      </p:sp>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rcRect l="45043" t="21739" r="30609" b="34783"/>
          <a:stretch>
            <a:fillRect/>
          </a:stretch>
        </p:blipFill>
        <p:spPr>
          <a:xfrm>
            <a:off x="533400" y="3200400"/>
            <a:ext cx="2895600" cy="2895600"/>
          </a:xfrm>
          <a:prstGeom prst="rect">
            <a:avLst/>
          </a:prstGeom>
        </p:spPr>
      </p:pic>
      <p:sp>
        <p:nvSpPr>
          <p:cNvPr id="3" name="TextBox 2"/>
          <p:cNvSpPr txBox="1"/>
          <p:nvPr/>
        </p:nvSpPr>
        <p:spPr>
          <a:xfrm>
            <a:off x="548268" y="6096000"/>
            <a:ext cx="2819400" cy="276999"/>
          </a:xfrm>
          <a:prstGeom prst="rect">
            <a:avLst/>
          </a:prstGeom>
          <a:noFill/>
        </p:spPr>
        <p:txBody>
          <a:bodyPr wrap="square" rtlCol="0">
            <a:spAutoFit/>
          </a:bodyPr>
          <a:lstStyle/>
          <a:p>
            <a:pPr algn="ctr"/>
            <a:r>
              <a:rPr lang="en-US" sz="1200" dirty="0" smtClean="0"/>
              <a:t>Photo:  AFP, file, </a:t>
            </a:r>
            <a:r>
              <a:rPr lang="en-US" sz="1200" dirty="0" err="1" smtClean="0"/>
              <a:t>PressTV</a:t>
            </a:r>
            <a:endParaRPr lang="en-US" sz="1200" dirty="0"/>
          </a:p>
        </p:txBody>
      </p:sp>
    </p:spTree>
    <p:extLst>
      <p:ext uri="{BB962C8B-B14F-4D97-AF65-F5344CB8AC3E}">
        <p14:creationId xmlns:p14="http://schemas.microsoft.com/office/powerpoint/2010/main" val="2074754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4977</TotalTime>
  <Words>8752</Words>
  <Application>Microsoft Office PowerPoint</Application>
  <PresentationFormat>Affichage à l'écran (4:3)</PresentationFormat>
  <Paragraphs>525</Paragraphs>
  <Slides>48</Slides>
  <Notes>48</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Office Theme</vt:lpstr>
      <vt:lpstr>Administrators and Teachers' Readiness for Inclusion </vt:lpstr>
      <vt:lpstr>Refugees and Immigrants They are here.   Are we ready for them?</vt:lpstr>
      <vt:lpstr>Outline of our Conversation</vt:lpstr>
      <vt:lpstr>Présentation PowerPoint</vt:lpstr>
      <vt:lpstr>Parents who love their children took the journey FOR their children.</vt:lpstr>
      <vt:lpstr>The first stop to safety might be a border refugee camp like this</vt:lpstr>
      <vt:lpstr> But hopeful parents send their children to  schools  in refugee camps. </vt:lpstr>
      <vt:lpstr>In the words of refugee children who might come as unaccompanied children</vt:lpstr>
      <vt:lpstr> WORDS of refugee children </vt:lpstr>
      <vt:lpstr>The WORLD of the refugee children</vt:lpstr>
      <vt:lpstr>In the words of refugee children in  OUR SCHOOLS</vt:lpstr>
      <vt:lpstr>Are we ready for these children in our schools?</vt:lpstr>
      <vt:lpstr>How Childhood Trauma Influences  Brain Development</vt:lpstr>
      <vt:lpstr>Trauma and Children</vt:lpstr>
      <vt:lpstr>Trauma and Children</vt:lpstr>
      <vt:lpstr>These memories are now in our classrooms. . .  </vt:lpstr>
      <vt:lpstr>Are we ready to listen?</vt:lpstr>
      <vt:lpstr>What can schools do?</vt:lpstr>
      <vt:lpstr>Sand play for preschoolers</vt:lpstr>
      <vt:lpstr>Story telling and Drawing for Elementary Students</vt:lpstr>
      <vt:lpstr>Drama Therapy for Adolescents</vt:lpstr>
      <vt:lpstr>Understanding TRAUMA and its impact on our students is a   READINESS SKILL  FOR  TEACHERS AND ADMINISTRATORS</vt:lpstr>
      <vt:lpstr>School Wide Readiness for Refugee and Immigrant Children</vt:lpstr>
      <vt:lpstr>Does our school welcome her?</vt:lpstr>
      <vt:lpstr>Conditions for Learning </vt:lpstr>
      <vt:lpstr>Conditions for Learning</vt:lpstr>
      <vt:lpstr>Conditions for Learning</vt:lpstr>
      <vt:lpstr>Présentation PowerPoint</vt:lpstr>
      <vt:lpstr>Présentation PowerPoint</vt:lpstr>
      <vt:lpstr>Présentation PowerPoint</vt:lpstr>
      <vt:lpstr>Build Understanding</vt:lpstr>
      <vt:lpstr>Include the Community </vt:lpstr>
      <vt:lpstr>Building a Positive School Culture</vt:lpstr>
      <vt:lpstr>School policies affect culture of school</vt:lpstr>
      <vt:lpstr>Support of staff</vt:lpstr>
      <vt:lpstr>When?</vt:lpstr>
      <vt:lpstr>Will his sacrifices have been worth it?</vt:lpstr>
      <vt:lpstr>If we have welcoming schools, how can we have welcoming classrooms?</vt:lpstr>
      <vt:lpstr> Challenges Facing Teachers of  Refugee Children</vt:lpstr>
      <vt:lpstr>Teachers need to realize that schooling may have interrupted or lacking.</vt:lpstr>
      <vt:lpstr>Trauma may cause problems with  Classroom Routines</vt:lpstr>
      <vt:lpstr>Teachers need to be sensitive to cultural differences</vt:lpstr>
      <vt:lpstr>Teachers need to establish relationships with these students</vt:lpstr>
      <vt:lpstr>Teachers need to set expectations to match academic abilities</vt:lpstr>
      <vt:lpstr> Cognition Recommendations </vt:lpstr>
      <vt:lpstr>As  School Administrators are we ready for the refugee and immigrant children in our schools?  </vt:lpstr>
      <vt:lpstr>WORLDWIDE</vt:lpstr>
      <vt:lpstr>References</vt:lpstr>
    </vt:vector>
  </TitlesOfParts>
  <Company>Kent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Administrators and Teachers' Readiness for Inclusion.</dc:title>
  <dc:creator>ROBERTSON, LINDA</dc:creator>
  <cp:lastModifiedBy>Jean-Paul Bianchi</cp:lastModifiedBy>
  <cp:revision>118</cp:revision>
  <cp:lastPrinted>2017-01-02T19:38:48Z</cp:lastPrinted>
  <dcterms:created xsi:type="dcterms:W3CDTF">2016-12-15T17:31:36Z</dcterms:created>
  <dcterms:modified xsi:type="dcterms:W3CDTF">2017-01-26T14:42:17Z</dcterms:modified>
</cp:coreProperties>
</file>