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6" r:id="rId3"/>
    <p:sldId id="265" r:id="rId4"/>
    <p:sldId id="257" r:id="rId5"/>
    <p:sldId id="258" r:id="rId6"/>
    <p:sldId id="266" r:id="rId7"/>
    <p:sldId id="268" r:id="rId8"/>
    <p:sldId id="264" r:id="rId9"/>
    <p:sldId id="259" r:id="rId10"/>
    <p:sldId id="270" r:id="rId11"/>
    <p:sldId id="261" r:id="rId12"/>
    <p:sldId id="260" r:id="rId13"/>
    <p:sldId id="262" r:id="rId14"/>
    <p:sldId id="263" r:id="rId15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624" y="1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548B8-CCFE-4B5A-A447-57DB0CEE2127}" type="datetimeFigureOut">
              <a:rPr lang="sv-SE" smtClean="0"/>
              <a:t>2017-01-24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B9B3-1167-46C1-A272-65D2B2FF8172}" type="slidenum">
              <a:rPr lang="sv-SE" smtClean="0"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73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916CA-594D-49F1-8F3A-6E5B34288C1B}" type="datetimeFigureOut">
              <a:rPr lang="sv-SE" smtClean="0"/>
              <a:t>2017-01-24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78FFA-139D-4A74-BC47-D93BD4770C05}" type="slidenum">
              <a:rPr lang="sv-SE" smtClean="0"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16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3608" y="737121"/>
            <a:ext cx="7414592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9672" y="24928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578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043608" y="1600201"/>
            <a:ext cx="7643192" cy="44210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40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6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71600" y="274639"/>
            <a:ext cx="5505400" cy="5746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01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4395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75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392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3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7444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43608" y="2174875"/>
            <a:ext cx="3744416" cy="3846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76056" y="2174875"/>
            <a:ext cx="3610744" cy="3846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388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95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24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36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51920" y="273051"/>
            <a:ext cx="4834880" cy="5748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3607" y="1435101"/>
            <a:ext cx="3008313" cy="4586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1402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480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9480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94806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667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3608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925277"/>
            <a:ext cx="504056" cy="67207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" y="0"/>
            <a:ext cx="70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m_hGa7lh8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34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971600" y="1268760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 provided </a:t>
            </a:r>
            <a:r>
              <a:rPr lang="en-US" sz="2000" b="1" dirty="0"/>
              <a:t>and </a:t>
            </a:r>
            <a:r>
              <a:rPr lang="en-US" sz="2000" b="1" dirty="0" smtClean="0"/>
              <a:t>paid for</a:t>
            </a:r>
          </a:p>
          <a:p>
            <a:pPr lvl="0"/>
            <a:r>
              <a:rPr lang="en-US" sz="2000" dirty="0"/>
              <a:t>	</a:t>
            </a:r>
            <a:r>
              <a:rPr lang="en-US" sz="2000" dirty="0" smtClean="0"/>
              <a:t>Teaching staff &amp; Paraprofessionals</a:t>
            </a:r>
          </a:p>
          <a:p>
            <a:pPr lvl="0"/>
            <a:r>
              <a:rPr lang="en-US" sz="2000" dirty="0"/>
              <a:t>	</a:t>
            </a:r>
            <a:r>
              <a:rPr lang="en-US" sz="2000" dirty="0" smtClean="0"/>
              <a:t>School lunch</a:t>
            </a:r>
          </a:p>
          <a:p>
            <a:pPr lvl="0"/>
            <a:r>
              <a:rPr lang="en-US" sz="2000" dirty="0"/>
              <a:t>	</a:t>
            </a:r>
            <a:r>
              <a:rPr lang="en-US" sz="2000" dirty="0" smtClean="0"/>
              <a:t>Rooms/Housing for some activities at school</a:t>
            </a:r>
          </a:p>
          <a:p>
            <a:pPr lvl="0"/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Hela </a:t>
            </a:r>
            <a:r>
              <a:rPr lang="en-US" sz="2000" b="1" dirty="0"/>
              <a:t>Malmö provided </a:t>
            </a:r>
            <a:r>
              <a:rPr lang="en-US" sz="2000" dirty="0"/>
              <a:t>staff and activities for the afternoon</a:t>
            </a:r>
            <a:r>
              <a:rPr lang="en-US" sz="2000" dirty="0" smtClean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Hela </a:t>
            </a:r>
            <a:r>
              <a:rPr lang="en-US" sz="2000" b="1" dirty="0"/>
              <a:t>Malmö </a:t>
            </a:r>
            <a:r>
              <a:rPr lang="en-US" sz="2000" dirty="0" smtClean="0"/>
              <a:t>came </a:t>
            </a:r>
            <a:r>
              <a:rPr lang="en-US" sz="2000" dirty="0"/>
              <a:t>to school during a two week period in may and </a:t>
            </a:r>
            <a:r>
              <a:rPr lang="en-US" sz="2000" dirty="0" err="1"/>
              <a:t>presentet</a:t>
            </a:r>
            <a:r>
              <a:rPr lang="en-US" sz="2000" dirty="0"/>
              <a:t> summer camp together with paraprofessional with </a:t>
            </a:r>
            <a:r>
              <a:rPr lang="en-US" sz="2000" dirty="0" err="1"/>
              <a:t>multilanguage</a:t>
            </a:r>
            <a:r>
              <a:rPr lang="en-US" sz="2000" dirty="0"/>
              <a:t> skills. Information was sent to caretakers, parents, the homes for the </a:t>
            </a:r>
            <a:r>
              <a:rPr lang="en-US" sz="2000" dirty="0" err="1"/>
              <a:t>unacompanied</a:t>
            </a:r>
            <a:r>
              <a:rPr lang="en-US" sz="2000" dirty="0"/>
              <a:t> and posters was put up at school.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11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Movie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https://youtu.be/mm_hGa7lh8s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62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 - </a:t>
            </a:r>
            <a:r>
              <a:rPr lang="sv-SE" dirty="0" err="1" smtClean="0"/>
              <a:t>Statistics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1268760"/>
            <a:ext cx="7776864" cy="4439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+mn-lt"/>
              </a:rPr>
              <a:t>Statistics</a:t>
            </a: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Out </a:t>
            </a:r>
            <a:r>
              <a:rPr lang="en-US" sz="2000" dirty="0">
                <a:latin typeface="+mn-lt"/>
              </a:rPr>
              <a:t>of about 550 </a:t>
            </a:r>
            <a:r>
              <a:rPr lang="en-US" sz="2000" dirty="0" smtClean="0">
                <a:latin typeface="+mn-lt"/>
              </a:rPr>
              <a:t>students (3 to 18 months in Sweden)</a:t>
            </a: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	343 </a:t>
            </a:r>
            <a:r>
              <a:rPr lang="en-US" sz="2000" dirty="0">
                <a:latin typeface="+mn-lt"/>
              </a:rPr>
              <a:t>answered that they would attend (62%)</a:t>
            </a: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	178 </a:t>
            </a:r>
            <a:r>
              <a:rPr lang="en-US" sz="2000" dirty="0">
                <a:latin typeface="+mn-lt"/>
              </a:rPr>
              <a:t>came the first day (52%). </a:t>
            </a:r>
            <a:r>
              <a:rPr lang="en-US" sz="2000" dirty="0" smtClean="0">
                <a:latin typeface="+mn-lt"/>
              </a:rPr>
              <a:t>That number increased to 201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125 </a:t>
            </a:r>
            <a:r>
              <a:rPr lang="en-US" sz="2000" dirty="0">
                <a:latin typeface="+mn-lt"/>
              </a:rPr>
              <a:t>did the exam on the last day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62</a:t>
            </a:r>
            <a:r>
              <a:rPr lang="en-US" sz="2000" dirty="0" smtClean="0">
                <a:latin typeface="+mn-lt"/>
              </a:rPr>
              <a:t>%)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13 </a:t>
            </a:r>
            <a:r>
              <a:rPr lang="en-US" sz="2000" dirty="0">
                <a:latin typeface="+mn-lt"/>
              </a:rPr>
              <a:t>students achieved so good of a result so they got in to </a:t>
            </a:r>
            <a:r>
              <a:rPr lang="en-US" sz="2000" dirty="0" smtClean="0">
                <a:latin typeface="+mn-lt"/>
              </a:rPr>
              <a:t>	regular </a:t>
            </a:r>
            <a:r>
              <a:rPr lang="en-US" sz="2000" dirty="0">
                <a:latin typeface="+mn-lt"/>
              </a:rPr>
              <a:t>upper secondary </a:t>
            </a:r>
            <a:r>
              <a:rPr lang="en-US" sz="2000" dirty="0" smtClean="0">
                <a:latin typeface="+mn-lt"/>
              </a:rPr>
              <a:t>school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(grade 9)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Ramadan might have pulled down the numbers</a:t>
            </a:r>
            <a:endParaRPr lang="sv-SE" sz="2000" dirty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n-lt"/>
              </a:rPr>
              <a:t>Cost</a:t>
            </a:r>
            <a:endParaRPr lang="sv-SE" sz="2000" b="1" dirty="0"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	€95.000 in </a:t>
            </a:r>
            <a:r>
              <a:rPr lang="en-US" sz="2000" dirty="0">
                <a:latin typeface="+mn-lt"/>
              </a:rPr>
              <a:t>teacher </a:t>
            </a:r>
            <a:r>
              <a:rPr lang="en-US" sz="2000" dirty="0" smtClean="0">
                <a:latin typeface="+mn-lt"/>
              </a:rPr>
              <a:t>payment and paraprofessionals </a:t>
            </a:r>
            <a:r>
              <a:rPr lang="en-US" sz="1100" dirty="0" smtClean="0">
                <a:latin typeface="+mn-lt"/>
              </a:rPr>
              <a:t>(grants from the State)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€7.000 in </a:t>
            </a:r>
            <a:r>
              <a:rPr lang="en-US" sz="2000" dirty="0">
                <a:latin typeface="+mn-lt"/>
              </a:rPr>
              <a:t>school </a:t>
            </a:r>
            <a:r>
              <a:rPr lang="en-US" sz="2000" dirty="0" smtClean="0">
                <a:latin typeface="+mn-lt"/>
              </a:rPr>
              <a:t>lunch</a:t>
            </a: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	€2.000 in bus/boat/train tickets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6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51891"/>
              </p:ext>
            </p:extLst>
          </p:nvPr>
        </p:nvGraphicFramePr>
        <p:xfrm>
          <a:off x="1043608" y="1268760"/>
          <a:ext cx="6192687" cy="398152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903107"/>
                <a:gridCol w="1761189"/>
                <a:gridCol w="1800200"/>
                <a:gridCol w="1728191"/>
              </a:tblGrid>
              <a:tr h="26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I </a:t>
                      </a:r>
                      <a:r>
                        <a:rPr lang="sv-SE" sz="1200" dirty="0" err="1">
                          <a:effectLst/>
                        </a:rPr>
                        <a:t>need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wish for</a:t>
                      </a:r>
                      <a:endParaRPr lang="sv-SE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(A lesser need for)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I allready have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0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Important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 smtClean="0">
                          <a:effectLst/>
                          <a:latin typeface="+mj-lt"/>
                        </a:rPr>
                        <a:t>Lerning</a:t>
                      </a:r>
                      <a:r>
                        <a:rPr lang="sv-SE" sz="12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dirty="0" err="1" smtClean="0">
                          <a:effectLst/>
                          <a:latin typeface="+mj-lt"/>
                        </a:rPr>
                        <a:t>through</a:t>
                      </a:r>
                      <a:r>
                        <a:rPr lang="sv-SE" sz="12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dirty="0" err="1" smtClean="0">
                          <a:effectLst/>
                          <a:latin typeface="+mj-lt"/>
                        </a:rPr>
                        <a:t>experience</a:t>
                      </a:r>
                      <a:endParaRPr lang="sv-SE" sz="1200" dirty="0"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 smtClean="0">
                          <a:effectLst/>
                          <a:latin typeface="+mj-lt"/>
                        </a:rPr>
                        <a:t>Partership</a:t>
                      </a:r>
                      <a:r>
                        <a:rPr lang="sv-SE" sz="12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>
                          <a:effectLst/>
                          <a:latin typeface="+mj-lt"/>
                        </a:rPr>
                        <a:t>Student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voice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Communicate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in students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first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language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prior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to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the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activites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Be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aware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of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your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limitiations</a:t>
                      </a:r>
                      <a:endParaRPr lang="sv-SE" sz="1200" baseline="0" dirty="0" smtClean="0"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Techerrs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and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paraprofessionals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with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language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skills</a:t>
                      </a:r>
                      <a:endParaRPr lang="sv-SE" sz="1200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 smtClean="0">
                          <a:effectLst/>
                          <a:latin typeface="+mj-lt"/>
                        </a:rPr>
                        <a:t>Use</a:t>
                      </a:r>
                      <a:r>
                        <a:rPr lang="sv-SE" sz="1200" dirty="0" smtClean="0">
                          <a:effectLst/>
                          <a:latin typeface="+mj-lt"/>
                        </a:rPr>
                        <a:t> student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voice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to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devolop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/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think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outside</a:t>
                      </a: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 the box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 smtClean="0">
                          <a:effectLst/>
                          <a:latin typeface="+mj-lt"/>
                        </a:rPr>
                        <a:t>Community partnership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 err="1" smtClean="0">
                          <a:effectLst/>
                          <a:latin typeface="+mj-lt"/>
                        </a:rPr>
                        <a:t>Funding</a:t>
                      </a:r>
                      <a:endParaRPr lang="sv-SE" sz="12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v-SE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51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Less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important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2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40619"/>
              </p:ext>
            </p:extLst>
          </p:nvPr>
        </p:nvGraphicFramePr>
        <p:xfrm>
          <a:off x="1043608" y="1196752"/>
          <a:ext cx="5876925" cy="25603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38145"/>
                <a:gridCol w="29387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 err="1">
                          <a:effectLst/>
                        </a:rPr>
                        <a:t>Harder</a:t>
                      </a:r>
                      <a:r>
                        <a:rPr lang="sv-SE" sz="1200" dirty="0">
                          <a:effectLst/>
                        </a:rPr>
                        <a:t> </a:t>
                      </a:r>
                      <a:r>
                        <a:rPr lang="sv-SE" sz="1200" dirty="0" err="1">
                          <a:effectLst/>
                        </a:rPr>
                        <a:t>to</a:t>
                      </a:r>
                      <a:r>
                        <a:rPr lang="sv-SE" sz="1200" dirty="0">
                          <a:effectLst/>
                        </a:rPr>
                        <a:t> </a:t>
                      </a:r>
                      <a:r>
                        <a:rPr lang="sv-SE" sz="1200" dirty="0" err="1">
                          <a:effectLst/>
                        </a:rPr>
                        <a:t>adapt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Easy to adapt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Höger 4"/>
          <p:cNvSpPr/>
          <p:nvPr/>
        </p:nvSpPr>
        <p:spPr>
          <a:xfrm>
            <a:off x="1416371" y="5238154"/>
            <a:ext cx="6264696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331640" y="4499490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a scale from 1 to 10;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likely is it </a:t>
            </a:r>
            <a:r>
              <a:rPr lang="en-US" dirty="0" smtClean="0"/>
              <a:t>for me to adopt </a:t>
            </a:r>
            <a:r>
              <a:rPr lang="en-US" dirty="0"/>
              <a:t>Summer camp to my </a:t>
            </a:r>
            <a:r>
              <a:rPr lang="en-US" dirty="0" smtClean="0"/>
              <a:t>school?</a:t>
            </a:r>
          </a:p>
          <a:p>
            <a:endParaRPr lang="en-US" dirty="0"/>
          </a:p>
          <a:p>
            <a:r>
              <a:rPr lang="en-US" dirty="0" smtClean="0"/>
              <a:t>   1                                                                                                         10</a:t>
            </a:r>
          </a:p>
          <a:p>
            <a:r>
              <a:rPr lang="en-US" dirty="0" smtClean="0"/>
              <a:t>Hard						     Easy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73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6334472" cy="1124744"/>
          </a:xfrm>
        </p:spPr>
        <p:txBody>
          <a:bodyPr/>
          <a:lstStyle/>
          <a:p>
            <a:pPr algn="l"/>
            <a:r>
              <a:rPr lang="sv-SE" dirty="0" err="1" smtClean="0"/>
              <a:t>Background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776864" cy="3384376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Malmö is a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city of 325.000 inhabitants in the Copenhagen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Metroarea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of 4.1 million - 2.9 million in Denmark and 1.2 million in Sweden with a linking bridge between the two cities of Copenhagen and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Malmö</a:t>
            </a:r>
          </a:p>
          <a:p>
            <a:pPr lvl="0" algn="l"/>
            <a:endParaRPr lang="sv-SE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Long history of being the gateway to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Scandinavia and receiving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refugees and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immigrant-workers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Two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schools – one for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newcommers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one vocational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school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63" y="4293096"/>
            <a:ext cx="3009936" cy="2003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 3"/>
          <p:cNvSpPr/>
          <p:nvPr/>
        </p:nvSpPr>
        <p:spPr>
          <a:xfrm>
            <a:off x="6012160" y="5465406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3622290" cy="2003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1340768"/>
            <a:ext cx="7715200" cy="2548880"/>
          </a:xfrm>
        </p:spPr>
        <p:txBody>
          <a:bodyPr>
            <a:normAutofit lnSpcReduction="10000"/>
          </a:bodyPr>
          <a:lstStyle/>
          <a:p>
            <a:r>
              <a:rPr lang="sv-SE" sz="2000" dirty="0" smtClean="0">
                <a:latin typeface="+mn-lt"/>
              </a:rPr>
              <a:t>August 2015:		10 </a:t>
            </a:r>
            <a:r>
              <a:rPr lang="sv-SE" sz="2000" dirty="0" err="1" smtClean="0">
                <a:latin typeface="+mn-lt"/>
              </a:rPr>
              <a:t>classes</a:t>
            </a:r>
            <a:r>
              <a:rPr lang="sv-SE" sz="2000" dirty="0" smtClean="0">
                <a:latin typeface="+mn-lt"/>
              </a:rPr>
              <a:t>, 175 students</a:t>
            </a:r>
          </a:p>
          <a:p>
            <a:endParaRPr lang="sv-SE" sz="2000" dirty="0" smtClean="0">
              <a:latin typeface="+mn-lt"/>
            </a:endParaRPr>
          </a:p>
          <a:p>
            <a:r>
              <a:rPr lang="sv-SE" sz="2000" dirty="0" err="1" smtClean="0">
                <a:latin typeface="+mn-lt"/>
              </a:rPr>
              <a:t>October</a:t>
            </a:r>
            <a:r>
              <a:rPr lang="sv-SE" sz="2000" dirty="0" smtClean="0">
                <a:latin typeface="+mn-lt"/>
              </a:rPr>
              <a:t> 2015 – </a:t>
            </a:r>
            <a:r>
              <a:rPr lang="sv-SE" sz="2000" dirty="0" err="1" smtClean="0">
                <a:latin typeface="+mn-lt"/>
              </a:rPr>
              <a:t>January</a:t>
            </a:r>
            <a:r>
              <a:rPr lang="sv-SE" sz="2000" dirty="0" smtClean="0">
                <a:latin typeface="+mn-lt"/>
              </a:rPr>
              <a:t> 2016: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	</a:t>
            </a:r>
            <a:r>
              <a:rPr lang="sv-SE" sz="2000" dirty="0" smtClean="0">
                <a:latin typeface="+mn-lt"/>
              </a:rPr>
              <a:t>		1 new </a:t>
            </a:r>
            <a:r>
              <a:rPr lang="sv-SE" sz="2000" dirty="0" err="1" smtClean="0">
                <a:latin typeface="+mn-lt"/>
              </a:rPr>
              <a:t>class</a:t>
            </a:r>
            <a:r>
              <a:rPr lang="sv-SE" sz="2000" dirty="0" smtClean="0">
                <a:latin typeface="+mn-lt"/>
              </a:rPr>
              <a:t> per </a:t>
            </a:r>
            <a:r>
              <a:rPr lang="sv-SE" sz="2000" dirty="0" err="1" smtClean="0">
                <a:latin typeface="+mn-lt"/>
              </a:rPr>
              <a:t>week</a:t>
            </a:r>
            <a:r>
              <a:rPr lang="sv-SE" sz="2000" dirty="0" smtClean="0">
                <a:latin typeface="+mn-lt"/>
              </a:rPr>
              <a:t> (18 in </a:t>
            </a:r>
            <a:r>
              <a:rPr lang="sv-SE" sz="2000" dirty="0" err="1" smtClean="0">
                <a:latin typeface="+mn-lt"/>
              </a:rPr>
              <a:t>each</a:t>
            </a:r>
            <a:r>
              <a:rPr lang="sv-SE" sz="2000" dirty="0" smtClean="0">
                <a:latin typeface="+mn-lt"/>
              </a:rPr>
              <a:t> </a:t>
            </a:r>
            <a:r>
              <a:rPr lang="sv-SE" sz="2000" dirty="0" err="1" smtClean="0">
                <a:latin typeface="+mn-lt"/>
              </a:rPr>
              <a:t>class</a:t>
            </a:r>
            <a:r>
              <a:rPr lang="sv-SE" sz="2000" dirty="0" smtClean="0">
                <a:latin typeface="+mn-lt"/>
              </a:rPr>
              <a:t>)</a:t>
            </a:r>
          </a:p>
          <a:p>
            <a:endParaRPr lang="sv-SE" sz="2000" dirty="0" smtClean="0">
              <a:latin typeface="+mn-lt"/>
            </a:endParaRPr>
          </a:p>
          <a:p>
            <a:r>
              <a:rPr lang="sv-SE" sz="2000" dirty="0" smtClean="0">
                <a:latin typeface="+mn-lt"/>
              </a:rPr>
              <a:t>June 2016:		395 students at my </a:t>
            </a:r>
            <a:r>
              <a:rPr lang="sv-SE" sz="2000" dirty="0" err="1" smtClean="0">
                <a:latin typeface="+mn-lt"/>
              </a:rPr>
              <a:t>school</a:t>
            </a: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dirty="0" smtClean="0">
                <a:latin typeface="+mn-lt"/>
              </a:rPr>
              <a:t>			195 students at </a:t>
            </a:r>
            <a:r>
              <a:rPr lang="sv-SE" sz="2000" dirty="0" err="1" smtClean="0">
                <a:latin typeface="+mn-lt"/>
              </a:rPr>
              <a:t>other</a:t>
            </a:r>
            <a:r>
              <a:rPr lang="sv-SE" sz="2000" dirty="0" smtClean="0">
                <a:latin typeface="+mn-lt"/>
              </a:rPr>
              <a:t> </a:t>
            </a:r>
            <a:r>
              <a:rPr lang="sv-SE" sz="2000" dirty="0" err="1" smtClean="0">
                <a:latin typeface="+mn-lt"/>
              </a:rPr>
              <a:t>schools</a:t>
            </a:r>
            <a:endParaRPr lang="sv-SE" sz="2000" dirty="0" smtClean="0">
              <a:latin typeface="+mn-lt"/>
            </a:endParaRP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endParaRPr lang="sv-SE" sz="2000" dirty="0" smtClean="0">
              <a:latin typeface="+mn-lt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Background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043608" y="3861048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Desirers</a:t>
            </a:r>
          </a:p>
          <a:p>
            <a:r>
              <a:rPr lang="sv-SE" sz="2000" dirty="0" err="1"/>
              <a:t>Help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homework</a:t>
            </a:r>
            <a:endParaRPr lang="sv-SE" sz="2000" dirty="0"/>
          </a:p>
          <a:p>
            <a:r>
              <a:rPr lang="sv-SE" sz="2000" dirty="0" err="1"/>
              <a:t>Meet</a:t>
            </a:r>
            <a:r>
              <a:rPr lang="sv-SE" sz="2000" dirty="0"/>
              <a:t> </a:t>
            </a:r>
            <a:r>
              <a:rPr lang="sv-SE" sz="2000" dirty="0" err="1"/>
              <a:t>swedish</a:t>
            </a:r>
            <a:r>
              <a:rPr lang="sv-SE" sz="2000" dirty="0"/>
              <a:t> </a:t>
            </a:r>
            <a:r>
              <a:rPr lang="sv-SE" sz="2000" dirty="0" err="1"/>
              <a:t>friends</a:t>
            </a:r>
            <a:endParaRPr lang="sv-SE" sz="2000" dirty="0"/>
          </a:p>
          <a:p>
            <a:r>
              <a:rPr lang="sv-SE" sz="2000" dirty="0" err="1"/>
              <a:t>Learn</a:t>
            </a:r>
            <a:r>
              <a:rPr lang="sv-SE" sz="2000" dirty="0"/>
              <a:t> </a:t>
            </a:r>
            <a:r>
              <a:rPr lang="sv-SE" sz="2000" dirty="0" err="1"/>
              <a:t>swedish</a:t>
            </a:r>
            <a:endParaRPr lang="sv-SE" sz="2000" dirty="0"/>
          </a:p>
          <a:p>
            <a:r>
              <a:rPr lang="sv-SE" sz="2000" dirty="0" err="1"/>
              <a:t>Excursions</a:t>
            </a:r>
            <a:r>
              <a:rPr lang="sv-SE" sz="2000" dirty="0"/>
              <a:t> </a:t>
            </a:r>
          </a:p>
          <a:p>
            <a:r>
              <a:rPr lang="sv-SE" sz="2000" dirty="0" err="1"/>
              <a:t>Learn</a:t>
            </a:r>
            <a:r>
              <a:rPr lang="sv-SE" sz="2000" dirty="0"/>
              <a:t> </a:t>
            </a:r>
            <a:r>
              <a:rPr lang="sv-SE" sz="2000" dirty="0" err="1"/>
              <a:t>about</a:t>
            </a:r>
            <a:r>
              <a:rPr lang="sv-SE" sz="2000" dirty="0"/>
              <a:t> Sweden</a:t>
            </a:r>
          </a:p>
          <a:p>
            <a:r>
              <a:rPr lang="sv-SE" sz="2000" dirty="0" err="1"/>
              <a:t>Lern</a:t>
            </a:r>
            <a:r>
              <a:rPr lang="sv-SE" sz="2000" dirty="0"/>
              <a:t> </a:t>
            </a:r>
            <a:r>
              <a:rPr lang="sv-SE" sz="2000" dirty="0" err="1"/>
              <a:t>to</a:t>
            </a:r>
            <a:r>
              <a:rPr lang="sv-SE" sz="2000" dirty="0"/>
              <a:t> drive, </a:t>
            </a:r>
            <a:r>
              <a:rPr lang="sv-SE" sz="2000" dirty="0" err="1"/>
              <a:t>swim</a:t>
            </a:r>
            <a:r>
              <a:rPr lang="sv-SE" sz="2000" dirty="0"/>
              <a:t> and </a:t>
            </a:r>
            <a:r>
              <a:rPr lang="sv-SE" sz="2000" dirty="0" err="1"/>
              <a:t>bicycle</a:t>
            </a:r>
            <a:endParaRPr lang="sv-SE" sz="2000" dirty="0"/>
          </a:p>
          <a:p>
            <a:r>
              <a:rPr lang="sv-SE" sz="2000" dirty="0"/>
              <a:t>Different sport </a:t>
            </a:r>
            <a:r>
              <a:rPr lang="sv-SE" sz="2000" dirty="0" err="1"/>
              <a:t>activities</a:t>
            </a:r>
            <a:r>
              <a:rPr lang="sv-SE" sz="2000" dirty="0"/>
              <a:t> 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9644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 - Challenges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09898" y="3356992"/>
            <a:ext cx="79494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large numbers </a:t>
            </a:r>
            <a:r>
              <a:rPr lang="en-US" sz="2000" dirty="0" smtClean="0"/>
              <a:t>of </a:t>
            </a:r>
            <a:r>
              <a:rPr lang="en-US" sz="2000" dirty="0" err="1" smtClean="0"/>
              <a:t>newcommers</a:t>
            </a:r>
            <a:r>
              <a:rPr lang="en-US" sz="2000" dirty="0" smtClean="0"/>
              <a:t> that </a:t>
            </a:r>
            <a:r>
              <a:rPr lang="en-US" sz="2000" dirty="0"/>
              <a:t>Malmö received during </a:t>
            </a:r>
            <a:r>
              <a:rPr lang="en-US" sz="2000" dirty="0" smtClean="0"/>
              <a:t>2015/16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level </a:t>
            </a:r>
            <a:r>
              <a:rPr lang="en-US" sz="2000" dirty="0"/>
              <a:t>of knowledge in S</a:t>
            </a:r>
            <a:r>
              <a:rPr lang="en-US" sz="2000" dirty="0" smtClean="0"/>
              <a:t>wedish wasn’t at </a:t>
            </a:r>
            <a:r>
              <a:rPr lang="en-US" sz="2000" dirty="0"/>
              <a:t>secondary level.</a:t>
            </a: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smtClean="0"/>
              <a:t>organization </a:t>
            </a:r>
            <a:r>
              <a:rPr lang="en-US" sz="2000" dirty="0"/>
              <a:t>of the ‘ordinary’ </a:t>
            </a:r>
            <a:r>
              <a:rPr lang="en-US" sz="2000" dirty="0" smtClean="0"/>
              <a:t>summer school </a:t>
            </a:r>
            <a:r>
              <a:rPr lang="en-US" sz="2000" dirty="0"/>
              <a:t>and the </a:t>
            </a:r>
            <a:r>
              <a:rPr lang="en-US" sz="2000" dirty="0" smtClean="0"/>
              <a:t>summer school </a:t>
            </a:r>
            <a:r>
              <a:rPr lang="en-US" sz="2000" dirty="0"/>
              <a:t>for </a:t>
            </a:r>
            <a:r>
              <a:rPr lang="en-US" sz="2000" dirty="0" err="1"/>
              <a:t>newcommers</a:t>
            </a:r>
            <a:r>
              <a:rPr lang="en-US" sz="2000" dirty="0"/>
              <a:t> would be for </a:t>
            </a:r>
            <a:r>
              <a:rPr lang="en-US" sz="2000" dirty="0" err="1"/>
              <a:t>aprox</a:t>
            </a:r>
            <a:r>
              <a:rPr lang="en-US" sz="2000" dirty="0"/>
              <a:t>. 1000 students and 40 staff – a far </a:t>
            </a:r>
            <a:r>
              <a:rPr lang="en-US" sz="2000" b="1" dirty="0"/>
              <a:t>too big </a:t>
            </a:r>
            <a:r>
              <a:rPr lang="en-US" sz="2000" b="1" dirty="0" smtClean="0"/>
              <a:t>organization </a:t>
            </a:r>
            <a:r>
              <a:rPr lang="en-US" sz="2000" dirty="0"/>
              <a:t>for </a:t>
            </a:r>
            <a:r>
              <a:rPr lang="en-US" sz="2000" i="1" dirty="0"/>
              <a:t>one</a:t>
            </a:r>
            <a:r>
              <a:rPr lang="en-US" sz="2000" dirty="0"/>
              <a:t> school to </a:t>
            </a:r>
            <a:r>
              <a:rPr lang="en-US" sz="2000" dirty="0" smtClean="0"/>
              <a:t>handle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Newcommers</a:t>
            </a:r>
            <a:r>
              <a:rPr lang="en-US" sz="2000" dirty="0" smtClean="0"/>
              <a:t> need to continuously train their second language skills.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newcommers</a:t>
            </a:r>
            <a:r>
              <a:rPr lang="en-US" sz="2000" dirty="0" smtClean="0"/>
              <a:t>  had </a:t>
            </a:r>
            <a:r>
              <a:rPr lang="en-US" sz="2000" dirty="0"/>
              <a:t>nothing to do </a:t>
            </a:r>
            <a:r>
              <a:rPr lang="en-US" sz="2000" dirty="0" smtClean="0"/>
              <a:t>during the summer and </a:t>
            </a:r>
            <a:r>
              <a:rPr lang="en-US" sz="2000" dirty="0"/>
              <a:t>if they knew of something to do, they </a:t>
            </a:r>
            <a:r>
              <a:rPr lang="en-US" sz="2000" b="1" dirty="0"/>
              <a:t>didn’t have the money </a:t>
            </a:r>
            <a:r>
              <a:rPr lang="en-US" sz="2000" dirty="0"/>
              <a:t>to do it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b="1" dirty="0" smtClean="0"/>
              <a:t>meet the desirers </a:t>
            </a:r>
            <a:r>
              <a:rPr lang="en-US" sz="2000" dirty="0" smtClean="0"/>
              <a:t>of the students </a:t>
            </a:r>
            <a:endParaRPr lang="sv-SE" sz="2000" dirty="0"/>
          </a:p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009898" y="1196752"/>
            <a:ext cx="78105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Summer school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The city of Malmö has a long tradition of summer school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This organization usually enrolls 500 students and 20 staff for two weeks. Mathematics, Swedish and English on a secondary level. </a:t>
            </a: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Newcommers</a:t>
            </a:r>
            <a:r>
              <a:rPr lang="en-US" sz="2000" dirty="0"/>
              <a:t> have the legal right to attend summer school </a:t>
            </a:r>
          </a:p>
        </p:txBody>
      </p:sp>
      <p:sp>
        <p:nvSpPr>
          <p:cNvPr id="5" name="Rektangel 4"/>
          <p:cNvSpPr/>
          <p:nvPr/>
        </p:nvSpPr>
        <p:spPr>
          <a:xfrm>
            <a:off x="1009898" y="2988731"/>
            <a:ext cx="1329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8261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 –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lucky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995086" y="119675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We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were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lucky</a:t>
            </a:r>
            <a:endParaRPr lang="sv-SE" sz="2000" b="1" dirty="0" smtClean="0"/>
          </a:p>
        </p:txBody>
      </p:sp>
      <p:sp>
        <p:nvSpPr>
          <p:cNvPr id="3" name="Rektangel 2"/>
          <p:cNvSpPr/>
          <p:nvPr/>
        </p:nvSpPr>
        <p:spPr>
          <a:xfrm>
            <a:off x="899592" y="170080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The department of education in Malmö had been granted a </a:t>
            </a:r>
            <a:r>
              <a:rPr lang="en-US" sz="2000" dirty="0" err="1"/>
              <a:t>governemental</a:t>
            </a:r>
            <a:r>
              <a:rPr lang="en-US" sz="2000" dirty="0"/>
              <a:t>-funded project called </a:t>
            </a:r>
            <a:r>
              <a:rPr lang="en-US" sz="2000" b="1" dirty="0" err="1"/>
              <a:t>PlugIn</a:t>
            </a:r>
            <a:r>
              <a:rPr lang="en-US" sz="2000" b="1" dirty="0"/>
              <a:t> 2.0. </a:t>
            </a:r>
            <a:r>
              <a:rPr lang="en-US" sz="2000" dirty="0"/>
              <a:t>A project to reduce drop-outs at upper secondary school. The project manager was – on my request - transferred to my school earlier that semester. </a:t>
            </a:r>
            <a:endParaRPr lang="sv-SE" sz="2000" dirty="0"/>
          </a:p>
          <a:p>
            <a:r>
              <a:rPr lang="en-US" sz="2000" dirty="0"/>
              <a:t> </a:t>
            </a: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They – in turn – were connected to the organization called </a:t>
            </a:r>
            <a:r>
              <a:rPr lang="en-US" sz="2000" b="1" dirty="0"/>
              <a:t>Hela Malmö </a:t>
            </a:r>
            <a:r>
              <a:rPr lang="en-US" sz="2000" dirty="0"/>
              <a:t>(The whole of Malmö or Heal Malmö). Hela Malmö is sprung from the different youth organizations in different sports clubs in Malmö. 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had an empty </a:t>
            </a:r>
            <a:r>
              <a:rPr lang="en-US" sz="2000" b="1" dirty="0" smtClean="0"/>
              <a:t>school building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Teachers and paraprofessionals  </a:t>
            </a:r>
            <a:r>
              <a:rPr lang="en-US" sz="2000" dirty="0" smtClean="0"/>
              <a:t>with multi-language skills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 educational department and an existing community that was </a:t>
            </a:r>
            <a:r>
              <a:rPr lang="en-US" sz="2000" b="1" dirty="0" smtClean="0"/>
              <a:t>willing to help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4032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95408"/>
            <a:ext cx="4985240" cy="3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 – Hela Malmö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43608" y="134076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Hela Malmö (The </a:t>
            </a:r>
            <a:r>
              <a:rPr lang="sv-SE" sz="2000" b="1" dirty="0" err="1" smtClean="0"/>
              <a:t>whole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Malmö, To </a:t>
            </a:r>
            <a:r>
              <a:rPr lang="sv-SE" sz="2000" b="1" dirty="0" err="1" smtClean="0"/>
              <a:t>heal</a:t>
            </a:r>
            <a:r>
              <a:rPr lang="sv-SE" sz="2000" b="1" dirty="0" smtClean="0"/>
              <a:t> Malmö) </a:t>
            </a:r>
            <a:endParaRPr lang="sv-SE" sz="20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1043608" y="191683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 smtClean="0"/>
              <a:t>Started</a:t>
            </a:r>
            <a:r>
              <a:rPr lang="sv-SE" sz="2000" dirty="0" smtClean="0"/>
              <a:t> 2004 as a </a:t>
            </a:r>
            <a:r>
              <a:rPr lang="sv-SE" sz="2000" dirty="0" err="1" smtClean="0"/>
              <a:t>school</a:t>
            </a:r>
            <a:r>
              <a:rPr lang="sv-SE" sz="2000" dirty="0" smtClean="0"/>
              <a:t> </a:t>
            </a:r>
            <a:r>
              <a:rPr lang="sv-SE" sz="2000" dirty="0" err="1" smtClean="0"/>
              <a:t>project</a:t>
            </a: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cs typeface="Arial"/>
              </a:rPr>
              <a:t>Main focus: </a:t>
            </a:r>
            <a:r>
              <a:rPr lang="sv-SE" sz="2000" dirty="0" smtClean="0">
                <a:cs typeface="Arial"/>
              </a:rPr>
              <a:t>		</a:t>
            </a:r>
            <a:r>
              <a:rPr lang="sv-SE" sz="2000" dirty="0" err="1" smtClean="0">
                <a:cs typeface="Arial"/>
              </a:rPr>
              <a:t>Inclusion</a:t>
            </a:r>
            <a:endParaRPr lang="sv-SE" sz="2000" dirty="0" smtClean="0">
              <a:cs typeface="Arial"/>
            </a:endParaRPr>
          </a:p>
          <a:p>
            <a:pPr lvl="5"/>
            <a:r>
              <a:rPr lang="sv-SE" sz="2000" dirty="0">
                <a:cs typeface="Arial"/>
              </a:rPr>
              <a:t>	</a:t>
            </a:r>
            <a:r>
              <a:rPr lang="sv-SE" sz="2000" dirty="0" err="1" smtClean="0">
                <a:cs typeface="Arial"/>
              </a:rPr>
              <a:t>Getting</a:t>
            </a:r>
            <a:r>
              <a:rPr lang="sv-SE" sz="2000" dirty="0" smtClean="0">
                <a:cs typeface="Arial"/>
              </a:rPr>
              <a:t> </a:t>
            </a:r>
            <a:r>
              <a:rPr lang="sv-SE" sz="2000" dirty="0" err="1">
                <a:cs typeface="Arial"/>
              </a:rPr>
              <a:t>young</a:t>
            </a:r>
            <a:r>
              <a:rPr lang="sv-SE" sz="2000" dirty="0">
                <a:cs typeface="Arial"/>
              </a:rPr>
              <a:t> </a:t>
            </a:r>
            <a:r>
              <a:rPr lang="sv-SE" sz="2000" dirty="0" err="1">
                <a:cs typeface="Arial"/>
              </a:rPr>
              <a:t>people</a:t>
            </a:r>
            <a:r>
              <a:rPr lang="sv-SE" sz="2000" dirty="0">
                <a:cs typeface="Arial"/>
              </a:rPr>
              <a:t> </a:t>
            </a:r>
            <a:r>
              <a:rPr lang="sv-SE" sz="2000" dirty="0" err="1">
                <a:cs typeface="Arial"/>
              </a:rPr>
              <a:t>involved</a:t>
            </a:r>
            <a:r>
              <a:rPr lang="sv-SE" sz="2000" dirty="0">
                <a:cs typeface="Arial"/>
              </a:rPr>
              <a:t> in </a:t>
            </a:r>
            <a:r>
              <a:rPr lang="sv-SE" sz="2000" dirty="0" err="1">
                <a:cs typeface="Arial"/>
              </a:rPr>
              <a:t>meaningfull</a:t>
            </a:r>
            <a:r>
              <a:rPr lang="sv-SE" sz="2000" dirty="0">
                <a:cs typeface="Arial"/>
              </a:rPr>
              <a:t> </a:t>
            </a:r>
            <a:r>
              <a:rPr lang="sv-SE" sz="2000" dirty="0" smtClean="0">
                <a:cs typeface="Arial"/>
              </a:rPr>
              <a:t>	</a:t>
            </a:r>
            <a:r>
              <a:rPr lang="sv-SE" sz="2000" dirty="0" err="1" smtClean="0">
                <a:cs typeface="Arial"/>
              </a:rPr>
              <a:t>after-school</a:t>
            </a:r>
            <a:r>
              <a:rPr lang="sv-SE" sz="2000" dirty="0" smtClean="0">
                <a:cs typeface="Arial"/>
              </a:rPr>
              <a:t> </a:t>
            </a:r>
            <a:r>
              <a:rPr lang="sv-SE" sz="2000" dirty="0" err="1">
                <a:cs typeface="Arial"/>
              </a:rPr>
              <a:t>activitites</a:t>
            </a:r>
            <a:r>
              <a:rPr lang="sv-SE" sz="2000" dirty="0">
                <a:cs typeface="Arial"/>
              </a:rPr>
              <a:t> and </a:t>
            </a:r>
            <a:r>
              <a:rPr lang="sv-SE" sz="2000" dirty="0" err="1">
                <a:cs typeface="Arial"/>
              </a:rPr>
              <a:t>creating</a:t>
            </a:r>
            <a:r>
              <a:rPr lang="sv-SE" sz="2000" dirty="0">
                <a:cs typeface="Arial"/>
              </a:rPr>
              <a:t> </a:t>
            </a:r>
            <a:r>
              <a:rPr lang="sv-SE" sz="2000" dirty="0" err="1">
                <a:cs typeface="Arial"/>
              </a:rPr>
              <a:t>jobs</a:t>
            </a:r>
            <a:r>
              <a:rPr lang="sv-SE" sz="2000" dirty="0">
                <a:cs typeface="Arial"/>
              </a:rPr>
              <a:t> for </a:t>
            </a:r>
            <a:r>
              <a:rPr lang="sv-SE" sz="2000" dirty="0" smtClean="0">
                <a:cs typeface="Arial"/>
              </a:rPr>
              <a:t>	</a:t>
            </a:r>
            <a:r>
              <a:rPr lang="sv-SE" sz="2000" dirty="0" err="1" smtClean="0">
                <a:cs typeface="Arial"/>
              </a:rPr>
              <a:t>young</a:t>
            </a:r>
            <a:r>
              <a:rPr lang="sv-SE" sz="2000" dirty="0" smtClean="0">
                <a:cs typeface="Arial"/>
              </a:rPr>
              <a:t> </a:t>
            </a:r>
            <a:r>
              <a:rPr lang="sv-SE" sz="2000" dirty="0" err="1">
                <a:cs typeface="Arial"/>
              </a:rPr>
              <a:t>adults</a:t>
            </a:r>
            <a:endParaRPr lang="sv-SE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Target </a:t>
            </a:r>
            <a:r>
              <a:rPr lang="sv-SE" sz="2000" dirty="0" err="1" smtClean="0"/>
              <a:t>groups</a:t>
            </a:r>
            <a:r>
              <a:rPr lang="sv-SE" sz="2000" dirty="0" smtClean="0"/>
              <a:t>: 		10-20 yrs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No.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participants</a:t>
            </a:r>
            <a:r>
              <a:rPr lang="sv-SE" sz="2000" dirty="0" smtClean="0"/>
              <a:t>:	4.000 </a:t>
            </a:r>
            <a:r>
              <a:rPr lang="sv-SE" sz="2000" dirty="0" err="1" smtClean="0"/>
              <a:t>youths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8574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Summer camp – Not a ’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man’s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’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30424" y="1628800"/>
            <a:ext cx="7715200" cy="2620888"/>
          </a:xfrm>
        </p:spPr>
        <p:txBody>
          <a:bodyPr>
            <a:normAutofit/>
          </a:bodyPr>
          <a:lstStyle/>
          <a:p>
            <a:r>
              <a:rPr lang="sv-SE" sz="2000" dirty="0" smtClean="0"/>
              <a:t>Malmö University </a:t>
            </a:r>
          </a:p>
          <a:p>
            <a:r>
              <a:rPr lang="sv-SE" sz="2000" dirty="0" smtClean="0"/>
              <a:t>The </a:t>
            </a:r>
            <a:r>
              <a:rPr lang="sv-SE" sz="2000" dirty="0" err="1" smtClean="0"/>
              <a:t>Recreation</a:t>
            </a:r>
            <a:r>
              <a:rPr lang="sv-SE" sz="2000" dirty="0" smtClean="0"/>
              <a:t> </a:t>
            </a:r>
            <a:r>
              <a:rPr lang="sv-SE" sz="2000" dirty="0" err="1" smtClean="0"/>
              <a:t>department</a:t>
            </a:r>
            <a:r>
              <a:rPr lang="sv-SE" sz="2000" dirty="0" smtClean="0"/>
              <a:t> in the city </a:t>
            </a:r>
            <a:r>
              <a:rPr lang="sv-SE" sz="2000" dirty="0" err="1" smtClean="0"/>
              <a:t>of</a:t>
            </a:r>
            <a:r>
              <a:rPr lang="sv-SE" sz="2000" dirty="0" smtClean="0"/>
              <a:t> Malmö</a:t>
            </a:r>
          </a:p>
          <a:p>
            <a:r>
              <a:rPr lang="sv-SE" sz="2000" dirty="0" err="1" smtClean="0"/>
              <a:t>Department</a:t>
            </a:r>
            <a:r>
              <a:rPr lang="sv-SE" sz="2000" dirty="0" smtClean="0"/>
              <a:t> </a:t>
            </a:r>
            <a:r>
              <a:rPr lang="sv-SE" sz="2000" dirty="0"/>
              <a:t>for social </a:t>
            </a:r>
            <a:r>
              <a:rPr lang="sv-SE" sz="2000" dirty="0" smtClean="0"/>
              <a:t>services ni the city </a:t>
            </a:r>
            <a:r>
              <a:rPr lang="sv-SE" sz="2000" dirty="0" err="1" smtClean="0"/>
              <a:t>of</a:t>
            </a:r>
            <a:r>
              <a:rPr lang="sv-SE" sz="2000" dirty="0" smtClean="0"/>
              <a:t> Malmö</a:t>
            </a:r>
          </a:p>
          <a:p>
            <a:r>
              <a:rPr lang="sv-SE" sz="2000" dirty="0" smtClean="0"/>
              <a:t>Save the </a:t>
            </a:r>
            <a:r>
              <a:rPr lang="sv-SE" sz="2000" dirty="0" err="1" smtClean="0"/>
              <a:t>children</a:t>
            </a:r>
            <a:r>
              <a:rPr lang="sv-SE" sz="2000" dirty="0" smtClean="0"/>
              <a:t> (Sweden)</a:t>
            </a:r>
          </a:p>
          <a:p>
            <a:r>
              <a:rPr lang="sv-SE" sz="2000" dirty="0" smtClean="0"/>
              <a:t>Association for </a:t>
            </a:r>
            <a:r>
              <a:rPr lang="sv-SE" sz="2000" dirty="0" err="1" smtClean="0"/>
              <a:t>unaccompanied</a:t>
            </a:r>
            <a:r>
              <a:rPr lang="sv-SE" sz="2000" dirty="0" smtClean="0"/>
              <a:t> </a:t>
            </a:r>
            <a:r>
              <a:rPr lang="sv-SE" sz="2000" dirty="0" err="1"/>
              <a:t>children</a:t>
            </a:r>
            <a:r>
              <a:rPr lang="sv-SE" sz="2000" dirty="0"/>
              <a:t> </a:t>
            </a:r>
            <a:endParaRPr lang="sv-SE" sz="2000" dirty="0" smtClean="0"/>
          </a:p>
          <a:p>
            <a:r>
              <a:rPr lang="sv-SE" sz="2000" dirty="0" smtClean="0"/>
              <a:t>Representatives from different sports and kultur associations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73216"/>
            <a:ext cx="978024" cy="9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16252"/>
            <a:ext cx="1091952" cy="109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44244"/>
            <a:ext cx="1235968" cy="12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44244"/>
            <a:ext cx="1235968" cy="12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3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73670"/>
              </p:ext>
            </p:extLst>
          </p:nvPr>
        </p:nvGraphicFramePr>
        <p:xfrm>
          <a:off x="1187624" y="1340768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Acrobat Document" r:id="rId3" imgW="5667480" imgH="8020080" progId="AcroExch.Document.DC">
                  <p:embed/>
                </p:oleObj>
              </mc:Choice>
              <mc:Fallback>
                <p:oleObj name="Acrobat Document" r:id="rId3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340768"/>
                        <a:ext cx="2871788" cy="406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21530"/>
              </p:ext>
            </p:extLst>
          </p:nvPr>
        </p:nvGraphicFramePr>
        <p:xfrm>
          <a:off x="5364088" y="1340768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Acrobat Document" r:id="rId5" imgW="5667480" imgH="8020080" progId="AcroExch.Document.DC">
                  <p:embed/>
                </p:oleObj>
              </mc:Choice>
              <mc:Fallback>
                <p:oleObj name="Acrobat Document" r:id="rId5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088" y="1340768"/>
                        <a:ext cx="2871788" cy="4064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5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Summer camp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971600" y="126876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Hours</a:t>
            </a:r>
          </a:p>
          <a:p>
            <a:pPr lvl="0"/>
            <a:r>
              <a:rPr lang="en-US" sz="2000" dirty="0" smtClean="0"/>
              <a:t>	08.30-11.45	School</a:t>
            </a:r>
          </a:p>
          <a:p>
            <a:pPr lvl="0"/>
            <a:r>
              <a:rPr lang="en-US" sz="2000" dirty="0"/>
              <a:t>	</a:t>
            </a:r>
            <a:r>
              <a:rPr lang="en-US" sz="2000" dirty="0" smtClean="0"/>
              <a:t>11.45-12.30	Lunch</a:t>
            </a:r>
          </a:p>
          <a:p>
            <a:pPr lvl="0"/>
            <a:r>
              <a:rPr lang="en-US" sz="2000" dirty="0" smtClean="0"/>
              <a:t>	12.30-15.00	Activities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81758"/>
              </p:ext>
            </p:extLst>
          </p:nvPr>
        </p:nvGraphicFramePr>
        <p:xfrm>
          <a:off x="1002044" y="2780928"/>
          <a:ext cx="7704852" cy="2123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6086"/>
                <a:gridCol w="1072198"/>
                <a:gridCol w="1284142"/>
                <a:gridCol w="1284142"/>
                <a:gridCol w="1284142"/>
                <a:gridCol w="1284142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sv-SE" dirty="0" smtClean="0"/>
                        <a:t>Summer camp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Swedish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Alfphabetization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Grade</a:t>
                      </a:r>
                      <a:r>
                        <a:rPr lang="sv-SE" b="1" dirty="0" smtClean="0"/>
                        <a:t> 1-3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Grade</a:t>
                      </a:r>
                      <a:r>
                        <a:rPr lang="sv-SE" b="1" baseline="0" dirty="0" smtClean="0"/>
                        <a:t> 4-6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Grade</a:t>
                      </a:r>
                      <a:r>
                        <a:rPr lang="sv-SE" b="1" dirty="0" smtClean="0"/>
                        <a:t> 7-9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High</a:t>
                      </a:r>
                      <a:r>
                        <a:rPr lang="sv-SE" b="1" dirty="0" smtClean="0"/>
                        <a:t> </a:t>
                      </a:r>
                      <a:r>
                        <a:rPr lang="sv-SE" b="1" dirty="0" err="1" smtClean="0"/>
                        <a:t>school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/>
                        <a:t>No.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groups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Mathematics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Grade</a:t>
                      </a:r>
                      <a:r>
                        <a:rPr lang="sv-SE" b="1" baseline="0" dirty="0" smtClean="0"/>
                        <a:t> 1-3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Grade</a:t>
                      </a:r>
                      <a:r>
                        <a:rPr lang="sv-SE" b="1" dirty="0" smtClean="0"/>
                        <a:t> 4-9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High</a:t>
                      </a:r>
                      <a:r>
                        <a:rPr lang="sv-SE" b="1" dirty="0" smtClean="0"/>
                        <a:t> </a:t>
                      </a:r>
                      <a:r>
                        <a:rPr lang="sv-SE" b="1" dirty="0" err="1" smtClean="0"/>
                        <a:t>school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/>
                        <a:t>No.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groups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Light_Green">
  <a:themeElements>
    <a:clrScheme name="Ligth green Malmö stad">
      <a:dk1>
        <a:sysClr val="windowText" lastClr="000000"/>
      </a:dk1>
      <a:lt1>
        <a:sysClr val="window" lastClr="FFFFFF"/>
      </a:lt1>
      <a:dk2>
        <a:srgbClr val="A1DEE9"/>
      </a:dk2>
      <a:lt2>
        <a:srgbClr val="C3C8C8"/>
      </a:lt2>
      <a:accent1>
        <a:srgbClr val="00693C"/>
      </a:accent1>
      <a:accent2>
        <a:srgbClr val="000000"/>
      </a:accent2>
      <a:accent3>
        <a:srgbClr val="C3C8C8"/>
      </a:accent3>
      <a:accent4>
        <a:srgbClr val="A9DC92"/>
      </a:accent4>
      <a:accent5>
        <a:srgbClr val="A1DEE9"/>
      </a:accent5>
      <a:accent6>
        <a:srgbClr val="D798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Light_Green</Template>
  <TotalTime>264</TotalTime>
  <Words>523</Words>
  <Application>Microsoft Office PowerPoint</Application>
  <PresentationFormat>Affichage à l'écran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new_Light_Green</vt:lpstr>
      <vt:lpstr>Acrobat Document</vt:lpstr>
      <vt:lpstr>SUMMER CAMP</vt:lpstr>
      <vt:lpstr>Background</vt:lpstr>
      <vt:lpstr>Background</vt:lpstr>
      <vt:lpstr>Summer camp - Challenges</vt:lpstr>
      <vt:lpstr>Summer camp – We were lucky</vt:lpstr>
      <vt:lpstr>Summer camp – Hela Malmö</vt:lpstr>
      <vt:lpstr>Summer camp – Not a ’one man’s work’</vt:lpstr>
      <vt:lpstr>Présentation PowerPoint</vt:lpstr>
      <vt:lpstr>Summer camp</vt:lpstr>
      <vt:lpstr>Summer camp</vt:lpstr>
      <vt:lpstr>Summer camp</vt:lpstr>
      <vt:lpstr>Summer camp - Statistics</vt:lpstr>
      <vt:lpstr>Summer camp</vt:lpstr>
      <vt:lpstr>Summer camp</vt:lpstr>
    </vt:vector>
  </TitlesOfParts>
  <Company>Malmö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Set Rooke</dc:creator>
  <cp:lastModifiedBy>Jean-Paul Bianchi</cp:lastModifiedBy>
  <cp:revision>23</cp:revision>
  <cp:lastPrinted>2017-01-10T08:36:43Z</cp:lastPrinted>
  <dcterms:created xsi:type="dcterms:W3CDTF">2017-01-10T06:49:22Z</dcterms:created>
  <dcterms:modified xsi:type="dcterms:W3CDTF">2017-01-24T08:23:36Z</dcterms:modified>
</cp:coreProperties>
</file>