
<file path=[Content_Types].xml><?xml version="1.0" encoding="utf-8"?>
<Types xmlns="http://schemas.openxmlformats.org/package/2006/content-types">
  <Default Extension="xml" ContentType="application/xml"/>
  <Default Extension="wmv" ContentType="video/unknown"/>
  <Default Extension="jpg" ContentType="image/jpeg"/>
  <Default Extension="rels" ContentType="application/vnd.openxmlformats-package.relationships+xml"/>
  <Default Extension="xlsx" ContentType="application/vnd.openxmlformats-officedocument.spreadsheetml.sheet"/>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theme/themeOverride1.xml" ContentType="application/vnd.openxmlformats-officedocument.themeOverride+xml"/>
  <Override PartName="/ppt/drawings/drawing1.xml" ContentType="application/vnd.openxmlformats-officedocument.drawingml.chartshapes+xml"/>
  <Override PartName="/ppt/charts/chart2.xml" ContentType="application/vnd.openxmlformats-officedocument.drawingml.chart+xml"/>
  <Override PartName="/ppt/theme/themeOverride2.xml" ContentType="application/vnd.openxmlformats-officedocument.themeOverride+xml"/>
  <Override PartName="/ppt/charts/chart3.xml" ContentType="application/vnd.openxmlformats-officedocument.drawingml.chart+xml"/>
  <Override PartName="/ppt/theme/themeOverride3.xml" ContentType="application/vnd.openxmlformats-officedocument.themeOverride+xml"/>
  <Override PartName="/ppt/notesSlides/notesSlide3.xml" ContentType="application/vnd.openxmlformats-officedocument.presentationml.notesSlide+xml"/>
  <Override PartName="/ppt/charts/chart4.xml" ContentType="application/vnd.openxmlformats-officedocument.drawingml.chart+xml"/>
  <Override PartName="/ppt/theme/themeOverride4.xml" ContentType="application/vnd.openxmlformats-officedocument.themeOverride+xml"/>
  <Override PartName="/ppt/charts/chart5.xml" ContentType="application/vnd.openxmlformats-officedocument.drawingml.chart+xml"/>
  <Override PartName="/ppt/theme/themeOverride5.xml" ContentType="application/vnd.openxmlformats-officedocument.themeOverr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6.xml" ContentType="application/vnd.openxmlformats-officedocument.drawingml.chart+xml"/>
  <Override PartName="/ppt/theme/themeOverride6.xml" ContentType="application/vnd.openxmlformats-officedocument.themeOverr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7.xml" ContentType="application/vnd.openxmlformats-officedocument.drawingml.chart+xml"/>
  <Override PartName="/ppt/theme/themeOverride7.xml" ContentType="application/vnd.openxmlformats-officedocument.themeOverr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rts/colors1.xml" ContentType="application/vnd.ms-office.chartcolorstyle+xml"/>
  <Override PartName="/ppt/charts/style1.xml" ContentType="application/vnd.ms-office.chartstyle+xml"/>
  <Override PartName="/ppt/charts/colors2.xml" ContentType="application/vnd.ms-office.chartcolorstyle+xml"/>
  <Override PartName="/ppt/charts/style2.xml" ContentType="application/vnd.ms-office.chartstyle+xml"/>
  <Override PartName="/ppt/charts/colors3.xml" ContentType="application/vnd.ms-office.chartcolorstyle+xml"/>
  <Override PartName="/ppt/charts/style3.xml" ContentType="application/vnd.ms-office.chartstyle+xml"/>
  <Override PartName="/ppt/charts/colors4.xml" ContentType="application/vnd.ms-office.chartcolorstyle+xml"/>
  <Override PartName="/ppt/charts/style4.xml" ContentType="application/vnd.ms-office.chartstyle+xml"/>
  <Override PartName="/ppt/charts/colors5.xml" ContentType="application/vnd.ms-office.chartcolorstyle+xml"/>
  <Override PartName="/ppt/charts/style5.xml" ContentType="application/vnd.ms-office.chartstyle+xml"/>
  <Override PartName="/ppt/charts/colors6.xml" ContentType="application/vnd.ms-office.chartcolorstyle+xml"/>
  <Override PartName="/ppt/charts/style6.xml" ContentType="application/vnd.ms-office.chartstyle+xml"/>
  <Override PartName="/ppt/charts/colors7.xml" ContentType="application/vnd.ms-office.chartcolorstyle+xml"/>
  <Override PartName="/ppt/charts/style7.xml" ContentType="application/vnd.ms-office.chartstyle+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3"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3" r:id="rId17"/>
    <p:sldId id="272" r:id="rId18"/>
  </p:sldIdLst>
  <p:sldSz cx="12192000" cy="6858000"/>
  <p:notesSz cx="7010400" cy="92964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75F0116E-6212-4F86-87BB-1636BD9007AA}">
  <a:tblStyle styleId="{75F0116E-6212-4F86-87BB-1636BD9007AA}" styleName="Table_0"/>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864" y="-10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interSettings" Target="printerSettings/printerSettings1.bin"/><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3" Type="http://schemas.openxmlformats.org/officeDocument/2006/relationships/chartUserShapes" Target="../drawings/drawing1.xml"/><Relationship Id="rId4" Type="http://schemas.microsoft.com/office/2011/relationships/chartColorStyle" Target="colors1.xml"/><Relationship Id="rId5" Type="http://schemas.microsoft.com/office/2011/relationships/chartStyle" Target="style1.xml"/><Relationship Id="rId1" Type="http://schemas.openxmlformats.org/officeDocument/2006/relationships/themeOverride" Target="../theme/themeOverride1.xml"/><Relationship Id="rId2" Type="http://schemas.openxmlformats.org/officeDocument/2006/relationships/package" Target="../embeddings/Microsoft_Excel_Sheet1.xlsx"/></Relationships>
</file>

<file path=ppt/charts/_rels/chart2.xml.rels><?xml version="1.0" encoding="UTF-8" standalone="yes"?>
<Relationships xmlns="http://schemas.openxmlformats.org/package/2006/relationships"><Relationship Id="rId3" Type="http://schemas.microsoft.com/office/2011/relationships/chartColorStyle" Target="colors2.xml"/><Relationship Id="rId4" Type="http://schemas.microsoft.com/office/2011/relationships/chartStyle" Target="style2.xml"/><Relationship Id="rId1" Type="http://schemas.openxmlformats.org/officeDocument/2006/relationships/themeOverride" Target="../theme/themeOverride2.xml"/><Relationship Id="rId2" Type="http://schemas.openxmlformats.org/officeDocument/2006/relationships/package" Target="../embeddings/Microsoft_Excel_Sheet2.xlsx"/></Relationships>
</file>

<file path=ppt/charts/_rels/chart3.xml.rels><?xml version="1.0" encoding="UTF-8" standalone="yes"?>
<Relationships xmlns="http://schemas.openxmlformats.org/package/2006/relationships"><Relationship Id="rId3" Type="http://schemas.microsoft.com/office/2011/relationships/chartColorStyle" Target="colors3.xml"/><Relationship Id="rId4" Type="http://schemas.microsoft.com/office/2011/relationships/chartStyle" Target="style3.xml"/><Relationship Id="rId1" Type="http://schemas.openxmlformats.org/officeDocument/2006/relationships/themeOverride" Target="../theme/themeOverride3.xml"/><Relationship Id="rId2" Type="http://schemas.openxmlformats.org/officeDocument/2006/relationships/package" Target="../embeddings/Microsoft_Excel_Sheet3.xlsx"/></Relationships>
</file>

<file path=ppt/charts/_rels/chart4.xml.rels><?xml version="1.0" encoding="UTF-8" standalone="yes"?>
<Relationships xmlns="http://schemas.openxmlformats.org/package/2006/relationships"><Relationship Id="rId3" Type="http://schemas.microsoft.com/office/2011/relationships/chartColorStyle" Target="colors4.xml"/><Relationship Id="rId4" Type="http://schemas.microsoft.com/office/2011/relationships/chartStyle" Target="style4.xml"/><Relationship Id="rId1" Type="http://schemas.openxmlformats.org/officeDocument/2006/relationships/themeOverride" Target="../theme/themeOverride4.xml"/><Relationship Id="rId2" Type="http://schemas.openxmlformats.org/officeDocument/2006/relationships/package" Target="../embeddings/Microsoft_Excel_Sheet4.xlsx"/></Relationships>
</file>

<file path=ppt/charts/_rels/chart5.xml.rels><?xml version="1.0" encoding="UTF-8" standalone="yes"?>
<Relationships xmlns="http://schemas.openxmlformats.org/package/2006/relationships"><Relationship Id="rId3" Type="http://schemas.microsoft.com/office/2011/relationships/chartColorStyle" Target="colors5.xml"/><Relationship Id="rId4" Type="http://schemas.microsoft.com/office/2011/relationships/chartStyle" Target="style5.xml"/><Relationship Id="rId1" Type="http://schemas.openxmlformats.org/officeDocument/2006/relationships/themeOverride" Target="../theme/themeOverride5.xml"/><Relationship Id="rId2" Type="http://schemas.openxmlformats.org/officeDocument/2006/relationships/package" Target="../embeddings/Microsoft_Excel_Sheet5.xlsx"/></Relationships>
</file>

<file path=ppt/charts/_rels/chart6.xml.rels><?xml version="1.0" encoding="UTF-8" standalone="yes"?>
<Relationships xmlns="http://schemas.openxmlformats.org/package/2006/relationships"><Relationship Id="rId3" Type="http://schemas.microsoft.com/office/2011/relationships/chartColorStyle" Target="colors6.xml"/><Relationship Id="rId4" Type="http://schemas.microsoft.com/office/2011/relationships/chartStyle" Target="style6.xml"/><Relationship Id="rId1" Type="http://schemas.openxmlformats.org/officeDocument/2006/relationships/themeOverride" Target="../theme/themeOverride6.xml"/><Relationship Id="rId2" Type="http://schemas.openxmlformats.org/officeDocument/2006/relationships/package" Target="../embeddings/Microsoft_Excel_Sheet6.xlsx"/></Relationships>
</file>

<file path=ppt/charts/_rels/chart7.xml.rels><?xml version="1.0" encoding="UTF-8" standalone="yes"?>
<Relationships xmlns="http://schemas.openxmlformats.org/package/2006/relationships"><Relationship Id="rId3" Type="http://schemas.microsoft.com/office/2011/relationships/chartColorStyle" Target="colors7.xml"/><Relationship Id="rId4" Type="http://schemas.microsoft.com/office/2011/relationships/chartStyle" Target="style7.xml"/><Relationship Id="rId1" Type="http://schemas.openxmlformats.org/officeDocument/2006/relationships/themeOverride" Target="../theme/themeOverride7.xml"/><Relationship Id="rId2" Type="http://schemas.openxmlformats.org/officeDocument/2006/relationships/package" Target="../embeddings/Microsoft_Excel_Sheet7.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1" i="0" u="none" strike="noStrike" kern="1200" cap="all" spc="50" baseline="0">
                <a:solidFill>
                  <a:schemeClr val="tx1">
                    <a:lumMod val="65000"/>
                    <a:lumOff val="35000"/>
                  </a:schemeClr>
                </a:solidFill>
                <a:latin typeface="+mn-lt"/>
                <a:ea typeface="+mn-ea"/>
                <a:cs typeface="+mn-cs"/>
              </a:defRPr>
            </a:pPr>
            <a:r>
              <a:rPr lang="en-US"/>
              <a:t>sTUDENT ENROLLMENT BY RACE/ETHNICITY</a:t>
            </a:r>
          </a:p>
        </c:rich>
      </c:tx>
      <c:layout/>
      <c:overlay val="0"/>
      <c:spPr>
        <a:noFill/>
        <a:ln>
          <a:noFill/>
        </a:ln>
        <a:effectLst/>
      </c:spPr>
    </c:title>
    <c:autoTitleDeleted val="0"/>
    <c:plotArea>
      <c:layout>
        <c:manualLayout>
          <c:layoutTarget val="inner"/>
          <c:xMode val="edge"/>
          <c:yMode val="edge"/>
          <c:x val="0.436280181832784"/>
          <c:y val="0.143330577746862"/>
          <c:w val="0.433407196895596"/>
          <c:h val="0.809264363276014"/>
        </c:manualLayout>
      </c:layout>
      <c:doughnutChart>
        <c:varyColors val="1"/>
        <c:ser>
          <c:idx val="0"/>
          <c:order val="0"/>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dPt>
          <c:dPt>
            <c:idx val="3"/>
            <c:bubble3D val="0"/>
            <c:spPr>
              <a:solidFill>
                <a:schemeClr val="accent4"/>
              </a:solidFill>
              <a:ln>
                <a:noFill/>
              </a:ln>
              <a:effectLst/>
              <a:scene3d>
                <a:camera prst="orthographicFront"/>
                <a:lightRig rig="brightRoom" dir="t"/>
              </a:scene3d>
              <a:sp3d prstMaterial="flat">
                <a:bevelT w="50800" h="101600" prst="angle"/>
                <a:contourClr>
                  <a:srgbClr val="000000"/>
                </a:contourClr>
              </a:sp3d>
            </c:spPr>
          </c:dPt>
          <c:dPt>
            <c:idx val="4"/>
            <c:bubble3D val="0"/>
            <c:spPr>
              <a:solidFill>
                <a:schemeClr val="accent5"/>
              </a:solidFill>
              <a:ln>
                <a:noFill/>
              </a:ln>
              <a:effectLst/>
              <a:scene3d>
                <a:camera prst="orthographicFront"/>
                <a:lightRig rig="brightRoom" dir="t"/>
              </a:scene3d>
              <a:sp3d prstMaterial="flat">
                <a:bevelT w="50800" h="101600" prst="angle"/>
                <a:contourClr>
                  <a:srgbClr val="000000"/>
                </a:contourClr>
              </a:sp3d>
            </c:spPr>
          </c:dPt>
          <c:dLbls>
            <c:dLbl>
              <c:idx val="1"/>
              <c:layout>
                <c:manualLayout>
                  <c:x val="-0.0142647717608439"/>
                  <c:y val="-0.0488315556013849"/>
                </c:manualLayout>
              </c:layout>
              <c:spPr>
                <a:noFill/>
                <a:ln>
                  <a:noFill/>
                </a:ln>
                <a:effectLst/>
              </c:spPr>
              <c:txPr>
                <a:bodyPr rot="-5400000" spcFirstLastPara="1" vertOverflow="clip" horzOverflow="clip" vert="horz" wrap="square" lIns="38100" tIns="19050" rIns="38100" bIns="19050" anchor="ctr" anchorCtr="1">
                  <a:noAutofit/>
                </a:bodyPr>
                <a:lstStyle/>
                <a:p>
                  <a:pPr>
                    <a:defRPr sz="900" b="1" i="0" u="none" strike="noStrike" kern="1200" baseline="0">
                      <a:solidFill>
                        <a:schemeClr val="lt1"/>
                      </a:solidFill>
                      <a:latin typeface="+mn-lt"/>
                      <a:ea typeface="+mn-ea"/>
                      <a:cs typeface="+mn-cs"/>
                    </a:defRPr>
                  </a:pPr>
                  <a:endParaRPr lang="en-US"/>
                </a:p>
              </c:txPr>
              <c:showLegendKey val="0"/>
              <c:showVal val="0"/>
              <c:showCatName val="1"/>
              <c:showSerName val="0"/>
              <c:showPercent val="1"/>
              <c:showBubbleSize val="0"/>
              <c:separator>, </c:separator>
              <c:extLst>
                <c:ext xmlns:c15="http://schemas.microsoft.com/office/drawing/2012/chart" uri="{CE6537A1-D6FC-4f65-9D91-7224C49458BB}">
                  <c15:spPr xmlns:c15="http://schemas.microsoft.com/office/drawing/2012/chart">
                    <a:prstGeom prst="rect">
                      <a:avLst/>
                    </a:prstGeom>
                    <a:noFill/>
                    <a:ln>
                      <a:noFill/>
                    </a:ln>
                  </c15:spPr>
                  <c15:layout/>
                </c:ext>
              </c:extLst>
            </c:dLbl>
            <c:dLbl>
              <c:idx val="2"/>
              <c:layout>
                <c:manualLayout>
                  <c:x val="0.0"/>
                  <c:y val="-0.00462962962962971"/>
                </c:manualLayout>
              </c:layout>
              <c:showLegendKey val="0"/>
              <c:showVal val="0"/>
              <c:showCatName val="1"/>
              <c:showSerName val="0"/>
              <c:showPercent val="1"/>
              <c:showBubbleSize val="0"/>
              <c:separator> </c:separator>
              <c:extLst>
                <c:ext xmlns:c15="http://schemas.microsoft.com/office/drawing/2012/chart" uri="{CE6537A1-D6FC-4f65-9D91-7224C49458BB}">
                  <c15:layout/>
                </c:ext>
              </c:extLst>
            </c:dLbl>
            <c:spPr>
              <a:noFill/>
              <a:ln>
                <a:noFill/>
              </a:ln>
              <a:effectLst/>
            </c:spPr>
            <c:txPr>
              <a:bodyPr rot="0" spcFirstLastPara="1" vertOverflow="clip" horzOverflow="clip"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showLegendKey val="0"/>
            <c:showVal val="0"/>
            <c:showCatName val="0"/>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Sheet3!$B$16:$B$20</c:f>
              <c:strCache>
                <c:ptCount val="5"/>
                <c:pt idx="0">
                  <c:v>White</c:v>
                </c:pt>
                <c:pt idx="1">
                  <c:v>African American</c:v>
                </c:pt>
                <c:pt idx="2">
                  <c:v>Hispanic/Latino</c:v>
                </c:pt>
                <c:pt idx="3">
                  <c:v>Asian American</c:v>
                </c:pt>
                <c:pt idx="4">
                  <c:v>American Indian</c:v>
                </c:pt>
              </c:strCache>
            </c:strRef>
          </c:cat>
          <c:val>
            <c:numRef>
              <c:f>Sheet3!$C$16:$C$20</c:f>
              <c:numCache>
                <c:formatCode>General</c:formatCode>
                <c:ptCount val="5"/>
                <c:pt idx="0">
                  <c:v>12028.0</c:v>
                </c:pt>
                <c:pt idx="1">
                  <c:v>13454.0</c:v>
                </c:pt>
                <c:pt idx="2">
                  <c:v>6603.0</c:v>
                </c:pt>
                <c:pt idx="3">
                  <c:v>2275.0</c:v>
                </c:pt>
                <c:pt idx="4">
                  <c:v>1322.0</c:v>
                </c:pt>
              </c:numCache>
            </c:numRef>
          </c:val>
        </c:ser>
        <c:dLbls>
          <c:showLegendKey val="0"/>
          <c:showVal val="0"/>
          <c:showCatName val="0"/>
          <c:showSerName val="0"/>
          <c:showPercent val="1"/>
          <c:showBubbleSize val="0"/>
          <c:showLeaderLines val="1"/>
        </c:dLbls>
        <c:firstSliceAng val="270"/>
        <c:holeSize val="50"/>
      </c:doughnutChart>
      <c:spPr>
        <a:noFill/>
        <a:ln>
          <a:noFill/>
        </a:ln>
        <a:effectLst/>
      </c:spPr>
    </c:plotArea>
    <c:legend>
      <c:legendPos val="l"/>
      <c:layout>
        <c:manualLayout>
          <c:xMode val="edge"/>
          <c:yMode val="edge"/>
          <c:x val="0.102230864286047"/>
          <c:y val="0.188391582236779"/>
          <c:w val="0.225947807034704"/>
          <c:h val="0.592541390598265"/>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2">
    <c:autoUpdate val="0"/>
  </c:externalData>
  <c:userShapes r:id="rId3"/>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1" i="0" u="none" strike="noStrike" kern="1200" cap="all" spc="50" baseline="0">
                <a:solidFill>
                  <a:schemeClr val="tx1">
                    <a:lumMod val="65000"/>
                    <a:lumOff val="35000"/>
                  </a:schemeClr>
                </a:solidFill>
                <a:latin typeface="+mn-lt"/>
                <a:ea typeface="+mn-ea"/>
                <a:cs typeface="+mn-cs"/>
              </a:defRPr>
            </a:pPr>
            <a:r>
              <a:rPr lang="en-US" dirty="0"/>
              <a:t>home</a:t>
            </a:r>
            <a:r>
              <a:rPr lang="en-US" baseline="0" dirty="0"/>
              <a:t> languages </a:t>
            </a:r>
            <a:r>
              <a:rPr lang="en-US" baseline="0" dirty="0" smtClean="0"/>
              <a:t>most spoken </a:t>
            </a:r>
            <a:endParaRPr lang="en-US" dirty="0"/>
          </a:p>
        </c:rich>
      </c:tx>
      <c:layout/>
      <c:overlay val="0"/>
      <c:spPr>
        <a:noFill/>
        <a:ln>
          <a:noFill/>
        </a:ln>
        <a:effectLst/>
      </c:spPr>
    </c:title>
    <c:autoTitleDeleted val="0"/>
    <c:plotArea>
      <c:layout>
        <c:manualLayout>
          <c:layoutTarget val="inner"/>
          <c:xMode val="edge"/>
          <c:yMode val="edge"/>
          <c:x val="0.252540026246719"/>
          <c:y val="0.138096019247594"/>
          <c:w val="0.517142388451444"/>
          <c:h val="0.861903980752406"/>
        </c:manualLayout>
      </c:layout>
      <c:doughnutChart>
        <c:varyColors val="1"/>
        <c:ser>
          <c:idx val="0"/>
          <c:order val="0"/>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dPt>
          <c:dPt>
            <c:idx val="3"/>
            <c:bubble3D val="0"/>
            <c:spPr>
              <a:solidFill>
                <a:schemeClr val="accent4"/>
              </a:solidFill>
              <a:ln>
                <a:noFill/>
              </a:ln>
              <a:effectLst/>
              <a:scene3d>
                <a:camera prst="orthographicFront"/>
                <a:lightRig rig="brightRoom" dir="t"/>
              </a:scene3d>
              <a:sp3d prstMaterial="flat">
                <a:bevelT w="50800" h="101600" prst="angle"/>
                <a:contourClr>
                  <a:srgbClr val="000000"/>
                </a:contourClr>
              </a:sp3d>
            </c:spPr>
          </c:dPt>
          <c:dLbls>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n-US"/>
              </a:p>
            </c:txPr>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(Sheet3!$D$1,Sheet3!$E$1,Sheet3!$F$1,Sheet3!$G$1)</c:f>
              <c:strCache>
                <c:ptCount val="4"/>
                <c:pt idx="0">
                  <c:v>Spanish</c:v>
                </c:pt>
                <c:pt idx="1">
                  <c:v>Somali</c:v>
                </c:pt>
                <c:pt idx="2">
                  <c:v>Hmong</c:v>
                </c:pt>
                <c:pt idx="3">
                  <c:v>Other</c:v>
                </c:pt>
              </c:strCache>
            </c:strRef>
          </c:cat>
          <c:val>
            <c:numRef>
              <c:f>(Sheet3!$D$8,Sheet3!$E$8,Sheet3!$F$8,Sheet3!$G$8)</c:f>
              <c:numCache>
                <c:formatCode>General</c:formatCode>
                <c:ptCount val="4"/>
                <c:pt idx="0">
                  <c:v>4154.0</c:v>
                </c:pt>
                <c:pt idx="1">
                  <c:v>2569.0</c:v>
                </c:pt>
                <c:pt idx="2">
                  <c:v>656.0</c:v>
                </c:pt>
                <c:pt idx="3">
                  <c:v>620.0</c:v>
                </c:pt>
              </c:numCache>
            </c:numRef>
          </c:val>
        </c:ser>
        <c:dLbls>
          <c:showLegendKey val="0"/>
          <c:showVal val="0"/>
          <c:showCatName val="0"/>
          <c:showSerName val="0"/>
          <c:showPercent val="1"/>
          <c:showBubbleSize val="0"/>
          <c:showLeaderLines val="1"/>
        </c:dLbls>
        <c:firstSliceAng val="0"/>
        <c:holeSize val="50"/>
      </c:doughnutChart>
      <c:spPr>
        <a:noFill/>
        <a:ln>
          <a:noFill/>
        </a:ln>
        <a:effectLst/>
      </c:spPr>
    </c:plotArea>
    <c:plotVisOnly val="1"/>
    <c:dispBlanksAs val="gap"/>
    <c:showDLblsOverMax val="0"/>
  </c:chart>
  <c:spPr>
    <a:noFill/>
    <a:ln>
      <a:noFill/>
    </a:ln>
    <a:effectLst/>
  </c:spPr>
  <c:txPr>
    <a:bodyPr/>
    <a:lstStyle/>
    <a:p>
      <a:pPr>
        <a:defRPr/>
      </a:pPr>
      <a:endParaRPr lang="en-US"/>
    </a:p>
  </c:txPr>
  <c:externalData r:id="rId2">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lgn="l">
              <a:defRPr sz="1600" b="1" i="0" u="none" strike="noStrike" kern="1200" baseline="0">
                <a:solidFill>
                  <a:schemeClr val="dk1">
                    <a:lumMod val="75000"/>
                    <a:lumOff val="25000"/>
                  </a:schemeClr>
                </a:solidFill>
                <a:latin typeface="+mn-lt"/>
                <a:ea typeface="+mn-ea"/>
                <a:cs typeface="+mn-cs"/>
              </a:defRPr>
            </a:pPr>
            <a:r>
              <a:rPr lang="en-US" sz="1600" b="1" i="0" baseline="0" dirty="0" smtClean="0">
                <a:effectLst/>
              </a:rPr>
              <a:t>EL </a:t>
            </a:r>
            <a:r>
              <a:rPr lang="en-US" sz="1600" b="1" i="0" baseline="0" dirty="0">
                <a:effectLst/>
              </a:rPr>
              <a:t>enrollment by type of School</a:t>
            </a:r>
            <a:br>
              <a:rPr lang="en-US" sz="1600" b="1" i="0" baseline="0" dirty="0">
                <a:effectLst/>
              </a:rPr>
            </a:br>
            <a:r>
              <a:rPr lang="en-US" sz="1600" b="1" i="0" baseline="0" dirty="0">
                <a:effectLst/>
              </a:rPr>
              <a:t>2015-2016 SY</a:t>
            </a:r>
            <a:endParaRPr lang="en-US" sz="1600" dirty="0">
              <a:effectLst/>
            </a:endParaRPr>
          </a:p>
        </c:rich>
      </c:tx>
      <c:layout>
        <c:manualLayout>
          <c:xMode val="edge"/>
          <c:yMode val="edge"/>
          <c:x val="0.0346334825280608"/>
          <c:y val="0.0281690210267078"/>
        </c:manualLayout>
      </c:layout>
      <c:overlay val="0"/>
      <c:spPr>
        <a:noFill/>
        <a:ln>
          <a:noFill/>
        </a:ln>
        <a:effectLst/>
      </c:spPr>
    </c:title>
    <c:autoTitleDeleted val="0"/>
    <c:plotArea>
      <c:layout>
        <c:manualLayout>
          <c:layoutTarget val="inner"/>
          <c:xMode val="edge"/>
          <c:yMode val="edge"/>
          <c:x val="0.227660054414127"/>
          <c:y val="0.177557234875842"/>
          <c:w val="0.720184122102888"/>
          <c:h val="0.678238005484214"/>
        </c:manualLayout>
      </c:layout>
      <c:barChart>
        <c:barDir val="bar"/>
        <c:grouping val="clustered"/>
        <c:varyColors val="0"/>
        <c:ser>
          <c:idx val="0"/>
          <c:order val="0"/>
          <c:tx>
            <c:strRef>
              <c:f>Sheet3!$C$1</c:f>
              <c:strCache>
                <c:ptCount val="1"/>
                <c:pt idx="0">
                  <c:v>% EL Served</c:v>
                </c:pt>
              </c:strCache>
            </c:strRef>
          </c:tx>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dk1">
                          <a:lumMod val="50000"/>
                          <a:lumOff val="50000"/>
                        </a:schemeClr>
                      </a:solidFill>
                    </a:ln>
                    <a:effectLst/>
                  </c:spPr>
                </c15:leaderLines>
              </c:ext>
            </c:extLst>
          </c:dLbls>
          <c:cat>
            <c:strRef>
              <c:f>Sheet3!$B$2:$B$7</c:f>
              <c:strCache>
                <c:ptCount val="6"/>
                <c:pt idx="0">
                  <c:v>Elem_K_8</c:v>
                </c:pt>
                <c:pt idx="1">
                  <c:v>Middle Schools </c:v>
                </c:pt>
                <c:pt idx="2">
                  <c:v>High Schools</c:v>
                </c:pt>
                <c:pt idx="3">
                  <c:v>Alt Hs</c:v>
                </c:pt>
                <c:pt idx="4">
                  <c:v>Spec Ed</c:v>
                </c:pt>
                <c:pt idx="5">
                  <c:v>Contract Alternatives</c:v>
                </c:pt>
              </c:strCache>
            </c:strRef>
          </c:cat>
          <c:val>
            <c:numRef>
              <c:f>Sheet3!$C$2:$C$7</c:f>
              <c:numCache>
                <c:formatCode>0%</c:formatCode>
                <c:ptCount val="6"/>
                <c:pt idx="0">
                  <c:v>0.25</c:v>
                </c:pt>
                <c:pt idx="1">
                  <c:v>0.17</c:v>
                </c:pt>
                <c:pt idx="2">
                  <c:v>0.17</c:v>
                </c:pt>
                <c:pt idx="3">
                  <c:v>0.79</c:v>
                </c:pt>
                <c:pt idx="4">
                  <c:v>0.16</c:v>
                </c:pt>
                <c:pt idx="5">
                  <c:v>0.18</c:v>
                </c:pt>
              </c:numCache>
            </c:numRef>
          </c:val>
        </c:ser>
        <c:ser>
          <c:idx val="1"/>
          <c:order val="1"/>
          <c:tx>
            <c:strRef>
              <c:f>Sheet3!$J$1</c:f>
              <c:strCache>
                <c:ptCount val="1"/>
                <c:pt idx="0">
                  <c:v>% Not EL</c:v>
                </c:pt>
              </c:strCache>
            </c:strRef>
          </c:tx>
          <c:spPr>
            <a:solidFill>
              <a:schemeClr val="accent2">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dk1">
                          <a:lumMod val="50000"/>
                          <a:lumOff val="50000"/>
                        </a:schemeClr>
                      </a:solidFill>
                    </a:ln>
                    <a:effectLst/>
                  </c:spPr>
                </c15:leaderLines>
              </c:ext>
            </c:extLst>
          </c:dLbls>
          <c:cat>
            <c:strRef>
              <c:f>Sheet3!$B$2:$B$7</c:f>
              <c:strCache>
                <c:ptCount val="6"/>
                <c:pt idx="0">
                  <c:v>Elem_K_8</c:v>
                </c:pt>
                <c:pt idx="1">
                  <c:v>Middle Schools </c:v>
                </c:pt>
                <c:pt idx="2">
                  <c:v>High Schools</c:v>
                </c:pt>
                <c:pt idx="3">
                  <c:v>Alt Hs</c:v>
                </c:pt>
                <c:pt idx="4">
                  <c:v>Spec Ed</c:v>
                </c:pt>
                <c:pt idx="5">
                  <c:v>Contract Alternatives</c:v>
                </c:pt>
              </c:strCache>
            </c:strRef>
          </c:cat>
          <c:val>
            <c:numRef>
              <c:f>Sheet3!$J$2:$J$7</c:f>
              <c:numCache>
                <c:formatCode>0%</c:formatCode>
                <c:ptCount val="6"/>
                <c:pt idx="0">
                  <c:v>0.7519981304043</c:v>
                </c:pt>
                <c:pt idx="1">
                  <c:v>0.827898994851679</c:v>
                </c:pt>
                <c:pt idx="2">
                  <c:v>0.828723527369518</c:v>
                </c:pt>
                <c:pt idx="3">
                  <c:v>0.213903743315508</c:v>
                </c:pt>
                <c:pt idx="4">
                  <c:v>0.838790931989924</c:v>
                </c:pt>
                <c:pt idx="5">
                  <c:v>0.815884476534296</c:v>
                </c:pt>
              </c:numCache>
            </c:numRef>
          </c:val>
        </c:ser>
        <c:dLbls>
          <c:dLblPos val="inEnd"/>
          <c:showLegendKey val="0"/>
          <c:showVal val="1"/>
          <c:showCatName val="0"/>
          <c:showSerName val="0"/>
          <c:showPercent val="0"/>
          <c:showBubbleSize val="0"/>
        </c:dLbls>
        <c:gapWidth val="65"/>
        <c:axId val="2079929608"/>
        <c:axId val="2079933304"/>
      </c:barChart>
      <c:catAx>
        <c:axId val="2079929608"/>
        <c:scaling>
          <c:orientation val="minMax"/>
        </c:scaling>
        <c:delete val="0"/>
        <c:axPos val="l"/>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0" spcFirstLastPara="1" vertOverflow="ellipsis" wrap="square" anchor="ctr" anchorCtr="1"/>
          <a:lstStyle/>
          <a:p>
            <a:pPr>
              <a:defRPr sz="800" b="1" i="0" u="none" strike="noStrike" kern="1200" cap="all" baseline="0">
                <a:solidFill>
                  <a:schemeClr val="dk1">
                    <a:lumMod val="75000"/>
                    <a:lumOff val="25000"/>
                  </a:schemeClr>
                </a:solidFill>
                <a:latin typeface="+mn-lt"/>
                <a:ea typeface="+mn-ea"/>
                <a:cs typeface="+mn-cs"/>
              </a:defRPr>
            </a:pPr>
            <a:endParaRPr lang="en-US"/>
          </a:p>
        </c:txPr>
        <c:crossAx val="2079933304"/>
        <c:crosses val="autoZero"/>
        <c:auto val="1"/>
        <c:lblAlgn val="ctr"/>
        <c:lblOffset val="100"/>
        <c:noMultiLvlLbl val="0"/>
      </c:catAx>
      <c:valAx>
        <c:axId val="2079933304"/>
        <c:scaling>
          <c:orientation val="minMax"/>
          <c:max val="0.9"/>
          <c:min val="0.0"/>
        </c:scaling>
        <c:delete val="1"/>
        <c:axPos val="b"/>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0%" sourceLinked="1"/>
        <c:majorTickMark val="none"/>
        <c:minorTickMark val="none"/>
        <c:tickLblPos val="nextTo"/>
        <c:crossAx val="2079929608"/>
        <c:crosses val="autoZero"/>
        <c:crossBetween val="between"/>
      </c:valAx>
      <c:spPr>
        <a:noFill/>
        <a:ln>
          <a:noFill/>
        </a:ln>
        <a:effectLst/>
      </c:spPr>
    </c:plotArea>
    <c:legend>
      <c:legendPos val="b"/>
      <c:layout/>
      <c:overlay val="0"/>
      <c:spPr>
        <a:solidFill>
          <a:schemeClr val="lt1">
            <a:lumMod val="95000"/>
            <a:alpha val="39000"/>
          </a:schemeClr>
        </a:solidFill>
        <a:ln>
          <a:noFill/>
        </a:ln>
        <a:effectLst/>
      </c:spPr>
      <c:txPr>
        <a:bodyPr rot="0" spcFirstLastPara="1" vertOverflow="ellipsis" vert="horz" wrap="square" anchor="ctr" anchorCtr="1"/>
        <a:lstStyle/>
        <a:p>
          <a:pPr>
            <a:defRPr sz="1200"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2">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MPS- Graduation</a:t>
            </a:r>
            <a:r>
              <a:rPr lang="en-US" baseline="0" dirty="0"/>
              <a:t> rates 2015 SY</a:t>
            </a:r>
            <a:endParaRPr lang="en-US" dirty="0"/>
          </a:p>
        </c:rich>
      </c:tx>
      <c:layout/>
      <c:overlay val="0"/>
      <c:spPr>
        <a:noFill/>
        <a:ln>
          <a:noFill/>
        </a:ln>
        <a:effectLst/>
      </c:spPr>
    </c:title>
    <c:autoTitleDeleted val="0"/>
    <c:plotArea>
      <c:layout/>
      <c:barChart>
        <c:barDir val="col"/>
        <c:grouping val="percentStacked"/>
        <c:varyColors val="0"/>
        <c:ser>
          <c:idx val="1"/>
          <c:order val="1"/>
          <c:tx>
            <c:strRef>
              <c:f>'Graduation rates'!$E$2</c:f>
              <c:strCache>
                <c:ptCount val="1"/>
                <c:pt idx="0">
                  <c:v>Graduated Count</c:v>
                </c:pt>
              </c:strCache>
            </c:strRef>
          </c:tx>
          <c:spPr>
            <a:solidFill>
              <a:schemeClr val="accent2"/>
            </a:solidFill>
            <a:ln>
              <a:noFill/>
            </a:ln>
            <a:effectLst/>
          </c:spPr>
          <c:invertIfNegative val="0"/>
          <c:dLbls>
            <c:dLbl>
              <c:idx val="0"/>
              <c:layout>
                <c:manualLayout>
                  <c:x val="0.0235432563771637"/>
                  <c:y val="-0.00199952215079221"/>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1"/>
              <c:layout>
                <c:manualLayout>
                  <c:x val="0.0204041555268752"/>
                  <c:y val="-0.0188285949801654"/>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2"/>
              <c:layout>
                <c:manualLayout>
                  <c:x val="0.0204041555268752"/>
                  <c:y val="-0.00171860280963881"/>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3"/>
              <c:layout>
                <c:manualLayout>
                  <c:x val="0.0172650546765867"/>
                  <c:y val="0.00296699181834349"/>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5"/>
              <c:layout>
                <c:manualLayout>
                  <c:x val="0.0235432563771637"/>
                  <c:y val="-0.00824019462651885"/>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multiLvlStrRef>
              <c:f>'Graduation rates'!$B$3:$C$8</c:f>
              <c:multiLvlStrCache>
                <c:ptCount val="6"/>
                <c:lvl>
                  <c:pt idx="0">
                    <c:v>MPS</c:v>
                  </c:pt>
                  <c:pt idx="1">
                    <c:v>English Learners</c:v>
                  </c:pt>
                  <c:pt idx="2">
                    <c:v>MPS</c:v>
                  </c:pt>
                  <c:pt idx="3">
                    <c:v>English Learners</c:v>
                  </c:pt>
                  <c:pt idx="4">
                    <c:v>MPS</c:v>
                  </c:pt>
                  <c:pt idx="5">
                    <c:v>English Learners</c:v>
                  </c:pt>
                </c:lvl>
                <c:lvl>
                  <c:pt idx="0">
                    <c:v>4-Year Graduation Rate</c:v>
                  </c:pt>
                  <c:pt idx="2">
                    <c:v>5-Year Graduation Rate</c:v>
                  </c:pt>
                  <c:pt idx="4">
                    <c:v>6-Year Graduation  Rate</c:v>
                  </c:pt>
                </c:lvl>
              </c:multiLvlStrCache>
            </c:multiLvlStrRef>
          </c:cat>
          <c:val>
            <c:numRef>
              <c:f>'Graduation rates'!$E$3:$E$8</c:f>
              <c:numCache>
                <c:formatCode>General</c:formatCode>
                <c:ptCount val="6"/>
                <c:pt idx="0">
                  <c:v>1440.0</c:v>
                </c:pt>
                <c:pt idx="1">
                  <c:v>229.0</c:v>
                </c:pt>
                <c:pt idx="2">
                  <c:v>1492.0</c:v>
                </c:pt>
                <c:pt idx="3">
                  <c:v>307.0</c:v>
                </c:pt>
                <c:pt idx="4">
                  <c:v>1550.0</c:v>
                </c:pt>
                <c:pt idx="5">
                  <c:v>299.0</c:v>
                </c:pt>
              </c:numCache>
            </c:numRef>
          </c:val>
        </c:ser>
        <c:ser>
          <c:idx val="3"/>
          <c:order val="3"/>
          <c:tx>
            <c:strRef>
              <c:f>'Graduation rates'!$G$2</c:f>
              <c:strCache>
                <c:ptCount val="1"/>
                <c:pt idx="0">
                  <c:v>Continuing Count</c:v>
                </c:pt>
              </c:strCache>
            </c:strRef>
          </c:tx>
          <c:spPr>
            <a:solidFill>
              <a:schemeClr val="accent4"/>
            </a:solidFill>
            <a:ln>
              <a:noFill/>
            </a:ln>
            <a:effectLst/>
          </c:spPr>
          <c:invertIfNegative val="0"/>
          <c:dLbls>
            <c:dLbl>
              <c:idx val="0"/>
              <c:layout>
                <c:manualLayout>
                  <c:x val="0.0235432563771637"/>
                  <c:y val="0.00206155983088843"/>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1"/>
              <c:layout>
                <c:manualLayout>
                  <c:x val="0.0172650546765867"/>
                  <c:y val="0.00104000603197132"/>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2"/>
              <c:layout>
                <c:manualLayout>
                  <c:x val="0.025112806802308"/>
                  <c:y val="0.00436554382707585"/>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3"/>
              <c:layout>
                <c:manualLayout>
                  <c:x val="0.0156955042514425"/>
                  <c:y val="0.000829077919644343"/>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4"/>
              <c:layout>
                <c:manualLayout>
                  <c:x val="0.025112806802308"/>
                  <c:y val="-0.00494328960684336"/>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5"/>
              <c:layout>
                <c:manualLayout>
                  <c:x val="0.0266823572274521"/>
                  <c:y val="0.00227630564660594"/>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'Graduation rates'!$B$3:$C$8</c:f>
              <c:multiLvlStrCache>
                <c:ptCount val="6"/>
                <c:lvl>
                  <c:pt idx="0">
                    <c:v>MPS</c:v>
                  </c:pt>
                  <c:pt idx="1">
                    <c:v>English Learners</c:v>
                  </c:pt>
                  <c:pt idx="2">
                    <c:v>MPS</c:v>
                  </c:pt>
                  <c:pt idx="3">
                    <c:v>English Learners</c:v>
                  </c:pt>
                  <c:pt idx="4">
                    <c:v>MPS</c:v>
                  </c:pt>
                  <c:pt idx="5">
                    <c:v>English Learners</c:v>
                  </c:pt>
                </c:lvl>
                <c:lvl>
                  <c:pt idx="0">
                    <c:v>4-Year Graduation Rate</c:v>
                  </c:pt>
                  <c:pt idx="2">
                    <c:v>5-Year Graduation Rate</c:v>
                  </c:pt>
                  <c:pt idx="4">
                    <c:v>6-Year Graduation  Rate</c:v>
                  </c:pt>
                </c:lvl>
              </c:multiLvlStrCache>
            </c:multiLvlStrRef>
          </c:cat>
          <c:val>
            <c:numRef>
              <c:f>'Graduation rates'!$G$3:$G$8</c:f>
              <c:numCache>
                <c:formatCode>General</c:formatCode>
                <c:ptCount val="6"/>
                <c:pt idx="0">
                  <c:v>470.0</c:v>
                </c:pt>
                <c:pt idx="1">
                  <c:v>115.0</c:v>
                </c:pt>
                <c:pt idx="2">
                  <c:v>243.0</c:v>
                </c:pt>
                <c:pt idx="3">
                  <c:v>67.0</c:v>
                </c:pt>
                <c:pt idx="4">
                  <c:v>85.0</c:v>
                </c:pt>
                <c:pt idx="5">
                  <c:v>17.0</c:v>
                </c:pt>
              </c:numCache>
            </c:numRef>
          </c:val>
        </c:ser>
        <c:ser>
          <c:idx val="5"/>
          <c:order val="5"/>
          <c:tx>
            <c:strRef>
              <c:f>'Graduation rates'!$I$2</c:f>
              <c:strCache>
                <c:ptCount val="1"/>
                <c:pt idx="0">
                  <c:v>Dropped Out Count</c:v>
                </c:pt>
              </c:strCache>
            </c:strRef>
          </c:tx>
          <c:spPr>
            <a:solidFill>
              <a:schemeClr val="accent6"/>
            </a:solidFill>
            <a:ln>
              <a:noFill/>
            </a:ln>
            <a:effectLst/>
          </c:spPr>
          <c:invertIfNegative val="0"/>
          <c:dLbls>
            <c:dLbl>
              <c:idx val="0"/>
              <c:layout>
                <c:manualLayout>
                  <c:x val="0.0251128068023079"/>
                  <c:y val="-0.0031066561340472"/>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1"/>
              <c:layout>
                <c:manualLayout>
                  <c:x val="0.0219737059520195"/>
                  <c:y val="0.00291099883528232"/>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2"/>
              <c:layout>
                <c:manualLayout>
                  <c:x val="0.025112806802308"/>
                  <c:y val="0.00231130126101921"/>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3"/>
              <c:layout>
                <c:manualLayout>
                  <c:x val="0.0141259538262982"/>
                  <c:y val="-0.00479185403901884"/>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4"/>
              <c:layout>
                <c:manualLayout>
                  <c:x val="0.0251128068023078"/>
                  <c:y val="0.00543131935693328"/>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5"/>
              <c:layout>
                <c:manualLayout>
                  <c:x val="0.0266823572274521"/>
                  <c:y val="-0.00265584899201495"/>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'Graduation rates'!$B$3:$C$8</c:f>
              <c:multiLvlStrCache>
                <c:ptCount val="6"/>
                <c:lvl>
                  <c:pt idx="0">
                    <c:v>MPS</c:v>
                  </c:pt>
                  <c:pt idx="1">
                    <c:v>English Learners</c:v>
                  </c:pt>
                  <c:pt idx="2">
                    <c:v>MPS</c:v>
                  </c:pt>
                  <c:pt idx="3">
                    <c:v>English Learners</c:v>
                  </c:pt>
                  <c:pt idx="4">
                    <c:v>MPS</c:v>
                  </c:pt>
                  <c:pt idx="5">
                    <c:v>English Learners</c:v>
                  </c:pt>
                </c:lvl>
                <c:lvl>
                  <c:pt idx="0">
                    <c:v>4-Year Graduation Rate</c:v>
                  </c:pt>
                  <c:pt idx="2">
                    <c:v>5-Year Graduation Rate</c:v>
                  </c:pt>
                  <c:pt idx="4">
                    <c:v>6-Year Graduation  Rate</c:v>
                  </c:pt>
                </c:lvl>
              </c:multiLvlStrCache>
            </c:multiLvlStrRef>
          </c:cat>
          <c:val>
            <c:numRef>
              <c:f>'Graduation rates'!$I$3:$I$8</c:f>
              <c:numCache>
                <c:formatCode>General</c:formatCode>
                <c:ptCount val="6"/>
                <c:pt idx="0">
                  <c:v>219.0</c:v>
                </c:pt>
                <c:pt idx="1">
                  <c:v>64.0</c:v>
                </c:pt>
                <c:pt idx="2">
                  <c:v>318.0</c:v>
                </c:pt>
                <c:pt idx="3">
                  <c:v>71.0</c:v>
                </c:pt>
                <c:pt idx="4">
                  <c:v>348.0</c:v>
                </c:pt>
                <c:pt idx="5">
                  <c:v>102.0</c:v>
                </c:pt>
              </c:numCache>
            </c:numRef>
          </c:val>
        </c:ser>
        <c:ser>
          <c:idx val="7"/>
          <c:order val="7"/>
          <c:tx>
            <c:strRef>
              <c:f>'Graduation rates'!$K$2</c:f>
              <c:strCache>
                <c:ptCount val="1"/>
                <c:pt idx="0">
                  <c:v> Unknown  Count</c:v>
                </c:pt>
              </c:strCache>
            </c:strRef>
          </c:tx>
          <c:spPr>
            <a:solidFill>
              <a:schemeClr val="accent2">
                <a:lumMod val="60000"/>
              </a:schemeClr>
            </a:solidFill>
            <a:ln>
              <a:noFill/>
            </a:ln>
            <a:effectLst/>
          </c:spPr>
          <c:invertIfNegative val="0"/>
          <c:dLbls>
            <c:dLbl>
              <c:idx val="0"/>
              <c:layout>
                <c:manualLayout>
                  <c:x val="0.0235432563771637"/>
                  <c:y val="-0.00564511074680323"/>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1"/>
              <c:layout>
                <c:manualLayout>
                  <c:x val="0.0204041555268752"/>
                  <c:y val="-0.00593366549473777"/>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2"/>
              <c:layout>
                <c:manualLayout>
                  <c:x val="0.025112806802308"/>
                  <c:y val="-0.00152708135621372"/>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3"/>
              <c:layout>
                <c:manualLayout>
                  <c:x val="0.0141259538262982"/>
                  <c:y val="0.000386542468291569"/>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4"/>
              <c:layout>
                <c:manualLayout>
                  <c:x val="0.0235432563771637"/>
                  <c:y val="-0.00312415394125382"/>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5"/>
              <c:layout>
                <c:manualLayout>
                  <c:x val="0.0235432563771637"/>
                  <c:y val="-6.99912288264788E-5"/>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'Graduation rates'!$B$3:$C$8</c:f>
              <c:multiLvlStrCache>
                <c:ptCount val="6"/>
                <c:lvl>
                  <c:pt idx="0">
                    <c:v>MPS</c:v>
                  </c:pt>
                  <c:pt idx="1">
                    <c:v>English Learners</c:v>
                  </c:pt>
                  <c:pt idx="2">
                    <c:v>MPS</c:v>
                  </c:pt>
                  <c:pt idx="3">
                    <c:v>English Learners</c:v>
                  </c:pt>
                  <c:pt idx="4">
                    <c:v>MPS</c:v>
                  </c:pt>
                  <c:pt idx="5">
                    <c:v>English Learners</c:v>
                  </c:pt>
                </c:lvl>
                <c:lvl>
                  <c:pt idx="0">
                    <c:v>4-Year Graduation Rate</c:v>
                  </c:pt>
                  <c:pt idx="2">
                    <c:v>5-Year Graduation Rate</c:v>
                  </c:pt>
                  <c:pt idx="4">
                    <c:v>6-Year Graduation  Rate</c:v>
                  </c:pt>
                </c:lvl>
              </c:multiLvlStrCache>
            </c:multiLvlStrRef>
          </c:cat>
          <c:val>
            <c:numRef>
              <c:f>'Graduation rates'!$K$3:$K$8</c:f>
              <c:numCache>
                <c:formatCode>General</c:formatCode>
                <c:ptCount val="6"/>
                <c:pt idx="0">
                  <c:v>109.0</c:v>
                </c:pt>
                <c:pt idx="1">
                  <c:v>33.0</c:v>
                </c:pt>
                <c:pt idx="2">
                  <c:v>169.0</c:v>
                </c:pt>
                <c:pt idx="3">
                  <c:v>40.0</c:v>
                </c:pt>
                <c:pt idx="4">
                  <c:v>283.0</c:v>
                </c:pt>
                <c:pt idx="5">
                  <c:v>73.0</c:v>
                </c:pt>
              </c:numCache>
            </c:numRef>
          </c:val>
        </c:ser>
        <c:dLbls>
          <c:showLegendKey val="0"/>
          <c:showVal val="0"/>
          <c:showCatName val="0"/>
          <c:showSerName val="0"/>
          <c:showPercent val="0"/>
          <c:showBubbleSize val="0"/>
        </c:dLbls>
        <c:gapWidth val="150"/>
        <c:overlap val="100"/>
        <c:axId val="2080204280"/>
        <c:axId val="2080208376"/>
      </c:barChart>
      <c:barChart>
        <c:barDir val="col"/>
        <c:grouping val="percentStacked"/>
        <c:varyColors val="0"/>
        <c:ser>
          <c:idx val="0"/>
          <c:order val="0"/>
          <c:tx>
            <c:strRef>
              <c:f>'Graduation rates'!$D$2</c:f>
              <c:strCache>
                <c:ptCount val="1"/>
                <c:pt idx="0">
                  <c:v>Graduated</c:v>
                </c:pt>
              </c:strCache>
            </c:strRef>
          </c:tx>
          <c:spPr>
            <a:solidFill>
              <a:schemeClr val="accent2"/>
            </a:solidFill>
            <a:ln>
              <a:noFill/>
            </a:ln>
            <a:effectLst/>
          </c:spPr>
          <c:invertIfNegative val="0"/>
          <c:dLbls>
            <c:dLbl>
              <c:idx val="0"/>
              <c:layout>
                <c:manualLayout>
                  <c:x val="-0.0282519076525964"/>
                  <c:y val="-0.00404040275498202"/>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1"/>
              <c:layout>
                <c:manualLayout>
                  <c:x val="-0.0298214580777407"/>
                  <c:y val="-0.0242424165298921"/>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2"/>
              <c:layout>
                <c:manualLayout>
                  <c:x val="-0.031391008502885"/>
                  <c:y val="0.0"/>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3"/>
              <c:layout>
                <c:manualLayout>
                  <c:x val="-0.031391008502885"/>
                  <c:y val="0.0"/>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5"/>
              <c:layout>
                <c:manualLayout>
                  <c:x val="-0.0219737059520196"/>
                  <c:y val="-0.00808080550996412"/>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multiLvlStrRef>
              <c:f>'Graduation rates'!$B$3:$C$8</c:f>
              <c:multiLvlStrCache>
                <c:ptCount val="6"/>
                <c:lvl>
                  <c:pt idx="0">
                    <c:v>MPS</c:v>
                  </c:pt>
                  <c:pt idx="1">
                    <c:v>English Learners</c:v>
                  </c:pt>
                  <c:pt idx="2">
                    <c:v>MPS</c:v>
                  </c:pt>
                  <c:pt idx="3">
                    <c:v>English Learners</c:v>
                  </c:pt>
                  <c:pt idx="4">
                    <c:v>MPS</c:v>
                  </c:pt>
                  <c:pt idx="5">
                    <c:v>English Learners</c:v>
                  </c:pt>
                </c:lvl>
                <c:lvl>
                  <c:pt idx="0">
                    <c:v>4-Year Graduation Rate</c:v>
                  </c:pt>
                  <c:pt idx="2">
                    <c:v>5-Year Graduation Rate</c:v>
                  </c:pt>
                  <c:pt idx="4">
                    <c:v>6-Year Graduation  Rate</c:v>
                  </c:pt>
                </c:lvl>
              </c:multiLvlStrCache>
            </c:multiLvlStrRef>
          </c:cat>
          <c:val>
            <c:numRef>
              <c:f>'Graduation rates'!$D$3:$D$8</c:f>
              <c:numCache>
                <c:formatCode>0.0%</c:formatCode>
                <c:ptCount val="6"/>
                <c:pt idx="0">
                  <c:v>0.643</c:v>
                </c:pt>
                <c:pt idx="1">
                  <c:v>0.519</c:v>
                </c:pt>
                <c:pt idx="2">
                  <c:v>0.672</c:v>
                </c:pt>
                <c:pt idx="3">
                  <c:v>0.633</c:v>
                </c:pt>
                <c:pt idx="4">
                  <c:v>0.684</c:v>
                </c:pt>
                <c:pt idx="5">
                  <c:v>0.609</c:v>
                </c:pt>
              </c:numCache>
            </c:numRef>
          </c:val>
        </c:ser>
        <c:ser>
          <c:idx val="2"/>
          <c:order val="2"/>
          <c:tx>
            <c:strRef>
              <c:f>'Graduation rates'!$F$2</c:f>
              <c:strCache>
                <c:ptCount val="1"/>
                <c:pt idx="0">
                  <c:v>Continuing</c:v>
                </c:pt>
              </c:strCache>
            </c:strRef>
          </c:tx>
          <c:spPr>
            <a:solidFill>
              <a:schemeClr val="accent4"/>
            </a:solidFill>
            <a:ln>
              <a:noFill/>
            </a:ln>
            <a:effectLst/>
          </c:spPr>
          <c:invertIfNegative val="0"/>
          <c:dLbls>
            <c:dLbl>
              <c:idx val="0"/>
              <c:layout>
                <c:manualLayout>
                  <c:x val="-0.0266823572274522"/>
                  <c:y val="-3.70365974040682E-17"/>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1"/>
              <c:layout>
                <c:manualLayout>
                  <c:x val="-0.0298214580777407"/>
                  <c:y val="0.0"/>
                </c:manualLayout>
              </c:layout>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15:layout>
                    <c:manualLayout>
                      <c:w val="4.455175061104328E-2"/>
                      <c:h val="5.2464788844416181E-2"/>
                    </c:manualLayout>
                  </c15:layout>
                </c:ext>
              </c:extLst>
            </c:dLbl>
            <c:dLbl>
              <c:idx val="2"/>
              <c:layout>
                <c:manualLayout>
                  <c:x val="-0.0298214580777408"/>
                  <c:y val="-3.70365974040682E-17"/>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3"/>
              <c:layout>
                <c:manualLayout>
                  <c:x val="-0.0282519076525964"/>
                  <c:y val="0.00404040275498202"/>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4"/>
              <c:layout>
                <c:manualLayout>
                  <c:x val="-0.0329605589280293"/>
                  <c:y val="-3.70365974040682E-17"/>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5"/>
              <c:layout>
                <c:manualLayout>
                  <c:x val="-0.0329605589280292"/>
                  <c:y val="7.40731948081366E-17"/>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'Graduation rates'!$B$3:$C$8</c:f>
              <c:multiLvlStrCache>
                <c:ptCount val="6"/>
                <c:lvl>
                  <c:pt idx="0">
                    <c:v>MPS</c:v>
                  </c:pt>
                  <c:pt idx="1">
                    <c:v>English Learners</c:v>
                  </c:pt>
                  <c:pt idx="2">
                    <c:v>MPS</c:v>
                  </c:pt>
                  <c:pt idx="3">
                    <c:v>English Learners</c:v>
                  </c:pt>
                  <c:pt idx="4">
                    <c:v>MPS</c:v>
                  </c:pt>
                  <c:pt idx="5">
                    <c:v>English Learners</c:v>
                  </c:pt>
                </c:lvl>
                <c:lvl>
                  <c:pt idx="0">
                    <c:v>4-Year Graduation Rate</c:v>
                  </c:pt>
                  <c:pt idx="2">
                    <c:v>5-Year Graduation Rate</c:v>
                  </c:pt>
                  <c:pt idx="4">
                    <c:v>6-Year Graduation  Rate</c:v>
                  </c:pt>
                </c:lvl>
              </c:multiLvlStrCache>
            </c:multiLvlStrRef>
          </c:cat>
          <c:val>
            <c:numRef>
              <c:f>'Graduation rates'!$F$3:$F$8</c:f>
              <c:numCache>
                <c:formatCode>0.0%</c:formatCode>
                <c:ptCount val="6"/>
                <c:pt idx="0">
                  <c:v>0.21</c:v>
                </c:pt>
                <c:pt idx="1">
                  <c:v>0.261</c:v>
                </c:pt>
                <c:pt idx="2">
                  <c:v>0.109</c:v>
                </c:pt>
                <c:pt idx="3">
                  <c:v>0.138</c:v>
                </c:pt>
                <c:pt idx="4">
                  <c:v>0.038</c:v>
                </c:pt>
                <c:pt idx="5">
                  <c:v>0.035</c:v>
                </c:pt>
              </c:numCache>
            </c:numRef>
          </c:val>
        </c:ser>
        <c:ser>
          <c:idx val="4"/>
          <c:order val="4"/>
          <c:tx>
            <c:strRef>
              <c:f>'Graduation rates'!$H$2</c:f>
              <c:strCache>
                <c:ptCount val="1"/>
                <c:pt idx="0">
                  <c:v>Dropped Out</c:v>
                </c:pt>
              </c:strCache>
            </c:strRef>
          </c:tx>
          <c:spPr>
            <a:solidFill>
              <a:srgbClr val="FF0000"/>
            </a:solidFill>
            <a:ln>
              <a:noFill/>
            </a:ln>
            <a:effectLst/>
          </c:spPr>
          <c:invertIfNegative val="0"/>
          <c:dLbls>
            <c:dLbl>
              <c:idx val="0"/>
              <c:layout>
                <c:manualLayout>
                  <c:x val="-0.0329605589280292"/>
                  <c:y val="0.0"/>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1"/>
              <c:layout>
                <c:manualLayout>
                  <c:x val="-0.0266823572274522"/>
                  <c:y val="0.0"/>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2"/>
              <c:layout>
                <c:manualLayout>
                  <c:x val="-0.0282519076525965"/>
                  <c:y val="0.0"/>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3"/>
              <c:layout>
                <c:manualLayout>
                  <c:x val="-0.0329605589280292"/>
                  <c:y val="-3.70365974040682E-17"/>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4"/>
              <c:layout>
                <c:manualLayout>
                  <c:x val="-0.031391008502885"/>
                  <c:y val="-3.70365974040682E-17"/>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5"/>
              <c:layout>
                <c:manualLayout>
                  <c:x val="-0.0282519076525966"/>
                  <c:y val="-3.70365974040682E-17"/>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'Graduation rates'!$B$3:$C$8</c:f>
              <c:multiLvlStrCache>
                <c:ptCount val="6"/>
                <c:lvl>
                  <c:pt idx="0">
                    <c:v>MPS</c:v>
                  </c:pt>
                  <c:pt idx="1">
                    <c:v>English Learners</c:v>
                  </c:pt>
                  <c:pt idx="2">
                    <c:v>MPS</c:v>
                  </c:pt>
                  <c:pt idx="3">
                    <c:v>English Learners</c:v>
                  </c:pt>
                  <c:pt idx="4">
                    <c:v>MPS</c:v>
                  </c:pt>
                  <c:pt idx="5">
                    <c:v>English Learners</c:v>
                  </c:pt>
                </c:lvl>
                <c:lvl>
                  <c:pt idx="0">
                    <c:v>4-Year Graduation Rate</c:v>
                  </c:pt>
                  <c:pt idx="2">
                    <c:v>5-Year Graduation Rate</c:v>
                  </c:pt>
                  <c:pt idx="4">
                    <c:v>6-Year Graduation  Rate</c:v>
                  </c:pt>
                </c:lvl>
              </c:multiLvlStrCache>
            </c:multiLvlStrRef>
          </c:cat>
          <c:val>
            <c:numRef>
              <c:f>'Graduation rates'!$H$3:$H$8</c:f>
              <c:numCache>
                <c:formatCode>0.0%</c:formatCode>
                <c:ptCount val="6"/>
                <c:pt idx="0">
                  <c:v>0.098</c:v>
                </c:pt>
                <c:pt idx="1">
                  <c:v>0.145</c:v>
                </c:pt>
                <c:pt idx="2">
                  <c:v>0.143</c:v>
                </c:pt>
                <c:pt idx="3">
                  <c:v>0.146</c:v>
                </c:pt>
                <c:pt idx="4">
                  <c:v>0.154</c:v>
                </c:pt>
                <c:pt idx="5">
                  <c:v>0.208</c:v>
                </c:pt>
              </c:numCache>
            </c:numRef>
          </c:val>
        </c:ser>
        <c:ser>
          <c:idx val="6"/>
          <c:order val="6"/>
          <c:tx>
            <c:strRef>
              <c:f>'Graduation rates'!$J$2</c:f>
              <c:strCache>
                <c:ptCount val="1"/>
                <c:pt idx="0">
                  <c:v>Unknown </c:v>
                </c:pt>
              </c:strCache>
            </c:strRef>
          </c:tx>
          <c:spPr>
            <a:solidFill>
              <a:schemeClr val="accent1"/>
            </a:solidFill>
            <a:ln>
              <a:noFill/>
            </a:ln>
            <a:effectLst/>
          </c:spPr>
          <c:invertIfNegative val="0"/>
          <c:dLbls>
            <c:dLbl>
              <c:idx val="0"/>
              <c:layout>
                <c:manualLayout>
                  <c:x val="-0.0329605589280292"/>
                  <c:y val="0.0"/>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1"/>
              <c:layout>
                <c:manualLayout>
                  <c:x val="-0.0329605589280293"/>
                  <c:y val="0.0"/>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2"/>
              <c:layout>
                <c:manualLayout>
                  <c:x val="-0.0329605589280292"/>
                  <c:y val="0.0"/>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3"/>
              <c:layout>
                <c:manualLayout>
                  <c:x val="-0.0345301093531734"/>
                  <c:y val="-0.00404040275498204"/>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4"/>
              <c:layout>
                <c:manualLayout>
                  <c:x val="-0.0329605589280292"/>
                  <c:y val="0.0"/>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dLbl>
              <c:idx val="5"/>
              <c:layout>
                <c:manualLayout>
                  <c:x val="-0.0329605589280293"/>
                  <c:y val="0.0"/>
                </c:manualLayout>
              </c:layout>
              <c:dLblPos val="ctr"/>
              <c:showLegendKey val="0"/>
              <c:showVal val="1"/>
              <c:showCatName val="0"/>
              <c:showSerName val="0"/>
              <c:showPercent val="0"/>
              <c:showBubbleSize val="0"/>
              <c:extLst>
                <c:ext xmlns:c15="http://schemas.microsoft.com/office/drawing/2012/chart" uri="{CE6537A1-D6FC-4f65-9D91-7224C49458BB}">
                  <c15:layout/>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'Graduation rates'!$B$3:$C$8</c:f>
              <c:multiLvlStrCache>
                <c:ptCount val="6"/>
                <c:lvl>
                  <c:pt idx="0">
                    <c:v>MPS</c:v>
                  </c:pt>
                  <c:pt idx="1">
                    <c:v>English Learners</c:v>
                  </c:pt>
                  <c:pt idx="2">
                    <c:v>MPS</c:v>
                  </c:pt>
                  <c:pt idx="3">
                    <c:v>English Learners</c:v>
                  </c:pt>
                  <c:pt idx="4">
                    <c:v>MPS</c:v>
                  </c:pt>
                  <c:pt idx="5">
                    <c:v>English Learners</c:v>
                  </c:pt>
                </c:lvl>
                <c:lvl>
                  <c:pt idx="0">
                    <c:v>4-Year Graduation Rate</c:v>
                  </c:pt>
                  <c:pt idx="2">
                    <c:v>5-Year Graduation Rate</c:v>
                  </c:pt>
                  <c:pt idx="4">
                    <c:v>6-Year Graduation  Rate</c:v>
                  </c:pt>
                </c:lvl>
              </c:multiLvlStrCache>
            </c:multiLvlStrRef>
          </c:cat>
          <c:val>
            <c:numRef>
              <c:f>'Graduation rates'!$J$3:$J$8</c:f>
              <c:numCache>
                <c:formatCode>0.0%</c:formatCode>
                <c:ptCount val="6"/>
                <c:pt idx="0">
                  <c:v>0.049</c:v>
                </c:pt>
                <c:pt idx="1">
                  <c:v>0.075</c:v>
                </c:pt>
                <c:pt idx="2">
                  <c:v>0.076</c:v>
                </c:pt>
                <c:pt idx="3">
                  <c:v>0.083</c:v>
                </c:pt>
                <c:pt idx="4">
                  <c:v>0.125</c:v>
                </c:pt>
                <c:pt idx="5">
                  <c:v>0.149</c:v>
                </c:pt>
              </c:numCache>
            </c:numRef>
          </c:val>
        </c:ser>
        <c:dLbls>
          <c:showLegendKey val="0"/>
          <c:showVal val="0"/>
          <c:showCatName val="0"/>
          <c:showSerName val="0"/>
          <c:showPercent val="0"/>
          <c:showBubbleSize val="0"/>
        </c:dLbls>
        <c:gapWidth val="20"/>
        <c:overlap val="100"/>
        <c:axId val="2080214632"/>
        <c:axId val="2080211880"/>
      </c:barChart>
      <c:catAx>
        <c:axId val="2080204280"/>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80208376"/>
        <c:crosses val="autoZero"/>
        <c:auto val="1"/>
        <c:lblAlgn val="ctr"/>
        <c:lblOffset val="100"/>
        <c:noMultiLvlLbl val="0"/>
      </c:catAx>
      <c:valAx>
        <c:axId val="2080208376"/>
        <c:scaling>
          <c:orientation val="minMax"/>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80204280"/>
        <c:crosses val="autoZero"/>
        <c:crossBetween val="between"/>
      </c:valAx>
      <c:valAx>
        <c:axId val="2080211880"/>
        <c:scaling>
          <c:orientation val="minMax"/>
        </c:scaling>
        <c:delete val="1"/>
        <c:axPos val="r"/>
        <c:numFmt formatCode="0%" sourceLinked="1"/>
        <c:majorTickMark val="out"/>
        <c:minorTickMark val="none"/>
        <c:tickLblPos val="nextTo"/>
        <c:crossAx val="2080214632"/>
        <c:crosses val="max"/>
        <c:crossBetween val="between"/>
      </c:valAx>
      <c:catAx>
        <c:axId val="2080214632"/>
        <c:scaling>
          <c:orientation val="minMax"/>
        </c:scaling>
        <c:delete val="1"/>
        <c:axPos val="b"/>
        <c:numFmt formatCode="General" sourceLinked="1"/>
        <c:majorTickMark val="out"/>
        <c:minorTickMark val="none"/>
        <c:tickLblPos val="nextTo"/>
        <c:crossAx val="2080211880"/>
        <c:crosses val="autoZero"/>
        <c:auto val="1"/>
        <c:lblAlgn val="ctr"/>
        <c:lblOffset val="100"/>
        <c:noMultiLvlLbl val="0"/>
      </c:catAx>
      <c:spPr>
        <a:noFill/>
        <a:ln>
          <a:noFill/>
        </a:ln>
        <a:effectLst/>
      </c:spPr>
    </c:plotArea>
    <c:legend>
      <c:legendPos val="b"/>
      <c:legendEntry>
        <c:idx val="0"/>
        <c:delete val="1"/>
      </c:legendEntry>
      <c:legendEntry>
        <c:idx val="1"/>
        <c:delete val="1"/>
      </c:legendEntry>
      <c:legendEntry>
        <c:idx val="2"/>
        <c:delete val="1"/>
      </c:legendEntry>
      <c:legendEntry>
        <c:idx val="3"/>
        <c:delete val="1"/>
      </c:legendEntry>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2">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US" sz="1400" b="0" dirty="0">
                <a:latin typeface="+mn-lt"/>
              </a:rPr>
              <a:t>4-Year</a:t>
            </a:r>
            <a:r>
              <a:rPr lang="en-US" sz="1400" b="0" baseline="0" dirty="0">
                <a:latin typeface="+mn-lt"/>
              </a:rPr>
              <a:t> Graduation rate Trend</a:t>
            </a:r>
            <a:endParaRPr lang="en-US" sz="1400" b="0" dirty="0">
              <a:latin typeface="+mn-lt"/>
            </a:endParaRPr>
          </a:p>
        </c:rich>
      </c:tx>
      <c:layout>
        <c:manualLayout>
          <c:xMode val="edge"/>
          <c:yMode val="edge"/>
          <c:x val="0.354739926455245"/>
          <c:y val="0.0685111989459816"/>
        </c:manualLayout>
      </c:layout>
      <c:overlay val="0"/>
      <c:spPr>
        <a:noFill/>
        <a:ln>
          <a:noFill/>
        </a:ln>
        <a:effectLst/>
      </c:spPr>
    </c:title>
    <c:autoTitleDeleted val="0"/>
    <c:plotArea>
      <c:layout/>
      <c:lineChart>
        <c:grouping val="standard"/>
        <c:varyColors val="0"/>
        <c:ser>
          <c:idx val="0"/>
          <c:order val="0"/>
          <c:tx>
            <c:strRef>
              <c:f>'Graduation rates'!$B$16</c:f>
              <c:strCache>
                <c:ptCount val="1"/>
                <c:pt idx="0">
                  <c:v>ELL</c:v>
                </c:pt>
              </c:strCache>
            </c:strRef>
          </c:tx>
          <c:spPr>
            <a:ln w="31750" cap="rnd">
              <a:solidFill>
                <a:schemeClr val="accent1"/>
              </a:solidFill>
              <a:round/>
            </a:ln>
            <a:effectLst/>
          </c:spPr>
          <c:marker>
            <c:symbol val="circle"/>
            <c:size val="17"/>
            <c:spPr>
              <a:solidFill>
                <a:schemeClr val="accen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dk1">
                          <a:lumMod val="50000"/>
                          <a:lumOff val="50000"/>
                        </a:schemeClr>
                      </a:solidFill>
                    </a:ln>
                    <a:effectLst/>
                  </c:spPr>
                </c15:leaderLines>
              </c:ext>
            </c:extLst>
          </c:dLbls>
          <c:cat>
            <c:numRef>
              <c:f>'Graduation rates'!$C$15:$G$15</c:f>
              <c:numCache>
                <c:formatCode>General</c:formatCode>
                <c:ptCount val="5"/>
                <c:pt idx="0">
                  <c:v>2011.0</c:v>
                </c:pt>
                <c:pt idx="1">
                  <c:v>2012.0</c:v>
                </c:pt>
                <c:pt idx="2">
                  <c:v>2013.0</c:v>
                </c:pt>
                <c:pt idx="3">
                  <c:v>2014.0</c:v>
                </c:pt>
                <c:pt idx="4">
                  <c:v>2015.0</c:v>
                </c:pt>
              </c:numCache>
            </c:numRef>
          </c:cat>
          <c:val>
            <c:numRef>
              <c:f>'Graduation rates'!$C$16:$G$16</c:f>
              <c:numCache>
                <c:formatCode>0%</c:formatCode>
                <c:ptCount val="5"/>
                <c:pt idx="0">
                  <c:v>0.386</c:v>
                </c:pt>
                <c:pt idx="1">
                  <c:v>0.36</c:v>
                </c:pt>
                <c:pt idx="2">
                  <c:v>0.444</c:v>
                </c:pt>
                <c:pt idx="3">
                  <c:v>0.524</c:v>
                </c:pt>
                <c:pt idx="4">
                  <c:v>0.519</c:v>
                </c:pt>
              </c:numCache>
            </c:numRef>
          </c:val>
          <c:smooth val="0"/>
        </c:ser>
        <c:ser>
          <c:idx val="1"/>
          <c:order val="1"/>
          <c:tx>
            <c:strRef>
              <c:f>'Graduation rates'!$B$17</c:f>
              <c:strCache>
                <c:ptCount val="1"/>
                <c:pt idx="0">
                  <c:v>MPS</c:v>
                </c:pt>
              </c:strCache>
            </c:strRef>
          </c:tx>
          <c:spPr>
            <a:ln w="31750" cap="rnd">
              <a:solidFill>
                <a:schemeClr val="accent2"/>
              </a:solidFill>
              <a:round/>
            </a:ln>
            <a:effectLst/>
          </c:spPr>
          <c:marker>
            <c:symbol val="circle"/>
            <c:size val="17"/>
            <c:spPr>
              <a:solidFill>
                <a:schemeClr val="accent2"/>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dk1">
                          <a:lumMod val="50000"/>
                          <a:lumOff val="50000"/>
                        </a:schemeClr>
                      </a:solidFill>
                    </a:ln>
                    <a:effectLst/>
                  </c:spPr>
                </c15:leaderLines>
              </c:ext>
            </c:extLst>
          </c:dLbls>
          <c:cat>
            <c:numRef>
              <c:f>'Graduation rates'!$C$15:$G$15</c:f>
              <c:numCache>
                <c:formatCode>General</c:formatCode>
                <c:ptCount val="5"/>
                <c:pt idx="0">
                  <c:v>2011.0</c:v>
                </c:pt>
                <c:pt idx="1">
                  <c:v>2012.0</c:v>
                </c:pt>
                <c:pt idx="2">
                  <c:v>2013.0</c:v>
                </c:pt>
                <c:pt idx="3">
                  <c:v>2014.0</c:v>
                </c:pt>
                <c:pt idx="4">
                  <c:v>2015.0</c:v>
                </c:pt>
              </c:numCache>
            </c:numRef>
          </c:cat>
          <c:val>
            <c:numRef>
              <c:f>'Graduation rates'!$C$17:$G$17</c:f>
              <c:numCache>
                <c:formatCode>0%</c:formatCode>
                <c:ptCount val="5"/>
                <c:pt idx="0">
                  <c:v>0.488</c:v>
                </c:pt>
                <c:pt idx="1">
                  <c:v>0.518</c:v>
                </c:pt>
                <c:pt idx="2">
                  <c:v>0.539</c:v>
                </c:pt>
                <c:pt idx="3">
                  <c:v>0.587</c:v>
                </c:pt>
                <c:pt idx="4">
                  <c:v>0.643</c:v>
                </c:pt>
              </c:numCache>
            </c:numRef>
          </c:val>
          <c:smooth val="0"/>
        </c:ser>
        <c:dLbls>
          <c:dLblPos val="ctr"/>
          <c:showLegendKey val="0"/>
          <c:showVal val="1"/>
          <c:showCatName val="0"/>
          <c:showSerName val="0"/>
          <c:showPercent val="0"/>
          <c:showBubbleSize val="0"/>
        </c:dLbls>
        <c:marker val="1"/>
        <c:smooth val="0"/>
        <c:axId val="2080234968"/>
        <c:axId val="2080238456"/>
      </c:lineChart>
      <c:catAx>
        <c:axId val="2080234968"/>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2080238456"/>
        <c:crosses val="autoZero"/>
        <c:auto val="1"/>
        <c:lblAlgn val="ctr"/>
        <c:lblOffset val="100"/>
        <c:noMultiLvlLbl val="0"/>
      </c:catAx>
      <c:valAx>
        <c:axId val="2080238456"/>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0%" sourceLinked="1"/>
        <c:majorTickMark val="none"/>
        <c:minorTickMark val="none"/>
        <c:tickLblPos val="nextTo"/>
        <c:crossAx val="2080234968"/>
        <c:crosses val="autoZero"/>
        <c:crossBetween val="between"/>
      </c:valAx>
      <c:spPr>
        <a:noFill/>
        <a:ln>
          <a:noFill/>
        </a:ln>
        <a:effectLst/>
      </c:spPr>
    </c:plotArea>
    <c:legend>
      <c:legendPos val="b"/>
      <c:layout>
        <c:manualLayout>
          <c:xMode val="edge"/>
          <c:yMode val="edge"/>
          <c:x val="0.425860115917095"/>
          <c:y val="0.858365648957912"/>
          <c:w val="0.155040179198801"/>
          <c:h val="0.0889334287759485"/>
        </c:manualLayout>
      </c:layout>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noFill/>
    <a:ln w="9525" cap="flat" cmpd="sng" algn="ctr">
      <a:solidFill>
        <a:schemeClr val="dk1">
          <a:lumMod val="25000"/>
          <a:lumOff val="75000"/>
        </a:schemeClr>
      </a:solidFill>
      <a:round/>
    </a:ln>
    <a:effectLst/>
  </c:spPr>
  <c:txPr>
    <a:bodyPr/>
    <a:lstStyle/>
    <a:p>
      <a:pPr>
        <a:defRPr/>
      </a:pPr>
      <a:endParaRPr lang="en-US"/>
    </a:p>
  </c:txPr>
  <c:externalData r:id="rId2">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US" sz="1200" b="1" dirty="0"/>
              <a:t>Minneapolis Public Schools</a:t>
            </a:r>
            <a:br>
              <a:rPr lang="en-US" sz="1200" b="1" dirty="0"/>
            </a:br>
            <a:r>
              <a:rPr lang="en-US" sz="1200" b="1" dirty="0"/>
              <a:t>Bilingual</a:t>
            </a:r>
            <a:r>
              <a:rPr lang="en-US" sz="1200" b="1" baseline="0" dirty="0"/>
              <a:t> Seal Certificates</a:t>
            </a:r>
            <a:endParaRPr lang="en-US" sz="1200" b="1" dirty="0"/>
          </a:p>
        </c:rich>
      </c:tx>
      <c:layout>
        <c:manualLayout>
          <c:xMode val="edge"/>
          <c:yMode val="edge"/>
          <c:x val="0.0258633401161933"/>
          <c:y val="0.030674576370738"/>
        </c:manualLayout>
      </c:layout>
      <c:overlay val="0"/>
      <c:spPr>
        <a:noFill/>
        <a:ln>
          <a:noFill/>
        </a:ln>
        <a:effectLst/>
      </c:spPr>
    </c:title>
    <c:autoTitleDeleted val="0"/>
    <c:plotArea>
      <c:layout>
        <c:manualLayout>
          <c:layoutTarget val="inner"/>
          <c:xMode val="edge"/>
          <c:yMode val="edge"/>
          <c:x val="0.13209607763173"/>
          <c:y val="0.257540058755211"/>
          <c:w val="0.84665558239483"/>
          <c:h val="0.609015470309305"/>
        </c:manualLayout>
      </c:layout>
      <c:barChart>
        <c:barDir val="col"/>
        <c:grouping val="clustered"/>
        <c:varyColors val="0"/>
        <c:ser>
          <c:idx val="0"/>
          <c:order val="0"/>
          <c:tx>
            <c:strRef>
              <c:f>Sheet1!$B$5</c:f>
              <c:strCache>
                <c:ptCount val="1"/>
                <c:pt idx="0">
                  <c:v>2015</c:v>
                </c:pt>
              </c:strCache>
            </c:strRef>
          </c:tx>
          <c:spPr>
            <a:solidFill>
              <a:schemeClr val="accent1"/>
            </a:solidFill>
            <a:ln>
              <a:noFill/>
            </a:ln>
            <a:effectLst/>
          </c:spPr>
          <c:invertIfNegative val="0"/>
          <c:dLbls>
            <c:dLbl>
              <c:idx val="0"/>
              <c:layout>
                <c:manualLayout>
                  <c:x val="0.0"/>
                  <c:y val="0.128342221971036"/>
                </c:manualLayout>
              </c:layout>
              <c:showLegendKey val="0"/>
              <c:showVal val="1"/>
              <c:showCatName val="0"/>
              <c:showSerName val="0"/>
              <c:showPercent val="0"/>
              <c:showBubbleSize val="0"/>
              <c:extLst>
                <c:ext xmlns:c15="http://schemas.microsoft.com/office/drawing/2012/chart" uri="{CE6537A1-D6FC-4f65-9D91-7224C49458BB}">
                  <c15:layout/>
                </c:ext>
              </c:extLst>
            </c:dLbl>
            <c:dLbl>
              <c:idx val="1"/>
              <c:layout>
                <c:manualLayout>
                  <c:x val="0.0"/>
                  <c:y val="0.109328559456808"/>
                </c:manualLayout>
              </c:layout>
              <c:showLegendKey val="0"/>
              <c:showVal val="1"/>
              <c:showCatName val="0"/>
              <c:showSerName val="0"/>
              <c:showPercent val="0"/>
              <c:showBubbleSize val="0"/>
              <c:extLst>
                <c:ext xmlns:c15="http://schemas.microsoft.com/office/drawing/2012/chart" uri="{CE6537A1-D6FC-4f65-9D91-7224C49458BB}">
                  <c15:layout/>
                </c:ext>
              </c:extLst>
            </c:dLbl>
            <c:dLbl>
              <c:idx val="2"/>
              <c:layout>
                <c:manualLayout>
                  <c:x val="0.0"/>
                  <c:y val="0.0903148969425805"/>
                </c:manualLayout>
              </c:layout>
              <c:showLegendKey val="0"/>
              <c:showVal val="1"/>
              <c:showCatName val="0"/>
              <c:showSerName val="0"/>
              <c:showPercent val="0"/>
              <c:showBubbleSize val="0"/>
              <c:extLst>
                <c:ext xmlns:c15="http://schemas.microsoft.com/office/drawing/2012/chart" uri="{CE6537A1-D6FC-4f65-9D91-7224C49458BB}">
                  <c15:layout/>
                </c:ext>
              </c:extLst>
            </c:dLbl>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Sheet1!$C$4:$E$4</c:f>
              <c:strCache>
                <c:ptCount val="3"/>
                <c:pt idx="0">
                  <c:v>Proficiency certificates </c:v>
                </c:pt>
                <c:pt idx="1">
                  <c:v>Gold Seals</c:v>
                </c:pt>
                <c:pt idx="2">
                  <c:v>Platinum Seals</c:v>
                </c:pt>
              </c:strCache>
            </c:strRef>
          </c:cat>
          <c:val>
            <c:numRef>
              <c:f>Sheet1!$C$5:$E$5</c:f>
              <c:numCache>
                <c:formatCode>General</c:formatCode>
                <c:ptCount val="3"/>
                <c:pt idx="0">
                  <c:v>280.0</c:v>
                </c:pt>
                <c:pt idx="1">
                  <c:v>136.0</c:v>
                </c:pt>
                <c:pt idx="2">
                  <c:v>56.0</c:v>
                </c:pt>
              </c:numCache>
            </c:numRef>
          </c:val>
        </c:ser>
        <c:ser>
          <c:idx val="1"/>
          <c:order val="1"/>
          <c:tx>
            <c:strRef>
              <c:f>Sheet1!$B$6</c:f>
              <c:strCache>
                <c:ptCount val="1"/>
                <c:pt idx="0">
                  <c:v>2016</c:v>
                </c:pt>
              </c:strCache>
            </c:strRef>
          </c:tx>
          <c:spPr>
            <a:solidFill>
              <a:schemeClr val="accent2"/>
            </a:solidFill>
            <a:ln>
              <a:noFill/>
            </a:ln>
            <a:effectLst/>
          </c:spPr>
          <c:invertIfNegative val="0"/>
          <c:dLbls>
            <c:dLbl>
              <c:idx val="0"/>
              <c:layout>
                <c:manualLayout>
                  <c:x val="0.0"/>
                  <c:y val="0.114081975085365"/>
                </c:manualLayout>
              </c:layout>
              <c:showLegendKey val="0"/>
              <c:showVal val="1"/>
              <c:showCatName val="0"/>
              <c:showSerName val="0"/>
              <c:showPercent val="0"/>
              <c:showBubbleSize val="0"/>
              <c:extLst>
                <c:ext xmlns:c15="http://schemas.microsoft.com/office/drawing/2012/chart" uri="{CE6537A1-D6FC-4f65-9D91-7224C49458BB}">
                  <c15:layout/>
                </c:ext>
              </c:extLst>
            </c:dLbl>
            <c:dLbl>
              <c:idx val="1"/>
              <c:layout>
                <c:manualLayout>
                  <c:x val="-0.00265604249667995"/>
                  <c:y val="0.0950683125711373"/>
                </c:manualLayout>
              </c:layout>
              <c:showLegendKey val="0"/>
              <c:showVal val="1"/>
              <c:showCatName val="0"/>
              <c:showSerName val="0"/>
              <c:showPercent val="0"/>
              <c:showBubbleSize val="0"/>
              <c:extLst>
                <c:ext xmlns:c15="http://schemas.microsoft.com/office/drawing/2012/chart" uri="{CE6537A1-D6FC-4f65-9D91-7224C49458BB}">
                  <c15:layout/>
                </c:ext>
              </c:extLst>
            </c:dLbl>
            <c:dLbl>
              <c:idx val="2"/>
              <c:layout>
                <c:manualLayout>
                  <c:x val="0.0"/>
                  <c:y val="0.0903148969425806"/>
                </c:manualLayout>
              </c:layout>
              <c:showLegendKey val="0"/>
              <c:showVal val="1"/>
              <c:showCatName val="0"/>
              <c:showSerName val="0"/>
              <c:showPercent val="0"/>
              <c:showBubbleSize val="0"/>
              <c:extLst>
                <c:ext xmlns:c15="http://schemas.microsoft.com/office/drawing/2012/chart" uri="{CE6537A1-D6FC-4f65-9D91-7224C49458BB}">
                  <c15:layout/>
                </c:ext>
              </c:extLst>
            </c:dLbl>
            <c:dLbl>
              <c:idx val="3"/>
              <c:layout>
                <c:manualLayout>
                  <c:x val="0.0"/>
                  <c:y val="0.104575143828251"/>
                </c:manualLayout>
              </c:layout>
              <c:showLegendKey val="0"/>
              <c:showVal val="1"/>
              <c:showCatName val="0"/>
              <c:showSerName val="0"/>
              <c:showPercent val="0"/>
              <c:showBubbleSize val="0"/>
              <c:extLst>
                <c:ext xmlns:c15="http://schemas.microsoft.com/office/drawing/2012/chart" uri="{CE6537A1-D6FC-4f65-9D91-7224C49458BB}"/>
              </c:extLst>
            </c:dLbl>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Sheet1!$C$4:$E$4</c:f>
              <c:strCache>
                <c:ptCount val="3"/>
                <c:pt idx="0">
                  <c:v>Proficiency certificates </c:v>
                </c:pt>
                <c:pt idx="1">
                  <c:v>Gold Seals</c:v>
                </c:pt>
                <c:pt idx="2">
                  <c:v>Platinum Seals</c:v>
                </c:pt>
              </c:strCache>
            </c:strRef>
          </c:cat>
          <c:val>
            <c:numRef>
              <c:f>Sheet1!$C$6:$E$6</c:f>
              <c:numCache>
                <c:formatCode>General</c:formatCode>
                <c:ptCount val="3"/>
                <c:pt idx="0">
                  <c:v>423.0</c:v>
                </c:pt>
                <c:pt idx="1">
                  <c:v>146.0</c:v>
                </c:pt>
                <c:pt idx="2">
                  <c:v>70.0</c:v>
                </c:pt>
              </c:numCache>
            </c:numRef>
          </c:val>
        </c:ser>
        <c:dLbls>
          <c:showLegendKey val="0"/>
          <c:showVal val="0"/>
          <c:showCatName val="0"/>
          <c:showSerName val="0"/>
          <c:showPercent val="0"/>
          <c:showBubbleSize val="0"/>
        </c:dLbls>
        <c:gapWidth val="219"/>
        <c:overlap val="-27"/>
        <c:axId val="2028048392"/>
        <c:axId val="2028052168"/>
      </c:barChart>
      <c:catAx>
        <c:axId val="2028048392"/>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solidFill>
            <a:sysClr val="window" lastClr="FFFFFF">
              <a:lumMod val="95000"/>
            </a:sysClr>
          </a:solid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rgbClr val="FF0000"/>
                </a:solidFill>
                <a:latin typeface="+mn-lt"/>
                <a:ea typeface="+mn-ea"/>
                <a:cs typeface="+mn-cs"/>
              </a:defRPr>
            </a:pPr>
            <a:endParaRPr lang="en-US"/>
          </a:p>
        </c:txPr>
        <c:crossAx val="2028052168"/>
        <c:crosses val="autoZero"/>
        <c:auto val="1"/>
        <c:lblAlgn val="ctr"/>
        <c:lblOffset val="100"/>
        <c:noMultiLvlLbl val="0"/>
      </c:catAx>
      <c:valAx>
        <c:axId val="2028052168"/>
        <c:scaling>
          <c:orientation val="minMax"/>
        </c:scaling>
        <c:delete val="1"/>
        <c:axPos val="l"/>
        <c:title>
          <c:tx>
            <c:rich>
              <a:bodyPr rot="-5400000" spcFirstLastPara="1" vertOverflow="ellipsis" vert="horz" wrap="square" anchor="ctr" anchorCtr="1"/>
              <a:lstStyle/>
              <a:p>
                <a:pPr>
                  <a:defRPr sz="1000" b="0" i="0" u="none" strike="noStrike" kern="1200" baseline="0">
                    <a:solidFill>
                      <a:schemeClr val="bg1">
                        <a:lumMod val="50000"/>
                      </a:schemeClr>
                    </a:solidFill>
                    <a:latin typeface="+mn-lt"/>
                    <a:ea typeface="+mn-ea"/>
                    <a:cs typeface="+mn-cs"/>
                  </a:defRPr>
                </a:pPr>
                <a:r>
                  <a:rPr lang="en-US" dirty="0">
                    <a:solidFill>
                      <a:schemeClr val="bg1">
                        <a:lumMod val="50000"/>
                      </a:schemeClr>
                    </a:solidFill>
                  </a:rPr>
                  <a:t>#</a:t>
                </a:r>
                <a:r>
                  <a:rPr lang="en-US" baseline="0" dirty="0">
                    <a:solidFill>
                      <a:schemeClr val="bg1">
                        <a:lumMod val="50000"/>
                      </a:schemeClr>
                    </a:solidFill>
                  </a:rPr>
                  <a:t> of Certificates</a:t>
                </a:r>
                <a:endParaRPr lang="en-US" dirty="0">
                  <a:solidFill>
                    <a:schemeClr val="bg1">
                      <a:lumMod val="50000"/>
                    </a:schemeClr>
                  </a:solidFill>
                </a:endParaRPr>
              </a:p>
            </c:rich>
          </c:tx>
          <c:layout>
            <c:manualLayout>
              <c:xMode val="edge"/>
              <c:yMode val="edge"/>
              <c:x val="0.0766353082574337"/>
              <c:y val="0.34878984044941"/>
            </c:manualLayout>
          </c:layout>
          <c:overlay val="0"/>
          <c:spPr>
            <a:noFill/>
            <a:ln>
              <a:noFill/>
            </a:ln>
            <a:effectLst/>
          </c:spPr>
        </c:title>
        <c:numFmt formatCode="General" sourceLinked="1"/>
        <c:majorTickMark val="none"/>
        <c:minorTickMark val="none"/>
        <c:tickLblPos val="nextTo"/>
        <c:crossAx val="2028048392"/>
        <c:crosses val="autoZero"/>
        <c:crossBetween val="between"/>
      </c:valAx>
      <c:spPr>
        <a:noFill/>
        <a:ln>
          <a:noFill/>
        </a:ln>
        <a:effectLst/>
      </c:spPr>
    </c:plotArea>
    <c:legend>
      <c:legendPos val="b"/>
      <c:layout>
        <c:manualLayout>
          <c:xMode val="edge"/>
          <c:yMode val="edge"/>
          <c:x val="0.479410860495028"/>
          <c:y val="0.263814193100211"/>
          <c:w val="0.179292488837302"/>
          <c:h val="0.08021445015894"/>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2">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cap="none" spc="20" baseline="0">
                <a:solidFill>
                  <a:schemeClr val="tx1">
                    <a:lumMod val="50000"/>
                    <a:lumOff val="50000"/>
                  </a:schemeClr>
                </a:solidFill>
                <a:latin typeface="+mn-lt"/>
                <a:ea typeface="+mn-ea"/>
                <a:cs typeface="+mn-cs"/>
              </a:defRPr>
            </a:pPr>
            <a:r>
              <a:rPr lang="en-US"/>
              <a:t>Wellstone</a:t>
            </a:r>
            <a:r>
              <a:rPr lang="en-US" baseline="0"/>
              <a:t> students - postsecondary  Application </a:t>
            </a:r>
            <a:endParaRPr lang="en-US"/>
          </a:p>
        </c:rich>
      </c:tx>
      <c:layout/>
      <c:overlay val="0"/>
      <c:spPr>
        <a:noFill/>
        <a:ln>
          <a:noFill/>
        </a:ln>
        <a:effectLst/>
      </c:spPr>
    </c:title>
    <c:autoTitleDeleted val="0"/>
    <c:plotArea>
      <c:layout/>
      <c:barChart>
        <c:barDir val="bar"/>
        <c:grouping val="stacked"/>
        <c:varyColors val="0"/>
        <c:ser>
          <c:idx val="0"/>
          <c:order val="0"/>
          <c:tx>
            <c:strRef>
              <c:f>'Wellstone- Postsecondary'!$I$28</c:f>
              <c:strCache>
                <c:ptCount val="1"/>
                <c:pt idx="0">
                  <c:v>Students Admitted</c:v>
                </c:pt>
              </c:strCache>
            </c:strRef>
          </c:tx>
          <c:spPr>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9525" cap="flat" cmpd="sng" algn="ctr">
              <a:solidFill>
                <a:schemeClr val="accent1">
                  <a:shade val="95000"/>
                </a:schemeClr>
              </a:solidFill>
              <a:round/>
            </a:ln>
            <a:effectLst/>
          </c:spPr>
          <c:invertIfNegative val="0"/>
          <c:dLbls>
            <c:dLbl>
              <c:idx val="9"/>
              <c:delete val="1"/>
              <c:extLst>
                <c:ext xmlns:c15="http://schemas.microsoft.com/office/drawing/2012/chart" uri="{CE6537A1-D6FC-4f65-9D91-7224C49458BB}"/>
              </c:extLst>
            </c:dLbl>
            <c:dLbl>
              <c:idx val="12"/>
              <c:delete val="1"/>
              <c:extLst>
                <c:ext xmlns:c15="http://schemas.microsoft.com/office/drawing/2012/chart" uri="{CE6537A1-D6FC-4f65-9D91-7224C49458BB}"/>
              </c:extLst>
            </c:dLbl>
            <c:dLbl>
              <c:idx val="13"/>
              <c:delete val="1"/>
              <c:extLs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50000"/>
                        <a:lumOff val="50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strRef>
              <c:f>'Wellstone- Postsecondary'!$H$29:$H$44</c:f>
              <c:strCache>
                <c:ptCount val="16"/>
                <c:pt idx="0">
                  <c:v>MCTC</c:v>
                </c:pt>
                <c:pt idx="1">
                  <c:v>St. Paul College</c:v>
                </c:pt>
                <c:pt idx="2">
                  <c:v>University of Minnesota</c:v>
                </c:pt>
                <c:pt idx="3">
                  <c:v>Normandale Communty College</c:v>
                </c:pt>
                <c:pt idx="4">
                  <c:v>Hennepic Tech</c:v>
                </c:pt>
                <c:pt idx="5">
                  <c:v>Minnesota State University: Mankato</c:v>
                </c:pt>
                <c:pt idx="6">
                  <c:v>St. Cloud State University</c:v>
                </c:pt>
                <c:pt idx="7">
                  <c:v>University of Minnesota: Duluth</c:v>
                </c:pt>
                <c:pt idx="8">
                  <c:v>Augburg College</c:v>
                </c:pt>
                <c:pt idx="9">
                  <c:v>Harvard University</c:v>
                </c:pt>
                <c:pt idx="10">
                  <c:v>North Hennepin</c:v>
                </c:pt>
                <c:pt idx="11">
                  <c:v>St. Catherine University</c:v>
                </c:pt>
                <c:pt idx="12">
                  <c:v>University of St. Thomas</c:v>
                </c:pt>
                <c:pt idx="13">
                  <c:v>Concordia University, St. Paul</c:v>
                </c:pt>
                <c:pt idx="14">
                  <c:v>UW- River Falls</c:v>
                </c:pt>
                <c:pt idx="15">
                  <c:v>Other</c:v>
                </c:pt>
              </c:strCache>
            </c:strRef>
          </c:cat>
          <c:val>
            <c:numRef>
              <c:f>'Wellstone- Postsecondary'!$I$29:$I$44</c:f>
              <c:numCache>
                <c:formatCode>General</c:formatCode>
                <c:ptCount val="16"/>
                <c:pt idx="0">
                  <c:v>35.0</c:v>
                </c:pt>
                <c:pt idx="1">
                  <c:v>28.0</c:v>
                </c:pt>
                <c:pt idx="2">
                  <c:v>1.0</c:v>
                </c:pt>
                <c:pt idx="3">
                  <c:v>10.0</c:v>
                </c:pt>
                <c:pt idx="4">
                  <c:v>9.0</c:v>
                </c:pt>
                <c:pt idx="5">
                  <c:v>7.0</c:v>
                </c:pt>
                <c:pt idx="6">
                  <c:v>7.0</c:v>
                </c:pt>
                <c:pt idx="7">
                  <c:v>7.0</c:v>
                </c:pt>
                <c:pt idx="8">
                  <c:v>1.0</c:v>
                </c:pt>
                <c:pt idx="9">
                  <c:v>0.0</c:v>
                </c:pt>
                <c:pt idx="10">
                  <c:v>6.0</c:v>
                </c:pt>
                <c:pt idx="11">
                  <c:v>2.0</c:v>
                </c:pt>
                <c:pt idx="12">
                  <c:v>0.0</c:v>
                </c:pt>
                <c:pt idx="13">
                  <c:v>0.0</c:v>
                </c:pt>
                <c:pt idx="14">
                  <c:v>2.0</c:v>
                </c:pt>
                <c:pt idx="15">
                  <c:v>8.0</c:v>
                </c:pt>
              </c:numCache>
            </c:numRef>
          </c:val>
        </c:ser>
        <c:ser>
          <c:idx val="1"/>
          <c:order val="1"/>
          <c:tx>
            <c:strRef>
              <c:f>'Wellstone- Postsecondary'!$J$28</c:f>
              <c:strCache>
                <c:ptCount val="1"/>
                <c:pt idx="0">
                  <c:v>Students not admitted</c:v>
                </c:pt>
              </c:strCache>
            </c:strRef>
          </c:tx>
          <c:spPr>
            <a:gradFill rotWithShape="1">
              <a:gsLst>
                <a:gs pos="0">
                  <a:schemeClr val="accent2">
                    <a:lumMod val="110000"/>
                    <a:satMod val="105000"/>
                    <a:tint val="67000"/>
                  </a:schemeClr>
                </a:gs>
                <a:gs pos="50000">
                  <a:schemeClr val="accent2">
                    <a:lumMod val="105000"/>
                    <a:satMod val="103000"/>
                    <a:tint val="73000"/>
                  </a:schemeClr>
                </a:gs>
                <a:gs pos="100000">
                  <a:schemeClr val="accent2">
                    <a:lumMod val="105000"/>
                    <a:satMod val="109000"/>
                    <a:tint val="81000"/>
                  </a:schemeClr>
                </a:gs>
              </a:gsLst>
              <a:lin ang="5400000" scaled="0"/>
            </a:gradFill>
            <a:ln w="9525" cap="flat" cmpd="sng" algn="ctr">
              <a:solidFill>
                <a:schemeClr val="accent2">
                  <a:shade val="95000"/>
                </a:schemeClr>
              </a:solidFill>
              <a:round/>
            </a:ln>
            <a:effectLst/>
          </c:spPr>
          <c:invertIfNegative val="0"/>
          <c:dLbls>
            <c:dLbl>
              <c:idx val="0"/>
              <c:delete val="1"/>
              <c:extLst>
                <c:ext xmlns:c15="http://schemas.microsoft.com/office/drawing/2012/chart" uri="{CE6537A1-D6FC-4f65-9D91-7224C49458BB}"/>
              </c:extLst>
            </c:dLbl>
            <c:dLbl>
              <c:idx val="1"/>
              <c:delete val="1"/>
              <c:extLst>
                <c:ext xmlns:c15="http://schemas.microsoft.com/office/drawing/2012/chart" uri="{CE6537A1-D6FC-4f65-9D91-7224C49458BB}"/>
              </c:extLst>
            </c:dLbl>
            <c:dLbl>
              <c:idx val="3"/>
              <c:delete val="1"/>
              <c:extLst>
                <c:ext xmlns:c15="http://schemas.microsoft.com/office/drawing/2012/chart" uri="{CE6537A1-D6FC-4f65-9D91-7224C49458BB}"/>
              </c:extLst>
            </c:dLbl>
            <c:dLbl>
              <c:idx val="4"/>
              <c:delete val="1"/>
              <c:extLst>
                <c:ext xmlns:c15="http://schemas.microsoft.com/office/drawing/2012/chart" uri="{CE6537A1-D6FC-4f65-9D91-7224C49458BB}"/>
              </c:extLst>
            </c:dLbl>
            <c:dLbl>
              <c:idx val="10"/>
              <c:delete val="1"/>
              <c:extLst>
                <c:ext xmlns:c15="http://schemas.microsoft.com/office/drawing/2012/chart" uri="{CE6537A1-D6FC-4f65-9D91-7224C49458BB}"/>
              </c:extLst>
            </c:dLbl>
            <c:dLbl>
              <c:idx val="14"/>
              <c:delete val="1"/>
              <c:extLs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50000"/>
                        <a:lumOff val="50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strRef>
              <c:f>'Wellstone- Postsecondary'!$H$29:$H$44</c:f>
              <c:strCache>
                <c:ptCount val="16"/>
                <c:pt idx="0">
                  <c:v>MCTC</c:v>
                </c:pt>
                <c:pt idx="1">
                  <c:v>St. Paul College</c:v>
                </c:pt>
                <c:pt idx="2">
                  <c:v>University of Minnesota</c:v>
                </c:pt>
                <c:pt idx="3">
                  <c:v>Normandale Communty College</c:v>
                </c:pt>
                <c:pt idx="4">
                  <c:v>Hennepic Tech</c:v>
                </c:pt>
                <c:pt idx="5">
                  <c:v>Minnesota State University: Mankato</c:v>
                </c:pt>
                <c:pt idx="6">
                  <c:v>St. Cloud State University</c:v>
                </c:pt>
                <c:pt idx="7">
                  <c:v>University of Minnesota: Duluth</c:v>
                </c:pt>
                <c:pt idx="8">
                  <c:v>Augburg College</c:v>
                </c:pt>
                <c:pt idx="9">
                  <c:v>Harvard University</c:v>
                </c:pt>
                <c:pt idx="10">
                  <c:v>North Hennepin</c:v>
                </c:pt>
                <c:pt idx="11">
                  <c:v>St. Catherine University</c:v>
                </c:pt>
                <c:pt idx="12">
                  <c:v>University of St. Thomas</c:v>
                </c:pt>
                <c:pt idx="13">
                  <c:v>Concordia University, St. Paul</c:v>
                </c:pt>
                <c:pt idx="14">
                  <c:v>UW- River Falls</c:v>
                </c:pt>
                <c:pt idx="15">
                  <c:v>Other</c:v>
                </c:pt>
              </c:strCache>
            </c:strRef>
          </c:cat>
          <c:val>
            <c:numRef>
              <c:f>'Wellstone- Postsecondary'!$J$29:$J$44</c:f>
              <c:numCache>
                <c:formatCode>General</c:formatCode>
                <c:ptCount val="16"/>
                <c:pt idx="0">
                  <c:v>0.0</c:v>
                </c:pt>
                <c:pt idx="1">
                  <c:v>0.0</c:v>
                </c:pt>
                <c:pt idx="2">
                  <c:v>12.0</c:v>
                </c:pt>
                <c:pt idx="3">
                  <c:v>0.0</c:v>
                </c:pt>
                <c:pt idx="4">
                  <c:v>0.0</c:v>
                </c:pt>
                <c:pt idx="5">
                  <c:v>2.0</c:v>
                </c:pt>
                <c:pt idx="6">
                  <c:v>1.0</c:v>
                </c:pt>
                <c:pt idx="7">
                  <c:v>1.0</c:v>
                </c:pt>
                <c:pt idx="8">
                  <c:v>6.0</c:v>
                </c:pt>
                <c:pt idx="9">
                  <c:v>7.0</c:v>
                </c:pt>
                <c:pt idx="10">
                  <c:v>0.0</c:v>
                </c:pt>
                <c:pt idx="11">
                  <c:v>2.0</c:v>
                </c:pt>
                <c:pt idx="12">
                  <c:v>4.0</c:v>
                </c:pt>
                <c:pt idx="13">
                  <c:v>3.0</c:v>
                </c:pt>
                <c:pt idx="14">
                  <c:v>0.0</c:v>
                </c:pt>
                <c:pt idx="15">
                  <c:v>1.0</c:v>
                </c:pt>
              </c:numCache>
            </c:numRef>
          </c:val>
        </c:ser>
        <c:dLbls>
          <c:dLblPos val="ctr"/>
          <c:showLegendKey val="0"/>
          <c:showVal val="1"/>
          <c:showCatName val="0"/>
          <c:showSerName val="0"/>
          <c:showPercent val="0"/>
          <c:showBubbleSize val="0"/>
        </c:dLbls>
        <c:gapWidth val="15"/>
        <c:overlap val="100"/>
        <c:axId val="2109135992"/>
        <c:axId val="2109139736"/>
      </c:barChart>
      <c:catAx>
        <c:axId val="210913599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50000"/>
                    <a:lumOff val="50000"/>
                  </a:schemeClr>
                </a:solidFill>
                <a:latin typeface="+mn-lt"/>
                <a:ea typeface="+mn-ea"/>
                <a:cs typeface="+mn-cs"/>
              </a:defRPr>
            </a:pPr>
            <a:endParaRPr lang="en-US"/>
          </a:p>
        </c:txPr>
        <c:crossAx val="2109139736"/>
        <c:crosses val="autoZero"/>
        <c:auto val="1"/>
        <c:lblAlgn val="ctr"/>
        <c:lblOffset val="100"/>
        <c:noMultiLvlLbl val="0"/>
      </c:catAx>
      <c:valAx>
        <c:axId val="2109139736"/>
        <c:scaling>
          <c:orientation val="minMax"/>
          <c:max val="35.0"/>
        </c:scaling>
        <c:delete val="1"/>
        <c:axPos val="b"/>
        <c:title>
          <c:tx>
            <c:rich>
              <a:bodyPr rot="0" spcFirstLastPara="1" vertOverflow="ellipsis" vert="horz" wrap="square" anchor="ctr" anchorCtr="1"/>
              <a:lstStyle/>
              <a:p>
                <a:pPr>
                  <a:defRPr sz="900" b="0" i="0" u="none" strike="noStrike" kern="1200" cap="all" baseline="0">
                    <a:solidFill>
                      <a:schemeClr val="tx1">
                        <a:lumMod val="50000"/>
                        <a:lumOff val="50000"/>
                      </a:schemeClr>
                    </a:solidFill>
                    <a:latin typeface="+mn-lt"/>
                    <a:ea typeface="+mn-ea"/>
                    <a:cs typeface="+mn-cs"/>
                  </a:defRPr>
                </a:pPr>
                <a:r>
                  <a:rPr lang="en-US"/>
                  <a:t>Number of Applications</a:t>
                </a:r>
              </a:p>
            </c:rich>
          </c:tx>
          <c:layout/>
          <c:overlay val="0"/>
          <c:spPr>
            <a:noFill/>
            <a:ln>
              <a:noFill/>
            </a:ln>
            <a:effectLst/>
          </c:spPr>
        </c:title>
        <c:numFmt formatCode="General" sourceLinked="1"/>
        <c:majorTickMark val="none"/>
        <c:minorTickMark val="none"/>
        <c:tickLblPos val="nextTo"/>
        <c:crossAx val="2109135992"/>
        <c:crosses val="autoZero"/>
        <c:crossBetween val="between"/>
      </c:valAx>
      <c:spPr>
        <a:noFill/>
        <a:ln>
          <a:noFill/>
        </a:ln>
        <a:effectLst/>
      </c:spPr>
    </c:plotArea>
    <c:legend>
      <c:legendPos val="r"/>
      <c:legendEntry>
        <c:idx val="0"/>
        <c:txPr>
          <a:bodyPr rot="0" spcFirstLastPara="1" vertOverflow="ellipsis" vert="horz" wrap="square" anchor="ctr" anchorCtr="1"/>
          <a:lstStyle/>
          <a:p>
            <a:pPr>
              <a:defRPr sz="1200" b="0" i="0" u="none" strike="noStrike" kern="1200" baseline="0">
                <a:solidFill>
                  <a:schemeClr val="tx1">
                    <a:lumMod val="50000"/>
                    <a:lumOff val="50000"/>
                  </a:schemeClr>
                </a:solidFill>
                <a:latin typeface="+mn-lt"/>
                <a:ea typeface="+mn-ea"/>
                <a:cs typeface="+mn-cs"/>
              </a:defRPr>
            </a:pPr>
            <a:endParaRPr lang="en-US"/>
          </a:p>
        </c:txPr>
      </c:legendEntry>
      <c:legendEntry>
        <c:idx val="1"/>
        <c:txPr>
          <a:bodyPr rot="0" spcFirstLastPara="1" vertOverflow="ellipsis" vert="horz" wrap="square" anchor="ctr" anchorCtr="1"/>
          <a:lstStyle/>
          <a:p>
            <a:pPr>
              <a:defRPr sz="1200" b="0" i="0" u="none" strike="noStrike" kern="1200" baseline="0">
                <a:solidFill>
                  <a:schemeClr val="tx1">
                    <a:lumMod val="50000"/>
                    <a:lumOff val="50000"/>
                  </a:schemeClr>
                </a:solidFill>
                <a:latin typeface="+mn-lt"/>
                <a:ea typeface="+mn-ea"/>
                <a:cs typeface="+mn-cs"/>
              </a:defRPr>
            </a:pPr>
            <a:endParaRPr lang="en-US"/>
          </a:p>
        </c:txPr>
      </c:legendEntry>
      <c:layout>
        <c:manualLayout>
          <c:xMode val="edge"/>
          <c:yMode val="edge"/>
          <c:x val="0.632461703364274"/>
          <c:y val="0.270955853878921"/>
          <c:w val="0.272745664847745"/>
          <c:h val="0.217896820274515"/>
        </c:manualLayout>
      </c:layout>
      <c:overlay val="1"/>
      <c:spPr>
        <a:noFill/>
        <a:ln>
          <a:noFill/>
        </a:ln>
        <a:effectLst/>
      </c:spPr>
      <c:txPr>
        <a:bodyPr rot="0" spcFirstLastPara="1" vertOverflow="ellipsis" vert="horz" wrap="square" anchor="ctr" anchorCtr="1"/>
        <a:lstStyle/>
        <a:p>
          <a:pPr>
            <a:defRPr sz="1000" b="0" i="0" u="none" strike="noStrike" kern="1200" baseline="0">
              <a:solidFill>
                <a:schemeClr val="tx1">
                  <a:lumMod val="50000"/>
                  <a:lumOff val="50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2">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lt1"/>
    </cs:fontRef>
    <cs:defRPr sz="900"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lt1"/>
    </cs:fontRef>
    <cs:defRPr sz="900"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1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defRPr sz="9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2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styleClr val="auto"/>
    </cs:fillRef>
    <cs:effectRef idx="0"/>
    <cs:fontRef idx="minor">
      <a:schemeClr val="lt1"/>
    </cs:fontRef>
    <cs:defRPr sz="9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17"/>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301">
  <cs:axisTitle>
    <cs:lnRef idx="0"/>
    <cs:fillRef idx="0"/>
    <cs:effectRef idx="0"/>
    <cs:fontRef idx="minor">
      <a:schemeClr val="tx1">
        <a:lumMod val="50000"/>
        <a:lumOff val="50000"/>
      </a:schemeClr>
    </cs:fontRef>
    <cs:defRPr sz="900"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400"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900" kern="1200"/>
  </cs:valueAxis>
  <cs:wall>
    <cs:lnRef idx="0"/>
    <cs:fillRef idx="0"/>
    <cs:effectRef idx="0"/>
    <cs:fontRef idx="minor">
      <a:schemeClr val="dk1"/>
    </cs:fontRef>
  </cs:wall>
</cs:chartStyle>
</file>

<file path=ppt/drawings/drawing1.xml><?xml version="1.0" encoding="utf-8"?>
<c:userShapes xmlns:c="http://schemas.openxmlformats.org/drawingml/2006/chart">
  <cdr:relSizeAnchor xmlns:cdr="http://schemas.openxmlformats.org/drawingml/2006/chartDrawing">
    <cdr:from>
      <cdr:x>0.5581</cdr:x>
      <cdr:y>0.42062</cdr:y>
    </cdr:from>
    <cdr:to>
      <cdr:x>0.75187</cdr:x>
      <cdr:y>0.7265</cdr:y>
    </cdr:to>
    <cdr:sp macro="" textlink="">
      <cdr:nvSpPr>
        <cdr:cNvPr id="2" name="TextBox 1"/>
        <cdr:cNvSpPr txBox="1"/>
      </cdr:nvSpPr>
      <cdr:spPr>
        <a:xfrm xmlns:a="http://schemas.openxmlformats.org/drawingml/2006/main">
          <a:off x="2981295" y="1203328"/>
          <a:ext cx="1035070" cy="875083"/>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r>
            <a:rPr lang="en-US" sz="1600" b="1" dirty="0" smtClean="0"/>
            <a:t>Total:</a:t>
          </a:r>
          <a:r>
            <a:rPr lang="en-US" sz="2000" b="1" dirty="0" smtClean="0"/>
            <a:t/>
          </a:r>
          <a:br>
            <a:rPr lang="en-US" sz="2000" b="1" dirty="0" smtClean="0"/>
          </a:br>
          <a:r>
            <a:rPr lang="en-US" sz="2400" b="1" dirty="0" smtClean="0"/>
            <a:t>35,717</a:t>
          </a:r>
          <a:endParaRPr lang="en-US" sz="2400" b="1" dirty="0"/>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3037839" cy="464819"/>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4" name="Shape 4"/>
          <p:cNvSpPr txBox="1">
            <a:spLocks noGrp="1"/>
          </p:cNvSpPr>
          <p:nvPr>
            <p:ph type="dt" idx="10"/>
          </p:nvPr>
        </p:nvSpPr>
        <p:spPr>
          <a:xfrm>
            <a:off x="3970937" y="0"/>
            <a:ext cx="3037839" cy="464819"/>
          </a:xfrm>
          <a:prstGeom prst="rect">
            <a:avLst/>
          </a:prstGeom>
          <a:noFill/>
          <a:ln>
            <a:noFill/>
          </a:ln>
        </p:spPr>
        <p:txBody>
          <a:bodyPr lIns="91425" tIns="91425" rIns="91425" bIns="91425" anchor="t" anchorCtr="0"/>
          <a:lstStyle>
            <a:lvl1pPr marL="0" marR="0" lvl="0" indent="0" algn="r" rtl="0">
              <a:spcBef>
                <a:spcPts val="0"/>
              </a:spcBef>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5" name="Shape 5"/>
          <p:cNvSpPr>
            <a:spLocks noGrp="1" noRot="1" noChangeAspect="1"/>
          </p:cNvSpPr>
          <p:nvPr>
            <p:ph type="sldImg" idx="3"/>
          </p:nvPr>
        </p:nvSpPr>
        <p:spPr>
          <a:xfrm>
            <a:off x="406400" y="696912"/>
            <a:ext cx="6197600" cy="348615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701039" y="4415789"/>
            <a:ext cx="5608319" cy="4183379"/>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None/>
              <a:defRPr sz="1200" b="0" i="0" u="none" strike="noStrike" cap="none">
                <a:solidFill>
                  <a:schemeClr val="dk1"/>
                </a:solidFill>
                <a:latin typeface="Calibri"/>
                <a:ea typeface="Calibri"/>
                <a:cs typeface="Calibri"/>
                <a:sym typeface="Calibri"/>
              </a:defRPr>
            </a:lvl2pPr>
            <a:lvl3pPr marL="914400" marR="0" lvl="2" indent="0" algn="l" rtl="0">
              <a:spcBef>
                <a:spcPts val="0"/>
              </a:spcBef>
              <a:buNone/>
              <a:defRPr sz="1200" b="0" i="0" u="none" strike="noStrike" cap="none">
                <a:solidFill>
                  <a:schemeClr val="dk1"/>
                </a:solidFill>
                <a:latin typeface="Calibri"/>
                <a:ea typeface="Calibri"/>
                <a:cs typeface="Calibri"/>
                <a:sym typeface="Calibri"/>
              </a:defRPr>
            </a:lvl3pPr>
            <a:lvl4pPr marL="1371600" marR="0" lvl="3" indent="0" algn="l" rtl="0">
              <a:spcBef>
                <a:spcPts val="0"/>
              </a:spcBef>
              <a:buNone/>
              <a:defRPr sz="1200" b="0" i="0" u="none" strike="noStrike" cap="none">
                <a:solidFill>
                  <a:schemeClr val="dk1"/>
                </a:solidFill>
                <a:latin typeface="Calibri"/>
                <a:ea typeface="Calibri"/>
                <a:cs typeface="Calibri"/>
                <a:sym typeface="Calibri"/>
              </a:defRPr>
            </a:lvl4pPr>
            <a:lvl5pPr marL="1828800" marR="0" lvl="4" indent="0" algn="l" rtl="0">
              <a:spcBef>
                <a:spcPts val="0"/>
              </a:spcBef>
              <a:buNone/>
              <a:defRPr sz="1200" b="0" i="0" u="none" strike="noStrike" cap="none">
                <a:solidFill>
                  <a:schemeClr val="dk1"/>
                </a:solidFill>
                <a:latin typeface="Calibri"/>
                <a:ea typeface="Calibri"/>
                <a:cs typeface="Calibri"/>
                <a:sym typeface="Calibri"/>
              </a:defRPr>
            </a:lvl5pPr>
            <a:lvl6pPr marL="2286000" marR="0" lvl="5" indent="0" algn="l" rtl="0">
              <a:spcBef>
                <a:spcPts val="0"/>
              </a:spcBef>
              <a:buNone/>
              <a:defRPr sz="1200" b="0" i="0" u="none" strike="noStrike" cap="none">
                <a:solidFill>
                  <a:schemeClr val="dk1"/>
                </a:solidFill>
                <a:latin typeface="Calibri"/>
                <a:ea typeface="Calibri"/>
                <a:cs typeface="Calibri"/>
                <a:sym typeface="Calibri"/>
              </a:defRPr>
            </a:lvl6pPr>
            <a:lvl7pPr marL="2743200" marR="0" lvl="6" indent="0" algn="l" rtl="0">
              <a:spcBef>
                <a:spcPts val="0"/>
              </a:spcBef>
              <a:buNone/>
              <a:defRPr sz="1200" b="0" i="0" u="none" strike="noStrike" cap="none">
                <a:solidFill>
                  <a:schemeClr val="dk1"/>
                </a:solidFill>
                <a:latin typeface="Calibri"/>
                <a:ea typeface="Calibri"/>
                <a:cs typeface="Calibri"/>
                <a:sym typeface="Calibri"/>
              </a:defRPr>
            </a:lvl7pPr>
            <a:lvl8pPr marL="3200400" marR="0" lvl="7" indent="0" algn="l" rtl="0">
              <a:spcBef>
                <a:spcPts val="0"/>
              </a:spcBef>
              <a:buNone/>
              <a:defRPr sz="1200" b="0" i="0" u="none" strike="noStrike" cap="none">
                <a:solidFill>
                  <a:schemeClr val="dk1"/>
                </a:solidFill>
                <a:latin typeface="Calibri"/>
                <a:ea typeface="Calibri"/>
                <a:cs typeface="Calibri"/>
                <a:sym typeface="Calibri"/>
              </a:defRPr>
            </a:lvl8pPr>
            <a:lvl9pPr marL="3657600" marR="0" lvl="8" indent="0" algn="l" rtl="0">
              <a:spcBef>
                <a:spcPts val="0"/>
              </a:spcBef>
              <a:buNone/>
              <a:defRPr sz="1200" b="0" i="0" u="none" strike="noStrike" cap="none">
                <a:solidFill>
                  <a:schemeClr val="dk1"/>
                </a:solidFill>
                <a:latin typeface="Calibri"/>
                <a:ea typeface="Calibri"/>
                <a:cs typeface="Calibri"/>
                <a:sym typeface="Calibri"/>
              </a:defRPr>
            </a:lvl9pPr>
          </a:lstStyle>
          <a:p>
            <a:endParaRPr/>
          </a:p>
        </p:txBody>
      </p:sp>
      <p:sp>
        <p:nvSpPr>
          <p:cNvPr id="7" name="Shape 7"/>
          <p:cNvSpPr txBox="1">
            <a:spLocks noGrp="1"/>
          </p:cNvSpPr>
          <p:nvPr>
            <p:ph type="ftr" idx="11"/>
          </p:nvPr>
        </p:nvSpPr>
        <p:spPr>
          <a:xfrm>
            <a:off x="0" y="8829967"/>
            <a:ext cx="3037839" cy="464819"/>
          </a:xfrm>
          <a:prstGeom prst="rect">
            <a:avLst/>
          </a:prstGeom>
          <a:noFill/>
          <a:ln>
            <a:noFill/>
          </a:ln>
        </p:spPr>
        <p:txBody>
          <a:bodyPr lIns="91425" tIns="91425" rIns="91425" bIns="91425" anchor="b" anchorCtr="0"/>
          <a:lstStyle>
            <a:lvl1pPr marL="0" marR="0" lvl="0" indent="0" algn="l" rtl="0">
              <a:spcBef>
                <a:spcPts val="0"/>
              </a:spcBef>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8" name="Shape 8"/>
          <p:cNvSpPr txBox="1">
            <a:spLocks noGrp="1"/>
          </p:cNvSpPr>
          <p:nvPr>
            <p:ph type="sldNum" idx="12"/>
          </p:nvPr>
        </p:nvSpPr>
        <p:spPr>
          <a:xfrm>
            <a:off x="3970937" y="8829967"/>
            <a:ext cx="3037839" cy="464819"/>
          </a:xfrm>
          <a:prstGeom prst="rect">
            <a:avLst/>
          </a:prstGeom>
          <a:noFill/>
          <a:ln>
            <a:noFill/>
          </a:ln>
        </p:spPr>
        <p:txBody>
          <a:bodyPr lIns="93175" tIns="46575" rIns="93175" bIns="46575"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Calibri"/>
                <a:ea typeface="Calibri"/>
                <a:cs typeface="Calibri"/>
                <a:sym typeface="Calibri"/>
              </a:rPr>
              <a:t>‹#›</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19765941"/>
      </p:ext>
    </p:extLst>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Shape 198"/>
          <p:cNvSpPr txBox="1">
            <a:spLocks noGrp="1"/>
          </p:cNvSpPr>
          <p:nvPr>
            <p:ph type="body" idx="1"/>
          </p:nvPr>
        </p:nvSpPr>
        <p:spPr>
          <a:xfrm>
            <a:off x="701039" y="4415789"/>
            <a:ext cx="5608319" cy="4183379"/>
          </a:xfrm>
          <a:prstGeom prst="rect">
            <a:avLst/>
          </a:prstGeom>
        </p:spPr>
        <p:txBody>
          <a:bodyPr lIns="91425" tIns="91425" rIns="91425" bIns="91425" anchor="t" anchorCtr="0">
            <a:noAutofit/>
          </a:bodyPr>
          <a:lstStyle/>
          <a:p>
            <a:pPr lvl="0">
              <a:spcBef>
                <a:spcPts val="0"/>
              </a:spcBef>
              <a:buNone/>
            </a:pPr>
            <a:endParaRPr/>
          </a:p>
        </p:txBody>
      </p:sp>
      <p:sp>
        <p:nvSpPr>
          <p:cNvPr id="199" name="Shape 199"/>
          <p:cNvSpPr>
            <a:spLocks noGrp="1" noRot="1" noChangeAspect="1"/>
          </p:cNvSpPr>
          <p:nvPr>
            <p:ph type="sldImg" idx="2"/>
          </p:nvPr>
        </p:nvSpPr>
        <p:spPr>
          <a:xfrm>
            <a:off x="406400" y="696913"/>
            <a:ext cx="6197600" cy="348615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15540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Shape 206"/>
          <p:cNvSpPr>
            <a:spLocks noGrp="1" noRot="1" noChangeAspect="1"/>
          </p:cNvSpPr>
          <p:nvPr>
            <p:ph type="sldImg" idx="2"/>
          </p:nvPr>
        </p:nvSpPr>
        <p:spPr>
          <a:xfrm>
            <a:off x="406400" y="696913"/>
            <a:ext cx="6197600" cy="348615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207" name="Shape 207"/>
          <p:cNvSpPr txBox="1">
            <a:spLocks noGrp="1"/>
          </p:cNvSpPr>
          <p:nvPr>
            <p:ph type="body" idx="1"/>
          </p:nvPr>
        </p:nvSpPr>
        <p:spPr>
          <a:xfrm>
            <a:off x="701039" y="4415789"/>
            <a:ext cx="5608319" cy="4183379"/>
          </a:xfrm>
          <a:prstGeom prst="rect">
            <a:avLst/>
          </a:prstGeom>
          <a:noFill/>
          <a:ln>
            <a:noFill/>
          </a:ln>
        </p:spPr>
        <p:txBody>
          <a:bodyPr lIns="93175" tIns="46575" rIns="93175" bIns="46575" anchor="t" anchorCtr="0">
            <a:noAutofit/>
          </a:bodyPr>
          <a:lstStyle/>
          <a:p>
            <a:pPr marL="0" marR="0" lvl="0" indent="0" algn="l" rtl="0">
              <a:spcBef>
                <a:spcPts val="0"/>
              </a:spcBef>
              <a:buSzPct val="25000"/>
              <a:buNone/>
            </a:pPr>
            <a:r>
              <a:rPr lang="en-US" sz="1200" b="0" i="0" u="none" strike="noStrike" cap="none" dirty="0" smtClean="0">
                <a:solidFill>
                  <a:schemeClr val="dk1"/>
                </a:solidFill>
                <a:latin typeface="Calibri"/>
                <a:ea typeface="Calibri"/>
                <a:cs typeface="Calibri"/>
                <a:sym typeface="Calibri"/>
              </a:rPr>
              <a:t>Elia: Introduce</a:t>
            </a:r>
            <a:r>
              <a:rPr lang="en-US" sz="1200" b="0" i="0" u="none" strike="noStrike" cap="none" baseline="0" dirty="0" smtClean="0">
                <a:solidFill>
                  <a:schemeClr val="dk1"/>
                </a:solidFill>
                <a:latin typeface="Calibri"/>
                <a:ea typeface="Calibri"/>
                <a:cs typeface="Calibri"/>
                <a:sym typeface="Calibri"/>
              </a:rPr>
              <a:t> MPS and role in MPS</a:t>
            </a:r>
          </a:p>
          <a:p>
            <a:pPr marL="171450" marR="0" lvl="0" indent="-171450" algn="l" rtl="0">
              <a:spcBef>
                <a:spcPts val="0"/>
              </a:spcBef>
              <a:buSzPct val="25000"/>
              <a:buFont typeface="Arial"/>
              <a:buChar char="•"/>
            </a:pPr>
            <a:r>
              <a:rPr lang="en-US" sz="1200" b="0" i="0" u="none" strike="noStrike" cap="none" baseline="0" dirty="0" smtClean="0">
                <a:solidFill>
                  <a:schemeClr val="dk1"/>
                </a:solidFill>
                <a:latin typeface="Calibri"/>
                <a:ea typeface="Calibri"/>
                <a:cs typeface="Calibri"/>
                <a:sym typeface="Calibri"/>
              </a:rPr>
              <a:t>Demographics, Global Education and English Learner Demographics</a:t>
            </a:r>
          </a:p>
          <a:p>
            <a:pPr marL="0" marR="0" lvl="0" indent="0" algn="l" rtl="0">
              <a:spcBef>
                <a:spcPts val="0"/>
              </a:spcBef>
              <a:buSzPct val="25000"/>
              <a:buNone/>
            </a:pPr>
            <a:r>
              <a:rPr lang="en-US" sz="1200" b="0" i="0" u="none" strike="noStrike" cap="none" baseline="0" dirty="0" smtClean="0">
                <a:solidFill>
                  <a:schemeClr val="dk1"/>
                </a:solidFill>
                <a:latin typeface="Calibri"/>
                <a:ea typeface="Calibri"/>
                <a:cs typeface="Calibri"/>
                <a:sym typeface="Calibri"/>
              </a:rPr>
              <a:t>Aimee: Introduce Wellstone and role at Wellstone</a:t>
            </a:r>
          </a:p>
          <a:p>
            <a:pPr marL="171450" marR="0" lvl="0" indent="-171450" algn="l" rtl="0">
              <a:spcBef>
                <a:spcPts val="0"/>
              </a:spcBef>
              <a:buSzPct val="25000"/>
              <a:buFont typeface="Arial"/>
              <a:buChar char="•"/>
            </a:pPr>
            <a:r>
              <a:rPr lang="en-US" sz="1200" b="0" i="0" u="none" strike="noStrike" cap="none" baseline="0" dirty="0" smtClean="0">
                <a:solidFill>
                  <a:schemeClr val="dk1"/>
                </a:solidFill>
                <a:latin typeface="Calibri"/>
                <a:ea typeface="Calibri"/>
                <a:cs typeface="Calibri"/>
                <a:sym typeface="Calibri"/>
              </a:rPr>
              <a:t>Traditional High school that serves all English Learners, with most in the United States 2 years or less.</a:t>
            </a:r>
            <a:endParaRPr sz="1200" b="0" i="0" u="none" strike="noStrike" cap="none" dirty="0">
              <a:solidFill>
                <a:schemeClr val="dk1"/>
              </a:solidFill>
              <a:latin typeface="Calibri"/>
              <a:ea typeface="Calibri"/>
              <a:cs typeface="Calibri"/>
              <a:sym typeface="Calibri"/>
            </a:endParaRPr>
          </a:p>
        </p:txBody>
      </p:sp>
      <p:sp>
        <p:nvSpPr>
          <p:cNvPr id="208" name="Shape 208"/>
          <p:cNvSpPr txBox="1">
            <a:spLocks noGrp="1"/>
          </p:cNvSpPr>
          <p:nvPr>
            <p:ph type="sldNum" idx="12"/>
          </p:nvPr>
        </p:nvSpPr>
        <p:spPr>
          <a:xfrm>
            <a:off x="3970937" y="8829967"/>
            <a:ext cx="3037839" cy="464819"/>
          </a:xfrm>
          <a:prstGeom prst="rect">
            <a:avLst/>
          </a:prstGeom>
          <a:noFill/>
          <a:ln>
            <a:noFill/>
          </a:ln>
        </p:spPr>
        <p:txBody>
          <a:bodyPr lIns="93175" tIns="46575" rIns="93175" bIns="46575" anchor="b" anchorCtr="0">
            <a:noAutofit/>
          </a:bodyPr>
          <a:lstStyle/>
          <a:p>
            <a:pPr marL="0" marR="0" lvl="0" indent="0" algn="r" rtl="0">
              <a:spcBef>
                <a:spcPts val="0"/>
              </a:spcBef>
              <a:buSzPct val="25000"/>
              <a:buNone/>
            </a:pPr>
            <a:fld id="{00000000-1234-1234-1234-123412341234}" type="slidenum">
              <a:rPr lang="en-US" sz="1200">
                <a:solidFill>
                  <a:schemeClr val="dk1"/>
                </a:solidFill>
                <a:latin typeface="Calibri"/>
                <a:ea typeface="Calibri"/>
                <a:cs typeface="Calibri"/>
                <a:sym typeface="Calibri"/>
              </a:rPr>
              <a:t>2</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745710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Shape 219"/>
          <p:cNvSpPr>
            <a:spLocks noGrp="1" noRot="1" noChangeAspect="1"/>
          </p:cNvSpPr>
          <p:nvPr>
            <p:ph type="sldImg" idx="2"/>
          </p:nvPr>
        </p:nvSpPr>
        <p:spPr>
          <a:xfrm>
            <a:off x="406400" y="696913"/>
            <a:ext cx="6197600" cy="348615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220" name="Shape 220"/>
          <p:cNvSpPr txBox="1">
            <a:spLocks noGrp="1"/>
          </p:cNvSpPr>
          <p:nvPr>
            <p:ph type="body" idx="1"/>
          </p:nvPr>
        </p:nvSpPr>
        <p:spPr>
          <a:xfrm>
            <a:off x="701039" y="4415789"/>
            <a:ext cx="5608319" cy="4183379"/>
          </a:xfrm>
          <a:prstGeom prst="rect">
            <a:avLst/>
          </a:prstGeom>
          <a:noFill/>
          <a:ln>
            <a:noFill/>
          </a:ln>
        </p:spPr>
        <p:txBody>
          <a:bodyPr lIns="93175" tIns="46575" rIns="93175" bIns="46575" anchor="t" anchorCtr="0">
            <a:noAutofit/>
          </a:bodyPr>
          <a:lstStyle/>
          <a:p>
            <a:pPr marL="0" marR="0" lvl="0" indent="0" algn="l" rtl="0">
              <a:spcBef>
                <a:spcPts val="0"/>
              </a:spcBef>
              <a:buSzPct val="25000"/>
              <a:buNone/>
            </a:pPr>
            <a:r>
              <a:rPr lang="en-US" sz="1200" b="0" i="0" u="none" strike="noStrike" cap="none" dirty="0" smtClean="0">
                <a:solidFill>
                  <a:schemeClr val="dk1"/>
                </a:solidFill>
                <a:latin typeface="Calibri"/>
                <a:ea typeface="Calibri"/>
                <a:cs typeface="Calibri"/>
                <a:sym typeface="Calibri"/>
              </a:rPr>
              <a:t>Elia: Graduation Rates Calculation; the state’s view</a:t>
            </a:r>
          </a:p>
          <a:p>
            <a:pPr marL="0" marR="0" lvl="0" indent="0" algn="l" rtl="0">
              <a:spcBef>
                <a:spcPts val="0"/>
              </a:spcBef>
              <a:buSzPct val="25000"/>
              <a:buNone/>
            </a:pPr>
            <a:r>
              <a:rPr lang="en-US" sz="1200" b="0" i="0" u="none" strike="noStrike" cap="none" dirty="0" smtClean="0">
                <a:solidFill>
                  <a:schemeClr val="dk1"/>
                </a:solidFill>
                <a:latin typeface="Calibri"/>
                <a:ea typeface="Calibri"/>
                <a:cs typeface="Calibri"/>
                <a:sym typeface="Calibri"/>
              </a:rPr>
              <a:t>Aimee: Tension between graduation in 4 years and giving students the time and support they need to be successful</a:t>
            </a:r>
            <a:r>
              <a:rPr lang="en-US" sz="1200" b="0" i="0" u="none" strike="noStrike" cap="none" baseline="0" dirty="0" smtClean="0">
                <a:solidFill>
                  <a:schemeClr val="dk1"/>
                </a:solidFill>
                <a:latin typeface="Calibri"/>
                <a:ea typeface="Calibri"/>
                <a:cs typeface="Calibri"/>
                <a:sym typeface="Calibri"/>
              </a:rPr>
              <a:t> in the United States</a:t>
            </a:r>
            <a:endParaRPr sz="1200" b="0" i="0" u="none" strike="noStrike" cap="none" dirty="0">
              <a:solidFill>
                <a:schemeClr val="dk1"/>
              </a:solidFill>
              <a:latin typeface="Calibri"/>
              <a:ea typeface="Calibri"/>
              <a:cs typeface="Calibri"/>
              <a:sym typeface="Calibri"/>
            </a:endParaRPr>
          </a:p>
        </p:txBody>
      </p:sp>
      <p:sp>
        <p:nvSpPr>
          <p:cNvPr id="221" name="Shape 221"/>
          <p:cNvSpPr txBox="1">
            <a:spLocks noGrp="1"/>
          </p:cNvSpPr>
          <p:nvPr>
            <p:ph type="sldNum" idx="12"/>
          </p:nvPr>
        </p:nvSpPr>
        <p:spPr>
          <a:xfrm>
            <a:off x="3970937" y="8829967"/>
            <a:ext cx="3037839" cy="464819"/>
          </a:xfrm>
          <a:prstGeom prst="rect">
            <a:avLst/>
          </a:prstGeom>
          <a:noFill/>
          <a:ln>
            <a:noFill/>
          </a:ln>
        </p:spPr>
        <p:txBody>
          <a:bodyPr lIns="93175" tIns="46575" rIns="93175" bIns="46575" anchor="b" anchorCtr="0">
            <a:noAutofit/>
          </a:bodyPr>
          <a:lstStyle/>
          <a:p>
            <a:pPr marL="0" marR="0" lvl="0" indent="0" algn="r" rtl="0">
              <a:spcBef>
                <a:spcPts val="0"/>
              </a:spcBef>
              <a:buSzPct val="25000"/>
              <a:buNone/>
            </a:pPr>
            <a:fld id="{00000000-1234-1234-1234-123412341234}" type="slidenum">
              <a:rPr lang="en-US" sz="1200">
                <a:solidFill>
                  <a:schemeClr val="dk1"/>
                </a:solidFill>
                <a:latin typeface="Calibri"/>
                <a:ea typeface="Calibri"/>
                <a:cs typeface="Calibri"/>
                <a:sym typeface="Calibri"/>
              </a:rPr>
              <a:t>3</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8340135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Shape 230"/>
          <p:cNvSpPr txBox="1">
            <a:spLocks noGrp="1"/>
          </p:cNvSpPr>
          <p:nvPr>
            <p:ph type="body" idx="1"/>
          </p:nvPr>
        </p:nvSpPr>
        <p:spPr>
          <a:xfrm>
            <a:off x="701039" y="4415789"/>
            <a:ext cx="5608319" cy="4183379"/>
          </a:xfrm>
          <a:prstGeom prst="rect">
            <a:avLst/>
          </a:prstGeom>
        </p:spPr>
        <p:txBody>
          <a:bodyPr lIns="91425" tIns="91425" rIns="91425" bIns="91425" anchor="t" anchorCtr="0">
            <a:noAutofit/>
          </a:bodyPr>
          <a:lstStyle/>
          <a:p>
            <a:pPr lvl="0">
              <a:spcBef>
                <a:spcPts val="0"/>
              </a:spcBef>
              <a:buNone/>
            </a:pPr>
            <a:r>
              <a:rPr lang="en-US" dirty="0" smtClean="0"/>
              <a:t>Elia:</a:t>
            </a:r>
          </a:p>
          <a:p>
            <a:pPr lvl="0">
              <a:spcBef>
                <a:spcPts val="0"/>
              </a:spcBef>
              <a:buNone/>
            </a:pPr>
            <a:r>
              <a:rPr lang="en-US" dirty="0" smtClean="0"/>
              <a:t>How are students in your system who are new to country viewed?</a:t>
            </a:r>
          </a:p>
          <a:p>
            <a:pPr lvl="0">
              <a:spcBef>
                <a:spcPts val="0"/>
              </a:spcBef>
              <a:buNone/>
            </a:pPr>
            <a:r>
              <a:rPr lang="en-US" dirty="0" smtClean="0"/>
              <a:t>Changing</a:t>
            </a:r>
            <a:r>
              <a:rPr lang="en-US" baseline="0" dirty="0" smtClean="0"/>
              <a:t> mindsets</a:t>
            </a:r>
          </a:p>
          <a:p>
            <a:pPr lvl="0">
              <a:spcBef>
                <a:spcPts val="0"/>
              </a:spcBef>
              <a:buNone/>
            </a:pPr>
            <a:r>
              <a:rPr lang="en-US" baseline="0" dirty="0" smtClean="0"/>
              <a:t>Students, staff and community</a:t>
            </a:r>
            <a:endParaRPr dirty="0"/>
          </a:p>
        </p:txBody>
      </p:sp>
      <p:sp>
        <p:nvSpPr>
          <p:cNvPr id="231" name="Shape 231"/>
          <p:cNvSpPr>
            <a:spLocks noGrp="1" noRot="1" noChangeAspect="1"/>
          </p:cNvSpPr>
          <p:nvPr>
            <p:ph type="sldImg" idx="2"/>
          </p:nvPr>
        </p:nvSpPr>
        <p:spPr>
          <a:xfrm>
            <a:off x="406400" y="696913"/>
            <a:ext cx="6197600" cy="348615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85728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Shape 254"/>
          <p:cNvSpPr>
            <a:spLocks noGrp="1" noRot="1" noChangeAspect="1"/>
          </p:cNvSpPr>
          <p:nvPr>
            <p:ph type="sldImg" idx="2"/>
          </p:nvPr>
        </p:nvSpPr>
        <p:spPr>
          <a:xfrm>
            <a:off x="406400" y="696913"/>
            <a:ext cx="6197600" cy="348615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55" name="Shape 255"/>
          <p:cNvSpPr txBox="1">
            <a:spLocks noGrp="1"/>
          </p:cNvSpPr>
          <p:nvPr>
            <p:ph type="body" idx="1"/>
          </p:nvPr>
        </p:nvSpPr>
        <p:spPr>
          <a:xfrm>
            <a:off x="701039" y="4415789"/>
            <a:ext cx="5608200" cy="4183500"/>
          </a:xfrm>
          <a:prstGeom prst="rect">
            <a:avLst/>
          </a:prstGeom>
        </p:spPr>
        <p:txBody>
          <a:bodyPr lIns="91425" tIns="91425" rIns="91425" bIns="91425" anchor="t" anchorCtr="0">
            <a:noAutofit/>
          </a:bodyPr>
          <a:lstStyle/>
          <a:p>
            <a:pPr lvl="0">
              <a:spcBef>
                <a:spcPts val="0"/>
              </a:spcBef>
              <a:buNone/>
            </a:pPr>
            <a:r>
              <a:rPr lang="en-US" dirty="0" smtClean="0"/>
              <a:t>Elia</a:t>
            </a:r>
          </a:p>
          <a:p>
            <a:pPr lvl="0">
              <a:spcBef>
                <a:spcPts val="0"/>
              </a:spcBef>
              <a:buNone/>
            </a:pPr>
            <a:r>
              <a:rPr lang="en-US" dirty="0" smtClean="0"/>
              <a:t>GLAD</a:t>
            </a:r>
          </a:p>
          <a:p>
            <a:pPr marL="171450" lvl="0" indent="-171450">
              <a:spcBef>
                <a:spcPts val="0"/>
              </a:spcBef>
              <a:buFont typeface="Arial"/>
              <a:buChar char="•"/>
            </a:pPr>
            <a:r>
              <a:rPr lang="en-US" dirty="0" smtClean="0"/>
              <a:t>For</a:t>
            </a:r>
            <a:r>
              <a:rPr lang="en-US" baseline="0" dirty="0" smtClean="0"/>
              <a:t> students who are learning English to access all curriculum, training teachers with strategies that are beneficial to all students.</a:t>
            </a:r>
            <a:endParaRPr lang="en-US" dirty="0" smtClean="0"/>
          </a:p>
          <a:p>
            <a:pPr lvl="0">
              <a:spcBef>
                <a:spcPts val="0"/>
              </a:spcBef>
              <a:buNone/>
            </a:pPr>
            <a:r>
              <a:rPr lang="en-US" dirty="0" smtClean="0"/>
              <a:t>Middle</a:t>
            </a:r>
            <a:r>
              <a:rPr lang="en-US" baseline="0" dirty="0" smtClean="0"/>
              <a:t> to High School Transition</a:t>
            </a:r>
          </a:p>
          <a:p>
            <a:pPr marL="171450" lvl="0" indent="-171450">
              <a:spcBef>
                <a:spcPts val="0"/>
              </a:spcBef>
              <a:buFont typeface="Arial"/>
              <a:buChar char="•"/>
            </a:pPr>
            <a:r>
              <a:rPr lang="en-US" baseline="0" dirty="0" smtClean="0"/>
              <a:t>Empowers students to advocate for themselves in a time of transition.</a:t>
            </a:r>
            <a:endParaRPr dirty="0"/>
          </a:p>
        </p:txBody>
      </p:sp>
      <p:sp>
        <p:nvSpPr>
          <p:cNvPr id="256" name="Shape 256"/>
          <p:cNvSpPr txBox="1">
            <a:spLocks noGrp="1"/>
          </p:cNvSpPr>
          <p:nvPr>
            <p:ph type="sldNum" idx="12"/>
          </p:nvPr>
        </p:nvSpPr>
        <p:spPr>
          <a:xfrm>
            <a:off x="3970937" y="8829967"/>
            <a:ext cx="3037800" cy="464700"/>
          </a:xfrm>
          <a:prstGeom prst="rect">
            <a:avLst/>
          </a:prstGeom>
        </p:spPr>
        <p:txBody>
          <a:bodyPr lIns="93175" tIns="46575" rIns="93175" bIns="46575" anchor="b" anchorCtr="0">
            <a:noAutofit/>
          </a:bodyPr>
          <a:lstStyle/>
          <a:p>
            <a:pPr lvl="0">
              <a:spcBef>
                <a:spcPts val="0"/>
              </a:spcBef>
              <a:buClr>
                <a:srgbClr val="000000"/>
              </a:buClr>
              <a:buSzPct val="25000"/>
              <a:buFont typeface="Arial"/>
              <a:buNone/>
            </a:pPr>
            <a:fld id="{00000000-1234-1234-1234-123412341234}" type="slidenum">
              <a:rPr lang="en-US"/>
              <a:t>5</a:t>
            </a:fld>
            <a:endParaRPr lang="en-US"/>
          </a:p>
        </p:txBody>
      </p:sp>
    </p:spTree>
    <p:extLst>
      <p:ext uri="{BB962C8B-B14F-4D97-AF65-F5344CB8AC3E}">
        <p14:creationId xmlns:p14="http://schemas.microsoft.com/office/powerpoint/2010/main" val="1222827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Shape 264"/>
          <p:cNvSpPr txBox="1">
            <a:spLocks noGrp="1"/>
          </p:cNvSpPr>
          <p:nvPr>
            <p:ph type="body" idx="1"/>
          </p:nvPr>
        </p:nvSpPr>
        <p:spPr>
          <a:xfrm>
            <a:off x="701039" y="4415789"/>
            <a:ext cx="5608319" cy="4183379"/>
          </a:xfrm>
          <a:prstGeom prst="rect">
            <a:avLst/>
          </a:prstGeom>
        </p:spPr>
        <p:txBody>
          <a:bodyPr lIns="91425" tIns="91425" rIns="91425" bIns="91425" anchor="t" anchorCtr="0">
            <a:noAutofit/>
          </a:bodyPr>
          <a:lstStyle/>
          <a:p>
            <a:pPr lvl="0">
              <a:spcBef>
                <a:spcPts val="0"/>
              </a:spcBef>
              <a:buNone/>
            </a:pPr>
            <a:r>
              <a:rPr lang="en-US" dirty="0" smtClean="0"/>
              <a:t>Elia</a:t>
            </a:r>
            <a:endParaRPr dirty="0"/>
          </a:p>
        </p:txBody>
      </p:sp>
      <p:sp>
        <p:nvSpPr>
          <p:cNvPr id="265" name="Shape 265"/>
          <p:cNvSpPr>
            <a:spLocks noGrp="1" noRot="1" noChangeAspect="1"/>
          </p:cNvSpPr>
          <p:nvPr>
            <p:ph type="sldImg" idx="2"/>
          </p:nvPr>
        </p:nvSpPr>
        <p:spPr>
          <a:xfrm>
            <a:off x="406400" y="696913"/>
            <a:ext cx="6197600" cy="348615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287813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
        <p:cNvGrpSpPr/>
        <p:nvPr/>
      </p:nvGrpSpPr>
      <p:grpSpPr>
        <a:xfrm>
          <a:off x="0" y="0"/>
          <a:ext cx="0" cy="0"/>
          <a:chOff x="0" y="0"/>
          <a:chExt cx="0" cy="0"/>
        </a:xfrm>
      </p:grpSpPr>
      <p:sp>
        <p:nvSpPr>
          <p:cNvPr id="284" name="Shape 284"/>
          <p:cNvSpPr>
            <a:spLocks noGrp="1" noRot="1" noChangeAspect="1"/>
          </p:cNvSpPr>
          <p:nvPr>
            <p:ph type="sldImg" idx="2"/>
          </p:nvPr>
        </p:nvSpPr>
        <p:spPr>
          <a:xfrm>
            <a:off x="406400" y="696913"/>
            <a:ext cx="6197600" cy="348615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285" name="Shape 285"/>
          <p:cNvSpPr txBox="1">
            <a:spLocks noGrp="1"/>
          </p:cNvSpPr>
          <p:nvPr>
            <p:ph type="body" idx="1"/>
          </p:nvPr>
        </p:nvSpPr>
        <p:spPr>
          <a:xfrm>
            <a:off x="701039" y="4415789"/>
            <a:ext cx="5608319" cy="4183379"/>
          </a:xfrm>
          <a:prstGeom prst="rect">
            <a:avLst/>
          </a:prstGeom>
          <a:noFill/>
          <a:ln>
            <a:noFill/>
          </a:ln>
        </p:spPr>
        <p:txBody>
          <a:bodyPr lIns="93175" tIns="46575" rIns="93175" bIns="46575" anchor="t" anchorCtr="0">
            <a:noAutofit/>
          </a:bodyPr>
          <a:lstStyle/>
          <a:p>
            <a:pPr marL="0" marR="0" lvl="0" indent="0" algn="l" rtl="0">
              <a:spcBef>
                <a:spcPts val="0"/>
              </a:spcBef>
              <a:buSzPct val="25000"/>
              <a:buNone/>
            </a:pPr>
            <a:r>
              <a:rPr lang="en-US" sz="1200" b="0" i="0" u="none" strike="noStrike" cap="none" dirty="0" smtClean="0">
                <a:solidFill>
                  <a:schemeClr val="dk1"/>
                </a:solidFill>
                <a:latin typeface="Calibri"/>
                <a:ea typeface="Calibri"/>
                <a:cs typeface="Calibri"/>
                <a:sym typeface="Calibri"/>
              </a:rPr>
              <a:t>Elia</a:t>
            </a:r>
            <a:endParaRPr sz="1200" b="0" i="0" u="none" strike="noStrike" cap="none" dirty="0">
              <a:solidFill>
                <a:schemeClr val="dk1"/>
              </a:solidFill>
              <a:latin typeface="Calibri"/>
              <a:ea typeface="Calibri"/>
              <a:cs typeface="Calibri"/>
              <a:sym typeface="Calibri"/>
            </a:endParaRPr>
          </a:p>
        </p:txBody>
      </p:sp>
      <p:sp>
        <p:nvSpPr>
          <p:cNvPr id="286" name="Shape 286"/>
          <p:cNvSpPr txBox="1">
            <a:spLocks noGrp="1"/>
          </p:cNvSpPr>
          <p:nvPr>
            <p:ph type="sldNum" idx="12"/>
          </p:nvPr>
        </p:nvSpPr>
        <p:spPr>
          <a:xfrm>
            <a:off x="3970937" y="8829967"/>
            <a:ext cx="3037839" cy="464819"/>
          </a:xfrm>
          <a:prstGeom prst="rect">
            <a:avLst/>
          </a:prstGeom>
          <a:noFill/>
          <a:ln>
            <a:noFill/>
          </a:ln>
        </p:spPr>
        <p:txBody>
          <a:bodyPr lIns="93175" tIns="46575" rIns="93175" bIns="46575" anchor="b" anchorCtr="0">
            <a:noAutofit/>
          </a:bodyPr>
          <a:lstStyle/>
          <a:p>
            <a:pPr marL="0" marR="0" lvl="0" indent="0" algn="r" rtl="0">
              <a:spcBef>
                <a:spcPts val="0"/>
              </a:spcBef>
              <a:buSzPct val="25000"/>
              <a:buNone/>
            </a:pPr>
            <a:fld id="{00000000-1234-1234-1234-123412341234}" type="slidenum">
              <a:rPr lang="en-US" sz="1200">
                <a:solidFill>
                  <a:schemeClr val="dk1"/>
                </a:solidFill>
                <a:latin typeface="Calibri"/>
                <a:ea typeface="Calibri"/>
                <a:cs typeface="Calibri"/>
                <a:sym typeface="Calibri"/>
              </a:rPr>
              <a:t>7</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996303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
        <p:cNvGrpSpPr/>
        <p:nvPr/>
      </p:nvGrpSpPr>
      <p:grpSpPr>
        <a:xfrm>
          <a:off x="0" y="0"/>
          <a:ext cx="0" cy="0"/>
          <a:chOff x="0" y="0"/>
          <a:chExt cx="0" cy="0"/>
        </a:xfrm>
      </p:grpSpPr>
      <p:sp>
        <p:nvSpPr>
          <p:cNvPr id="304" name="Shape 304"/>
          <p:cNvSpPr>
            <a:spLocks noGrp="1" noRot="1" noChangeAspect="1"/>
          </p:cNvSpPr>
          <p:nvPr>
            <p:ph type="sldImg" idx="2"/>
          </p:nvPr>
        </p:nvSpPr>
        <p:spPr>
          <a:xfrm>
            <a:off x="406400" y="696913"/>
            <a:ext cx="6197600" cy="348615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05" name="Shape 305"/>
          <p:cNvSpPr txBox="1">
            <a:spLocks noGrp="1"/>
          </p:cNvSpPr>
          <p:nvPr>
            <p:ph type="body" idx="1"/>
          </p:nvPr>
        </p:nvSpPr>
        <p:spPr>
          <a:xfrm>
            <a:off x="701039" y="4415789"/>
            <a:ext cx="5608200" cy="4183500"/>
          </a:xfrm>
          <a:prstGeom prst="rect">
            <a:avLst/>
          </a:prstGeom>
        </p:spPr>
        <p:txBody>
          <a:bodyPr lIns="91425" tIns="91425" rIns="91425" bIns="91425" anchor="t" anchorCtr="0">
            <a:noAutofit/>
          </a:bodyPr>
          <a:lstStyle/>
          <a:p>
            <a:pPr lvl="0">
              <a:spcBef>
                <a:spcPts val="0"/>
              </a:spcBef>
              <a:buNone/>
            </a:pPr>
            <a:r>
              <a:rPr lang="en-US" dirty="0" smtClean="0"/>
              <a:t>Aimee: Mindset of Wellstone is that students are</a:t>
            </a:r>
            <a:r>
              <a:rPr lang="en-US" baseline="0" dirty="0" smtClean="0"/>
              <a:t> assets to our communities including businesses.</a:t>
            </a:r>
          </a:p>
          <a:p>
            <a:pPr marL="171450" lvl="0" indent="-171450">
              <a:spcBef>
                <a:spcPts val="0"/>
              </a:spcBef>
              <a:buFont typeface="Arial"/>
              <a:buChar char="•"/>
            </a:pPr>
            <a:r>
              <a:rPr lang="en-US" baseline="0" dirty="0" err="1" smtClean="0"/>
              <a:t>EcoLab</a:t>
            </a:r>
            <a:r>
              <a:rPr lang="en-US" baseline="0" dirty="0" smtClean="0"/>
              <a:t>, Wells Fargo</a:t>
            </a:r>
          </a:p>
          <a:p>
            <a:pPr marL="0" lvl="0" indent="0">
              <a:spcBef>
                <a:spcPts val="0"/>
              </a:spcBef>
              <a:buFont typeface="Arial"/>
              <a:buNone/>
            </a:pPr>
            <a:r>
              <a:rPr lang="en-US" baseline="0" dirty="0" smtClean="0"/>
              <a:t>Elia </a:t>
            </a:r>
          </a:p>
          <a:p>
            <a:pPr marL="171450" lvl="0" indent="-171450">
              <a:spcBef>
                <a:spcPts val="0"/>
              </a:spcBef>
              <a:buFont typeface="Arial"/>
              <a:buChar char="•"/>
            </a:pPr>
            <a:r>
              <a:rPr lang="en-US" baseline="0" dirty="0" smtClean="0"/>
              <a:t>Cargill and Medtronic</a:t>
            </a:r>
            <a:endParaRPr dirty="0"/>
          </a:p>
        </p:txBody>
      </p:sp>
      <p:sp>
        <p:nvSpPr>
          <p:cNvPr id="306" name="Shape 306"/>
          <p:cNvSpPr txBox="1">
            <a:spLocks noGrp="1"/>
          </p:cNvSpPr>
          <p:nvPr>
            <p:ph type="sldNum" idx="12"/>
          </p:nvPr>
        </p:nvSpPr>
        <p:spPr>
          <a:xfrm>
            <a:off x="3970937" y="8829967"/>
            <a:ext cx="3037800" cy="464700"/>
          </a:xfrm>
          <a:prstGeom prst="rect">
            <a:avLst/>
          </a:prstGeom>
        </p:spPr>
        <p:txBody>
          <a:bodyPr lIns="93175" tIns="46575" rIns="93175" bIns="46575" anchor="b" anchorCtr="0">
            <a:noAutofit/>
          </a:bodyPr>
          <a:lstStyle/>
          <a:p>
            <a:pPr lvl="0">
              <a:spcBef>
                <a:spcPts val="0"/>
              </a:spcBef>
              <a:buClr>
                <a:srgbClr val="000000"/>
              </a:buClr>
              <a:buSzPct val="25000"/>
              <a:buFont typeface="Arial"/>
              <a:buNone/>
            </a:pPr>
            <a:fld id="{00000000-1234-1234-1234-123412341234}" type="slidenum">
              <a:rPr lang="en-US"/>
              <a:t>8</a:t>
            </a:fld>
            <a:endParaRPr lang="en-US"/>
          </a:p>
        </p:txBody>
      </p:sp>
    </p:spTree>
    <p:extLst>
      <p:ext uri="{BB962C8B-B14F-4D97-AF65-F5344CB8AC3E}">
        <p14:creationId xmlns:p14="http://schemas.microsoft.com/office/powerpoint/2010/main" val="41496446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Shape 316"/>
          <p:cNvSpPr>
            <a:spLocks noGrp="1" noRot="1" noChangeAspect="1"/>
          </p:cNvSpPr>
          <p:nvPr>
            <p:ph type="sldImg" idx="2"/>
          </p:nvPr>
        </p:nvSpPr>
        <p:spPr>
          <a:xfrm>
            <a:off x="406400" y="696913"/>
            <a:ext cx="6197600" cy="348615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317" name="Shape 317"/>
          <p:cNvSpPr txBox="1">
            <a:spLocks noGrp="1"/>
          </p:cNvSpPr>
          <p:nvPr>
            <p:ph type="body" idx="1"/>
          </p:nvPr>
        </p:nvSpPr>
        <p:spPr>
          <a:xfrm>
            <a:off x="701039" y="4415789"/>
            <a:ext cx="5608319" cy="4183379"/>
          </a:xfrm>
          <a:prstGeom prst="rect">
            <a:avLst/>
          </a:prstGeom>
          <a:noFill/>
          <a:ln>
            <a:noFill/>
          </a:ln>
        </p:spPr>
        <p:txBody>
          <a:bodyPr lIns="93175" tIns="46575" rIns="93175" bIns="46575" anchor="t" anchorCtr="0">
            <a:noAutofit/>
          </a:bodyPr>
          <a:lstStyle/>
          <a:p>
            <a:pPr marL="0" marR="0" lvl="0" indent="0" algn="l" rtl="0">
              <a:spcBef>
                <a:spcPts val="0"/>
              </a:spcBef>
              <a:buSzPct val="25000"/>
              <a:buNone/>
            </a:pPr>
            <a:r>
              <a:rPr lang="en-US" sz="1200" b="0" i="0" u="none" strike="noStrike" cap="none" dirty="0" smtClean="0">
                <a:solidFill>
                  <a:schemeClr val="dk1"/>
                </a:solidFill>
                <a:latin typeface="Calibri"/>
                <a:ea typeface="Calibri"/>
                <a:cs typeface="Calibri"/>
                <a:sym typeface="Calibri"/>
              </a:rPr>
              <a:t>Elia</a:t>
            </a:r>
          </a:p>
          <a:p>
            <a:pPr marL="0" marR="0" lvl="0" indent="0" algn="l" rtl="0">
              <a:spcBef>
                <a:spcPts val="0"/>
              </a:spcBef>
              <a:buSzPct val="25000"/>
              <a:buNone/>
            </a:pPr>
            <a:r>
              <a:rPr lang="en-US" sz="1200" b="0" i="0" u="none" strike="noStrike" cap="none" dirty="0" smtClean="0">
                <a:solidFill>
                  <a:schemeClr val="dk1"/>
                </a:solidFill>
                <a:latin typeface="Calibri"/>
                <a:ea typeface="Calibri"/>
                <a:cs typeface="Calibri"/>
                <a:sym typeface="Calibri"/>
              </a:rPr>
              <a:t>Legislation</a:t>
            </a:r>
            <a:r>
              <a:rPr lang="en-US" sz="1200" b="0" i="0" u="none" strike="noStrike" cap="none" dirty="0" smtClean="0">
                <a:solidFill>
                  <a:schemeClr val="dk1"/>
                </a:solidFill>
                <a:latin typeface="Calibri"/>
                <a:ea typeface="Calibri"/>
                <a:cs typeface="Calibri"/>
                <a:sym typeface="Calibri"/>
              </a:rPr>
              <a:t>—Learning English for Academic Proficiency</a:t>
            </a:r>
            <a:r>
              <a:rPr lang="en-US" sz="1200" b="0" i="0" u="none" strike="noStrike" cap="none" baseline="0" dirty="0" smtClean="0">
                <a:solidFill>
                  <a:schemeClr val="dk1"/>
                </a:solidFill>
                <a:latin typeface="Calibri"/>
                <a:ea typeface="Calibri"/>
                <a:cs typeface="Calibri"/>
                <a:sym typeface="Calibri"/>
              </a:rPr>
              <a:t> and Success Act.  Passed in EL Legislation </a:t>
            </a:r>
            <a:r>
              <a:rPr lang="en-US" sz="1200" b="0" i="0" u="none" strike="noStrike" cap="none" baseline="0" dirty="0" smtClean="0">
                <a:solidFill>
                  <a:schemeClr val="dk1"/>
                </a:solidFill>
                <a:latin typeface="Calibri"/>
                <a:ea typeface="Calibri"/>
                <a:cs typeface="Calibri"/>
                <a:sym typeface="Calibri"/>
              </a:rPr>
              <a:t>2014</a:t>
            </a:r>
          </a:p>
          <a:p>
            <a:pPr marL="171450" marR="0" lvl="0" indent="-171450" algn="l" rtl="0">
              <a:spcBef>
                <a:spcPts val="0"/>
              </a:spcBef>
              <a:buSzPct val="25000"/>
              <a:buFont typeface="Arial"/>
              <a:buChar char="•"/>
            </a:pPr>
            <a:r>
              <a:rPr lang="en-US" sz="1200" b="0" i="0" u="none" strike="noStrike" cap="none" baseline="0" dirty="0" smtClean="0">
                <a:solidFill>
                  <a:schemeClr val="dk1"/>
                </a:solidFill>
                <a:latin typeface="Calibri"/>
                <a:ea typeface="Calibri"/>
                <a:cs typeface="Calibri"/>
                <a:sym typeface="Calibri"/>
              </a:rPr>
              <a:t>	Subsection on SLIFE</a:t>
            </a:r>
            <a:endParaRPr lang="en-US" sz="1200" b="0" i="0" u="none" strike="noStrike" cap="none" dirty="0">
              <a:solidFill>
                <a:schemeClr val="dk1"/>
              </a:solidFill>
              <a:latin typeface="Calibri"/>
              <a:ea typeface="Calibri"/>
              <a:cs typeface="Calibri"/>
              <a:sym typeface="Calibri"/>
            </a:endParaRPr>
          </a:p>
        </p:txBody>
      </p:sp>
      <p:sp>
        <p:nvSpPr>
          <p:cNvPr id="318" name="Shape 318"/>
          <p:cNvSpPr txBox="1">
            <a:spLocks noGrp="1"/>
          </p:cNvSpPr>
          <p:nvPr>
            <p:ph type="sldNum" idx="12"/>
          </p:nvPr>
        </p:nvSpPr>
        <p:spPr>
          <a:xfrm>
            <a:off x="3970937" y="8829967"/>
            <a:ext cx="3037839" cy="464819"/>
          </a:xfrm>
          <a:prstGeom prst="rect">
            <a:avLst/>
          </a:prstGeom>
          <a:noFill/>
          <a:ln>
            <a:noFill/>
          </a:ln>
        </p:spPr>
        <p:txBody>
          <a:bodyPr lIns="93175" tIns="46575" rIns="93175" bIns="46575" anchor="b" anchorCtr="0">
            <a:noAutofit/>
          </a:bodyPr>
          <a:lstStyle/>
          <a:p>
            <a:pPr marL="0" marR="0" lvl="0" indent="0" algn="r" rtl="0">
              <a:spcBef>
                <a:spcPts val="0"/>
              </a:spcBef>
              <a:buSzPct val="25000"/>
              <a:buNone/>
            </a:pPr>
            <a:fld id="{00000000-1234-1234-1234-123412341234}" type="slidenum">
              <a:rPr lang="en-US" sz="1200">
                <a:solidFill>
                  <a:schemeClr val="dk1"/>
                </a:solidFill>
                <a:latin typeface="Calibri"/>
                <a:ea typeface="Calibri"/>
                <a:cs typeface="Calibri"/>
                <a:sym typeface="Calibri"/>
              </a:rPr>
              <a:t>9</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0313266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Shape 326"/>
          <p:cNvSpPr txBox="1">
            <a:spLocks noGrp="1"/>
          </p:cNvSpPr>
          <p:nvPr>
            <p:ph type="body" idx="1"/>
          </p:nvPr>
        </p:nvSpPr>
        <p:spPr>
          <a:xfrm>
            <a:off x="701039" y="4415789"/>
            <a:ext cx="5608319" cy="4183379"/>
          </a:xfrm>
          <a:prstGeom prst="rect">
            <a:avLst/>
          </a:prstGeom>
        </p:spPr>
        <p:txBody>
          <a:bodyPr lIns="91425" tIns="91425" rIns="91425" bIns="91425" anchor="t" anchorCtr="0">
            <a:noAutofit/>
          </a:bodyPr>
          <a:lstStyle/>
          <a:p>
            <a:pPr lvl="0">
              <a:spcBef>
                <a:spcPts val="0"/>
              </a:spcBef>
              <a:buNone/>
            </a:pPr>
            <a:r>
              <a:rPr lang="en-US" dirty="0" smtClean="0"/>
              <a:t>Aimee </a:t>
            </a:r>
            <a:endParaRPr dirty="0"/>
          </a:p>
        </p:txBody>
      </p:sp>
      <p:sp>
        <p:nvSpPr>
          <p:cNvPr id="327" name="Shape 327"/>
          <p:cNvSpPr>
            <a:spLocks noGrp="1" noRot="1" noChangeAspect="1"/>
          </p:cNvSpPr>
          <p:nvPr>
            <p:ph type="sldImg" idx="2"/>
          </p:nvPr>
        </p:nvSpPr>
        <p:spPr>
          <a:xfrm>
            <a:off x="406400" y="696913"/>
            <a:ext cx="6197600" cy="348615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036785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Shape 334"/>
          <p:cNvSpPr>
            <a:spLocks noGrp="1" noRot="1" noChangeAspect="1"/>
          </p:cNvSpPr>
          <p:nvPr>
            <p:ph type="sldImg" idx="2"/>
          </p:nvPr>
        </p:nvSpPr>
        <p:spPr>
          <a:xfrm>
            <a:off x="406400" y="696913"/>
            <a:ext cx="6197600" cy="348615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35" name="Shape 335"/>
          <p:cNvSpPr txBox="1">
            <a:spLocks noGrp="1"/>
          </p:cNvSpPr>
          <p:nvPr>
            <p:ph type="body" idx="1"/>
          </p:nvPr>
        </p:nvSpPr>
        <p:spPr>
          <a:xfrm>
            <a:off x="701039" y="4415789"/>
            <a:ext cx="5608200" cy="4183500"/>
          </a:xfrm>
          <a:prstGeom prst="rect">
            <a:avLst/>
          </a:prstGeom>
        </p:spPr>
        <p:txBody>
          <a:bodyPr lIns="91425" tIns="91425" rIns="91425" bIns="91425" anchor="t" anchorCtr="0">
            <a:noAutofit/>
          </a:bodyPr>
          <a:lstStyle/>
          <a:p>
            <a:pPr lvl="0">
              <a:spcBef>
                <a:spcPts val="0"/>
              </a:spcBef>
              <a:buNone/>
            </a:pPr>
            <a:r>
              <a:rPr lang="en-US" dirty="0" smtClean="0"/>
              <a:t>Aimee</a:t>
            </a:r>
            <a:endParaRPr dirty="0"/>
          </a:p>
        </p:txBody>
      </p:sp>
      <p:sp>
        <p:nvSpPr>
          <p:cNvPr id="336" name="Shape 336"/>
          <p:cNvSpPr txBox="1">
            <a:spLocks noGrp="1"/>
          </p:cNvSpPr>
          <p:nvPr>
            <p:ph type="sldNum" idx="12"/>
          </p:nvPr>
        </p:nvSpPr>
        <p:spPr>
          <a:xfrm>
            <a:off x="3970937" y="8829967"/>
            <a:ext cx="3037800" cy="464700"/>
          </a:xfrm>
          <a:prstGeom prst="rect">
            <a:avLst/>
          </a:prstGeom>
        </p:spPr>
        <p:txBody>
          <a:bodyPr lIns="93175" tIns="46575" rIns="93175" bIns="46575" anchor="b" anchorCtr="0">
            <a:noAutofit/>
          </a:bodyPr>
          <a:lstStyle/>
          <a:p>
            <a:pPr lvl="0">
              <a:spcBef>
                <a:spcPts val="0"/>
              </a:spcBef>
              <a:buClr>
                <a:srgbClr val="000000"/>
              </a:buClr>
              <a:buSzPct val="25000"/>
              <a:buFont typeface="Arial"/>
              <a:buNone/>
            </a:pPr>
            <a:fld id="{00000000-1234-1234-1234-123412341234}" type="slidenum">
              <a:rPr lang="en-US"/>
              <a:t>11</a:t>
            </a:fld>
            <a:endParaRPr lang="en-US"/>
          </a:p>
        </p:txBody>
      </p:sp>
    </p:spTree>
    <p:extLst>
      <p:ext uri="{BB962C8B-B14F-4D97-AF65-F5344CB8AC3E}">
        <p14:creationId xmlns:p14="http://schemas.microsoft.com/office/powerpoint/2010/main" val="42110349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Shape 344"/>
          <p:cNvSpPr>
            <a:spLocks noGrp="1" noRot="1" noChangeAspect="1"/>
          </p:cNvSpPr>
          <p:nvPr>
            <p:ph type="sldImg" idx="2"/>
          </p:nvPr>
        </p:nvSpPr>
        <p:spPr>
          <a:xfrm>
            <a:off x="406400" y="696913"/>
            <a:ext cx="6197600" cy="348615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45" name="Shape 345"/>
          <p:cNvSpPr txBox="1">
            <a:spLocks noGrp="1"/>
          </p:cNvSpPr>
          <p:nvPr>
            <p:ph type="body" idx="1"/>
          </p:nvPr>
        </p:nvSpPr>
        <p:spPr>
          <a:xfrm>
            <a:off x="701039" y="4415789"/>
            <a:ext cx="5608200" cy="4183500"/>
          </a:xfrm>
          <a:prstGeom prst="rect">
            <a:avLst/>
          </a:prstGeom>
        </p:spPr>
        <p:txBody>
          <a:bodyPr lIns="91425" tIns="91425" rIns="91425" bIns="91425" anchor="t" anchorCtr="0">
            <a:noAutofit/>
          </a:bodyPr>
          <a:lstStyle/>
          <a:p>
            <a:pPr lvl="0">
              <a:spcBef>
                <a:spcPts val="0"/>
              </a:spcBef>
              <a:buNone/>
            </a:pPr>
            <a:r>
              <a:rPr lang="en-US" dirty="0" smtClean="0"/>
              <a:t>Elia</a:t>
            </a:r>
          </a:p>
          <a:p>
            <a:pPr marL="171450" lvl="0" indent="-171450">
              <a:spcBef>
                <a:spcPts val="0"/>
              </a:spcBef>
              <a:buFont typeface="Arial"/>
              <a:buChar char="•"/>
            </a:pPr>
            <a:r>
              <a:rPr lang="en-US" dirty="0" smtClean="0"/>
              <a:t>Project Success and MPS partnership</a:t>
            </a:r>
            <a:endParaRPr dirty="0"/>
          </a:p>
        </p:txBody>
      </p:sp>
      <p:sp>
        <p:nvSpPr>
          <p:cNvPr id="346" name="Shape 346"/>
          <p:cNvSpPr txBox="1">
            <a:spLocks noGrp="1"/>
          </p:cNvSpPr>
          <p:nvPr>
            <p:ph type="sldNum" idx="12"/>
          </p:nvPr>
        </p:nvSpPr>
        <p:spPr>
          <a:xfrm>
            <a:off x="3970937" y="8829967"/>
            <a:ext cx="3037800" cy="464700"/>
          </a:xfrm>
          <a:prstGeom prst="rect">
            <a:avLst/>
          </a:prstGeom>
        </p:spPr>
        <p:txBody>
          <a:bodyPr lIns="93175" tIns="46575" rIns="93175" bIns="46575" anchor="b" anchorCtr="0">
            <a:noAutofit/>
          </a:bodyPr>
          <a:lstStyle/>
          <a:p>
            <a:pPr lvl="0">
              <a:spcBef>
                <a:spcPts val="0"/>
              </a:spcBef>
              <a:buClr>
                <a:srgbClr val="000000"/>
              </a:buClr>
              <a:buSzPct val="25000"/>
              <a:buFont typeface="Arial"/>
              <a:buNone/>
            </a:pPr>
            <a:fld id="{00000000-1234-1234-1234-123412341234}" type="slidenum">
              <a:rPr lang="en-US"/>
              <a:t>12</a:t>
            </a:fld>
            <a:endParaRPr lang="en-US"/>
          </a:p>
        </p:txBody>
      </p:sp>
    </p:spTree>
    <p:extLst>
      <p:ext uri="{BB962C8B-B14F-4D97-AF65-F5344CB8AC3E}">
        <p14:creationId xmlns:p14="http://schemas.microsoft.com/office/powerpoint/2010/main" val="6826868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
        <p:cNvGrpSpPr/>
        <p:nvPr/>
      </p:nvGrpSpPr>
      <p:grpSpPr>
        <a:xfrm>
          <a:off x="0" y="0"/>
          <a:ext cx="0" cy="0"/>
          <a:chOff x="0" y="0"/>
          <a:chExt cx="0" cy="0"/>
        </a:xfrm>
      </p:grpSpPr>
      <p:sp>
        <p:nvSpPr>
          <p:cNvPr id="352" name="Shape 352"/>
          <p:cNvSpPr>
            <a:spLocks noGrp="1" noRot="1" noChangeAspect="1"/>
          </p:cNvSpPr>
          <p:nvPr>
            <p:ph type="sldImg" idx="2"/>
          </p:nvPr>
        </p:nvSpPr>
        <p:spPr>
          <a:xfrm>
            <a:off x="406400" y="696913"/>
            <a:ext cx="6197600" cy="348615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353" name="Shape 353"/>
          <p:cNvSpPr txBox="1">
            <a:spLocks noGrp="1"/>
          </p:cNvSpPr>
          <p:nvPr>
            <p:ph type="body" idx="1"/>
          </p:nvPr>
        </p:nvSpPr>
        <p:spPr>
          <a:xfrm>
            <a:off x="701039" y="4415789"/>
            <a:ext cx="5608319" cy="4183379"/>
          </a:xfrm>
          <a:prstGeom prst="rect">
            <a:avLst/>
          </a:prstGeom>
          <a:noFill/>
          <a:ln>
            <a:noFill/>
          </a:ln>
        </p:spPr>
        <p:txBody>
          <a:bodyPr lIns="93175" tIns="46575" rIns="93175" bIns="46575"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354" name="Shape 354"/>
          <p:cNvSpPr txBox="1">
            <a:spLocks noGrp="1"/>
          </p:cNvSpPr>
          <p:nvPr>
            <p:ph type="sldNum" idx="12"/>
          </p:nvPr>
        </p:nvSpPr>
        <p:spPr>
          <a:xfrm>
            <a:off x="3970937" y="8829967"/>
            <a:ext cx="3037839" cy="464819"/>
          </a:xfrm>
          <a:prstGeom prst="rect">
            <a:avLst/>
          </a:prstGeom>
          <a:noFill/>
          <a:ln>
            <a:noFill/>
          </a:ln>
        </p:spPr>
        <p:txBody>
          <a:bodyPr lIns="93175" tIns="46575" rIns="93175" bIns="46575" anchor="b" anchorCtr="0">
            <a:noAutofit/>
          </a:bodyPr>
          <a:lstStyle/>
          <a:p>
            <a:pPr marL="0" marR="0" lvl="0" indent="0" algn="r" rtl="0">
              <a:spcBef>
                <a:spcPts val="0"/>
              </a:spcBef>
              <a:buSzPct val="25000"/>
              <a:buNone/>
            </a:pPr>
            <a:fld id="{00000000-1234-1234-1234-123412341234}" type="slidenum">
              <a:rPr lang="en-US" sz="1200">
                <a:solidFill>
                  <a:schemeClr val="dk1"/>
                </a:solidFill>
                <a:latin typeface="Calibri"/>
                <a:ea typeface="Calibri"/>
                <a:cs typeface="Calibri"/>
                <a:sym typeface="Calibri"/>
              </a:rPr>
              <a:t>13</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2058474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1"/>
        <p:cNvGrpSpPr/>
        <p:nvPr/>
      </p:nvGrpSpPr>
      <p:grpSpPr>
        <a:xfrm>
          <a:off x="0" y="0"/>
          <a:ext cx="0" cy="0"/>
          <a:chOff x="0" y="0"/>
          <a:chExt cx="0" cy="0"/>
        </a:xfrm>
      </p:grpSpPr>
      <p:sp>
        <p:nvSpPr>
          <p:cNvPr id="362" name="Shape 362"/>
          <p:cNvSpPr>
            <a:spLocks noGrp="1" noRot="1" noChangeAspect="1"/>
          </p:cNvSpPr>
          <p:nvPr>
            <p:ph type="sldImg" idx="2"/>
          </p:nvPr>
        </p:nvSpPr>
        <p:spPr>
          <a:xfrm>
            <a:off x="406400" y="696913"/>
            <a:ext cx="6197600" cy="348615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363" name="Shape 363"/>
          <p:cNvSpPr txBox="1">
            <a:spLocks noGrp="1"/>
          </p:cNvSpPr>
          <p:nvPr>
            <p:ph type="body" idx="1"/>
          </p:nvPr>
        </p:nvSpPr>
        <p:spPr>
          <a:xfrm>
            <a:off x="701039" y="4415789"/>
            <a:ext cx="5608319" cy="4183379"/>
          </a:xfrm>
          <a:prstGeom prst="rect">
            <a:avLst/>
          </a:prstGeom>
          <a:noFill/>
          <a:ln>
            <a:noFill/>
          </a:ln>
        </p:spPr>
        <p:txBody>
          <a:bodyPr lIns="93175" tIns="46575" rIns="93175" bIns="46575"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364" name="Shape 364"/>
          <p:cNvSpPr txBox="1">
            <a:spLocks noGrp="1"/>
          </p:cNvSpPr>
          <p:nvPr>
            <p:ph type="sldNum" idx="12"/>
          </p:nvPr>
        </p:nvSpPr>
        <p:spPr>
          <a:xfrm>
            <a:off x="3970937" y="8829967"/>
            <a:ext cx="3037839" cy="464819"/>
          </a:xfrm>
          <a:prstGeom prst="rect">
            <a:avLst/>
          </a:prstGeom>
          <a:noFill/>
          <a:ln>
            <a:noFill/>
          </a:ln>
        </p:spPr>
        <p:txBody>
          <a:bodyPr lIns="93175" tIns="46575" rIns="93175" bIns="46575" anchor="b" anchorCtr="0">
            <a:noAutofit/>
          </a:bodyPr>
          <a:lstStyle/>
          <a:p>
            <a:pPr marL="0" marR="0" lvl="0" indent="0" algn="r" rtl="0">
              <a:spcBef>
                <a:spcPts val="0"/>
              </a:spcBef>
              <a:buSzPct val="25000"/>
              <a:buNone/>
            </a:pPr>
            <a:fld id="{00000000-1234-1234-1234-123412341234}" type="slidenum">
              <a:rPr lang="en-US" sz="1200">
                <a:solidFill>
                  <a:schemeClr val="dk1"/>
                </a:solidFill>
                <a:latin typeface="Calibri"/>
                <a:ea typeface="Calibri"/>
                <a:cs typeface="Calibri"/>
                <a:sym typeface="Calibri"/>
              </a:rPr>
              <a:t>14</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6132107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Shape 378"/>
          <p:cNvSpPr>
            <a:spLocks noGrp="1" noRot="1" noChangeAspect="1"/>
          </p:cNvSpPr>
          <p:nvPr>
            <p:ph type="sldImg" idx="2"/>
          </p:nvPr>
        </p:nvSpPr>
        <p:spPr>
          <a:xfrm>
            <a:off x="406400" y="696913"/>
            <a:ext cx="6197600" cy="348615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379" name="Shape 379"/>
          <p:cNvSpPr txBox="1">
            <a:spLocks noGrp="1"/>
          </p:cNvSpPr>
          <p:nvPr>
            <p:ph type="body" idx="1"/>
          </p:nvPr>
        </p:nvSpPr>
        <p:spPr>
          <a:xfrm>
            <a:off x="701039" y="4415789"/>
            <a:ext cx="5608319" cy="4183379"/>
          </a:xfrm>
          <a:prstGeom prst="rect">
            <a:avLst/>
          </a:prstGeom>
          <a:noFill/>
          <a:ln>
            <a:noFill/>
          </a:ln>
        </p:spPr>
        <p:txBody>
          <a:bodyPr lIns="93175" tIns="46575" rIns="93175" bIns="46575" anchor="t" anchorCtr="0">
            <a:noAutofit/>
          </a:bodyPr>
          <a:lstStyle/>
          <a:p>
            <a:pPr marL="0" marR="0" lvl="0" indent="0" algn="l" rtl="0">
              <a:spcBef>
                <a:spcPts val="0"/>
              </a:spcBef>
              <a:buSzPct val="25000"/>
              <a:buNone/>
            </a:pPr>
            <a:r>
              <a:rPr lang="en-US" sz="1200" b="0" i="0" u="none" strike="noStrike" cap="none" dirty="0" smtClean="0">
                <a:solidFill>
                  <a:schemeClr val="dk1"/>
                </a:solidFill>
                <a:latin typeface="Calibri"/>
                <a:ea typeface="Calibri"/>
                <a:cs typeface="Calibri"/>
                <a:sym typeface="Calibri"/>
              </a:rPr>
              <a:t>Elia and JAG</a:t>
            </a:r>
            <a:endParaRPr sz="1200" b="0" i="0" u="none" strike="noStrike" cap="none" dirty="0">
              <a:solidFill>
                <a:schemeClr val="dk1"/>
              </a:solidFill>
              <a:latin typeface="Calibri"/>
              <a:ea typeface="Calibri"/>
              <a:cs typeface="Calibri"/>
              <a:sym typeface="Calibri"/>
            </a:endParaRPr>
          </a:p>
        </p:txBody>
      </p:sp>
      <p:sp>
        <p:nvSpPr>
          <p:cNvPr id="380" name="Shape 380"/>
          <p:cNvSpPr txBox="1">
            <a:spLocks noGrp="1"/>
          </p:cNvSpPr>
          <p:nvPr>
            <p:ph type="sldNum" idx="12"/>
          </p:nvPr>
        </p:nvSpPr>
        <p:spPr>
          <a:xfrm>
            <a:off x="3970937" y="8829967"/>
            <a:ext cx="3037839" cy="464819"/>
          </a:xfrm>
          <a:prstGeom prst="rect">
            <a:avLst/>
          </a:prstGeom>
          <a:noFill/>
          <a:ln>
            <a:noFill/>
          </a:ln>
        </p:spPr>
        <p:txBody>
          <a:bodyPr lIns="93175" tIns="46575" rIns="93175" bIns="46575" anchor="b" anchorCtr="0">
            <a:noAutofit/>
          </a:bodyPr>
          <a:lstStyle/>
          <a:p>
            <a:pPr marL="0" marR="0" lvl="0" indent="0" algn="r" rtl="0">
              <a:spcBef>
                <a:spcPts val="0"/>
              </a:spcBef>
              <a:buSzPct val="25000"/>
              <a:buNone/>
            </a:pPr>
            <a:fld id="{00000000-1234-1234-1234-123412341234}" type="slidenum">
              <a:rPr lang="en-US" sz="1200">
                <a:solidFill>
                  <a:schemeClr val="dk1"/>
                </a:solidFill>
                <a:latin typeface="Calibri"/>
                <a:ea typeface="Calibri"/>
                <a:cs typeface="Calibri"/>
                <a:sym typeface="Calibri"/>
              </a:rPr>
              <a:t>15</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6218717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0"/>
        <p:cNvGrpSpPr/>
        <p:nvPr/>
      </p:nvGrpSpPr>
      <p:grpSpPr>
        <a:xfrm>
          <a:off x="0" y="0"/>
          <a:ext cx="0" cy="0"/>
          <a:chOff x="0" y="0"/>
          <a:chExt cx="0" cy="0"/>
        </a:xfrm>
      </p:grpSpPr>
      <p:sp>
        <p:nvSpPr>
          <p:cNvPr id="391" name="Shape 391"/>
          <p:cNvSpPr txBox="1">
            <a:spLocks noGrp="1"/>
          </p:cNvSpPr>
          <p:nvPr>
            <p:ph type="body" idx="1"/>
          </p:nvPr>
        </p:nvSpPr>
        <p:spPr>
          <a:xfrm>
            <a:off x="701039" y="4415789"/>
            <a:ext cx="5608319" cy="4183379"/>
          </a:xfrm>
          <a:prstGeom prst="rect">
            <a:avLst/>
          </a:prstGeom>
        </p:spPr>
        <p:txBody>
          <a:bodyPr lIns="91425" tIns="91425" rIns="91425" bIns="91425" anchor="t" anchorCtr="0">
            <a:noAutofit/>
          </a:bodyPr>
          <a:lstStyle/>
          <a:p>
            <a:pPr lvl="0">
              <a:spcBef>
                <a:spcPts val="0"/>
              </a:spcBef>
              <a:buNone/>
            </a:pPr>
            <a:r>
              <a:rPr lang="en-US" dirty="0" smtClean="0"/>
              <a:t>Aimee </a:t>
            </a:r>
          </a:p>
          <a:p>
            <a:pPr lvl="0">
              <a:spcBef>
                <a:spcPts val="0"/>
              </a:spcBef>
              <a:buNone/>
            </a:pPr>
            <a:r>
              <a:rPr lang="en-US" dirty="0" smtClean="0"/>
              <a:t>Support for college and career</a:t>
            </a:r>
          </a:p>
          <a:p>
            <a:pPr lvl="0">
              <a:spcBef>
                <a:spcPts val="0"/>
              </a:spcBef>
              <a:buNone/>
            </a:pPr>
            <a:r>
              <a:rPr lang="en-US" dirty="0" smtClean="0"/>
              <a:t>Achieve</a:t>
            </a:r>
            <a:r>
              <a:rPr lang="en-US" baseline="0" dirty="0" smtClean="0"/>
              <a:t> MPS with a full time college and career staff</a:t>
            </a:r>
          </a:p>
          <a:p>
            <a:pPr lvl="0">
              <a:spcBef>
                <a:spcPts val="0"/>
              </a:spcBef>
              <a:buNone/>
            </a:pPr>
            <a:r>
              <a:rPr lang="en-US" baseline="0" dirty="0" smtClean="0"/>
              <a:t>Tracking students beyond high school</a:t>
            </a:r>
          </a:p>
          <a:p>
            <a:pPr lvl="0">
              <a:spcBef>
                <a:spcPts val="0"/>
              </a:spcBef>
              <a:buNone/>
            </a:pPr>
            <a:r>
              <a:rPr lang="en-US" baseline="0" dirty="0" smtClean="0"/>
              <a:t>What is success? Graduation—average was 20 last year.  We have 68 ready to graduate being tracked by staff and community members</a:t>
            </a:r>
            <a:endParaRPr dirty="0"/>
          </a:p>
        </p:txBody>
      </p:sp>
      <p:sp>
        <p:nvSpPr>
          <p:cNvPr id="392" name="Shape 392"/>
          <p:cNvSpPr>
            <a:spLocks noGrp="1" noRot="1" noChangeAspect="1"/>
          </p:cNvSpPr>
          <p:nvPr>
            <p:ph type="sldImg" idx="2"/>
          </p:nvPr>
        </p:nvSpPr>
        <p:spPr>
          <a:xfrm>
            <a:off x="406400" y="696913"/>
            <a:ext cx="6197600" cy="348615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694618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1"/>
        <p:cNvGrpSpPr/>
        <p:nvPr/>
      </p:nvGrpSpPr>
      <p:grpSpPr>
        <a:xfrm>
          <a:off x="0" y="0"/>
          <a:ext cx="0" cy="0"/>
          <a:chOff x="0" y="0"/>
          <a:chExt cx="0" cy="0"/>
        </a:xfrm>
      </p:grpSpPr>
      <p:sp>
        <p:nvSpPr>
          <p:cNvPr id="402" name="Shape 402"/>
          <p:cNvSpPr>
            <a:spLocks noGrp="1" noRot="1" noChangeAspect="1"/>
          </p:cNvSpPr>
          <p:nvPr>
            <p:ph type="sldImg" idx="2"/>
          </p:nvPr>
        </p:nvSpPr>
        <p:spPr>
          <a:xfrm>
            <a:off x="406400" y="696913"/>
            <a:ext cx="6197600" cy="348615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03" name="Shape 403"/>
          <p:cNvSpPr txBox="1">
            <a:spLocks noGrp="1"/>
          </p:cNvSpPr>
          <p:nvPr>
            <p:ph type="body" idx="1"/>
          </p:nvPr>
        </p:nvSpPr>
        <p:spPr>
          <a:xfrm>
            <a:off x="701039" y="4415789"/>
            <a:ext cx="5608200" cy="4183500"/>
          </a:xfrm>
          <a:prstGeom prst="rect">
            <a:avLst/>
          </a:prstGeom>
        </p:spPr>
        <p:txBody>
          <a:bodyPr lIns="91425" tIns="91425" rIns="91425" bIns="91425" anchor="t" anchorCtr="0">
            <a:noAutofit/>
          </a:bodyPr>
          <a:lstStyle/>
          <a:p>
            <a:pPr lvl="0">
              <a:spcBef>
                <a:spcPts val="0"/>
              </a:spcBef>
              <a:buNone/>
            </a:pPr>
            <a:r>
              <a:rPr lang="en-US" dirty="0" smtClean="0"/>
              <a:t>Elia</a:t>
            </a:r>
            <a:r>
              <a:rPr lang="en-US" baseline="0" dirty="0" smtClean="0"/>
              <a:t> Aimee</a:t>
            </a:r>
            <a:endParaRPr dirty="0"/>
          </a:p>
        </p:txBody>
      </p:sp>
      <p:sp>
        <p:nvSpPr>
          <p:cNvPr id="404" name="Shape 404"/>
          <p:cNvSpPr txBox="1">
            <a:spLocks noGrp="1"/>
          </p:cNvSpPr>
          <p:nvPr>
            <p:ph type="sldNum" idx="12"/>
          </p:nvPr>
        </p:nvSpPr>
        <p:spPr>
          <a:xfrm>
            <a:off x="3970937" y="8829967"/>
            <a:ext cx="3037800" cy="464700"/>
          </a:xfrm>
          <a:prstGeom prst="rect">
            <a:avLst/>
          </a:prstGeom>
        </p:spPr>
        <p:txBody>
          <a:bodyPr lIns="93175" tIns="46575" rIns="93175" bIns="46575" anchor="b" anchorCtr="0">
            <a:noAutofit/>
          </a:bodyPr>
          <a:lstStyle/>
          <a:p>
            <a:pPr lvl="0">
              <a:spcBef>
                <a:spcPts val="0"/>
              </a:spcBef>
              <a:buClr>
                <a:srgbClr val="000000"/>
              </a:buClr>
              <a:buSzPct val="25000"/>
              <a:buFont typeface="Arial"/>
              <a:buNone/>
            </a:pPr>
            <a:fld id="{00000000-1234-1234-1234-123412341234}" type="slidenum">
              <a:rPr lang="en-US"/>
              <a:t>17</a:t>
            </a:fld>
            <a:endParaRPr lang="en-US"/>
          </a:p>
        </p:txBody>
      </p:sp>
    </p:spTree>
    <p:extLst>
      <p:ext uri="{BB962C8B-B14F-4D97-AF65-F5344CB8AC3E}">
        <p14:creationId xmlns:p14="http://schemas.microsoft.com/office/powerpoint/2010/main" val="2108674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Shape 24"/>
        <p:cNvGrpSpPr/>
        <p:nvPr/>
      </p:nvGrpSpPr>
      <p:grpSpPr>
        <a:xfrm>
          <a:off x="0" y="0"/>
          <a:ext cx="0" cy="0"/>
          <a:chOff x="0" y="0"/>
          <a:chExt cx="0" cy="0"/>
        </a:xfrm>
      </p:grpSpPr>
      <p:sp>
        <p:nvSpPr>
          <p:cNvPr id="25" name="Shape 25"/>
          <p:cNvSpPr/>
          <p:nvPr/>
        </p:nvSpPr>
        <p:spPr>
          <a:xfrm>
            <a:off x="0" y="0"/>
            <a:ext cx="12192000" cy="2438399"/>
          </a:xfrm>
          <a:prstGeom prst="rect">
            <a:avLst/>
          </a:prstGeom>
          <a:solidFill>
            <a:srgbClr val="F8A823"/>
          </a:solidFill>
          <a:ln>
            <a:noFill/>
          </a:ln>
        </p:spPr>
        <p:txBody>
          <a:bodyPr lIns="91425" tIns="45700" rIns="91425" bIns="45700" anchor="ctr" anchorCtr="0">
            <a:noAutofit/>
          </a:bodyPr>
          <a:lstStyle/>
          <a:p>
            <a:pPr marL="0" marR="0" lvl="0" indent="0" algn="ctr" rtl="0">
              <a:spcBef>
                <a:spcPts val="0"/>
              </a:spcBef>
              <a:buNone/>
            </a:pPr>
            <a:endParaRPr sz="1800">
              <a:solidFill>
                <a:schemeClr val="lt1"/>
              </a:solidFill>
              <a:latin typeface="Georgia"/>
              <a:ea typeface="Georgia"/>
              <a:cs typeface="Georgia"/>
              <a:sym typeface="Georgia"/>
            </a:endParaRPr>
          </a:p>
        </p:txBody>
      </p:sp>
      <p:sp>
        <p:nvSpPr>
          <p:cNvPr id="26" name="Shape 26"/>
          <p:cNvSpPr txBox="1">
            <a:spLocks noGrp="1"/>
          </p:cNvSpPr>
          <p:nvPr>
            <p:ph type="title"/>
          </p:nvPr>
        </p:nvSpPr>
        <p:spPr>
          <a:xfrm>
            <a:off x="914400" y="1143000"/>
            <a:ext cx="10363200" cy="1143000"/>
          </a:xfrm>
          <a:prstGeom prst="rect">
            <a:avLst/>
          </a:prstGeom>
          <a:noFill/>
          <a:ln>
            <a:noFill/>
          </a:ln>
        </p:spPr>
        <p:txBody>
          <a:bodyPr lIns="91425" tIns="91425" rIns="91425" bIns="91425" anchor="b" anchorCtr="0"/>
          <a:lstStyle>
            <a:lvl1pPr marL="0" marR="0" lvl="0" indent="0" algn="ctr" rtl="0">
              <a:spcBef>
                <a:spcPts val="0"/>
              </a:spcBef>
              <a:buClr>
                <a:srgbClr val="C9731D"/>
              </a:buClr>
              <a:buFont typeface="Georgia"/>
              <a:buNone/>
              <a:defRPr sz="3600" b="0" i="0" u="none" strike="noStrike" cap="none">
                <a:solidFill>
                  <a:srgbClr val="C9731D"/>
                </a:solidFill>
                <a:latin typeface="Georgia"/>
                <a:ea typeface="Georgia"/>
                <a:cs typeface="Georgia"/>
                <a:sym typeface="Georgia"/>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7" name="Shape 27"/>
          <p:cNvSpPr txBox="1">
            <a:spLocks noGrp="1"/>
          </p:cNvSpPr>
          <p:nvPr>
            <p:ph type="body" idx="1"/>
          </p:nvPr>
        </p:nvSpPr>
        <p:spPr>
          <a:xfrm>
            <a:off x="0" y="2438400"/>
            <a:ext cx="3962399" cy="2438399"/>
          </a:xfrm>
          <a:prstGeom prst="rect">
            <a:avLst/>
          </a:prstGeom>
          <a:noFill/>
          <a:ln>
            <a:noFill/>
          </a:ln>
        </p:spPr>
        <p:txBody>
          <a:bodyPr lIns="91425" tIns="91425" rIns="91425" bIns="91425" anchor="t" anchorCtr="0"/>
          <a:lstStyle>
            <a:lvl1pPr marL="274320" marR="0" lvl="0" indent="-128587" algn="l" rtl="0">
              <a:spcBef>
                <a:spcPts val="540"/>
              </a:spcBef>
              <a:buClr>
                <a:schemeClr val="accent1"/>
              </a:buClr>
              <a:buSzPct val="85000"/>
              <a:buFont typeface="Noto Sans Symbols"/>
              <a:buChar char="●"/>
              <a:defRPr sz="27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
        <p:nvSpPr>
          <p:cNvPr id="28" name="Shape 28"/>
          <p:cNvSpPr txBox="1">
            <a:spLocks noGrp="1"/>
          </p:cNvSpPr>
          <p:nvPr>
            <p:ph type="dt" idx="10"/>
          </p:nvPr>
        </p:nvSpPr>
        <p:spPr>
          <a:xfrm>
            <a:off x="7721600" y="6404983"/>
            <a:ext cx="4059936" cy="365759"/>
          </a:xfrm>
          <a:prstGeom prst="rect">
            <a:avLst/>
          </a:prstGeom>
          <a:noFill/>
          <a:ln>
            <a:noFill/>
          </a:ln>
        </p:spPr>
        <p:txBody>
          <a:bodyPr lIns="91425" tIns="91425" rIns="91425" bIns="91425" anchor="t" anchorCtr="0"/>
          <a:lstStyle>
            <a:lvl1pPr marL="0" marR="0" lvl="0" indent="0" algn="r" rtl="0">
              <a:spcBef>
                <a:spcPts val="0"/>
              </a:spcBef>
              <a:buNone/>
              <a:defRPr sz="14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29" name="Shape 29"/>
          <p:cNvSpPr txBox="1">
            <a:spLocks noGrp="1"/>
          </p:cNvSpPr>
          <p:nvPr>
            <p:ph type="ftr" idx="11"/>
          </p:nvPr>
        </p:nvSpPr>
        <p:spPr>
          <a:xfrm>
            <a:off x="406400" y="6410848"/>
            <a:ext cx="4775200" cy="365759"/>
          </a:xfrm>
          <a:prstGeom prst="rect">
            <a:avLst/>
          </a:prstGeom>
          <a:noFill/>
          <a:ln>
            <a:noFill/>
          </a:ln>
        </p:spPr>
        <p:txBody>
          <a:bodyPr lIns="91425" tIns="91425" rIns="91425" bIns="91425" anchor="t" anchorCtr="0"/>
          <a:lstStyle>
            <a:lvl1pPr marL="0" marR="0" lvl="0" indent="0" algn="l" rtl="0">
              <a:spcBef>
                <a:spcPts val="0"/>
              </a:spcBef>
              <a:buNone/>
              <a:defRPr sz="12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30" name="Shape 30"/>
          <p:cNvSpPr txBox="1">
            <a:spLocks noGrp="1"/>
          </p:cNvSpPr>
          <p:nvPr>
            <p:ph type="sldNum" idx="12"/>
          </p:nvPr>
        </p:nvSpPr>
        <p:spPr>
          <a:xfrm>
            <a:off x="5791200" y="1040175"/>
            <a:ext cx="609599" cy="441324"/>
          </a:xfrm>
          <a:prstGeom prst="rect">
            <a:avLst/>
          </a:prstGeom>
          <a:noFill/>
          <a:ln>
            <a:noFill/>
          </a:ln>
        </p:spPr>
        <p:txBody>
          <a:bodyPr lIns="45700" tIns="45700" rIns="45700" bIns="45700" anchor="ctr" anchorCtr="0">
            <a:noAutofit/>
          </a:bodyPr>
          <a:lstStyle/>
          <a:p>
            <a:pPr marL="0" marR="0" lvl="0" indent="0" algn="ctr" rtl="0">
              <a:spcBef>
                <a:spcPts val="0"/>
              </a:spcBef>
              <a:buSzPct val="25000"/>
              <a:buNone/>
            </a:pPr>
            <a:fld id="{00000000-1234-1234-1234-123412341234}" type="slidenum">
              <a:rPr lang="en-US" sz="1600">
                <a:solidFill>
                  <a:srgbClr val="C9731D"/>
                </a:solidFill>
                <a:latin typeface="Georgia"/>
                <a:ea typeface="Georgia"/>
                <a:cs typeface="Georgia"/>
                <a:sym typeface="Georgia"/>
              </a:rPr>
              <a:t>‹#›</a:t>
            </a:fld>
            <a:endParaRPr lang="en-US" sz="1600">
              <a:solidFill>
                <a:srgbClr val="C9731D"/>
              </a:solidFill>
              <a:latin typeface="Georgia"/>
              <a:ea typeface="Georgia"/>
              <a:cs typeface="Georgia"/>
              <a:sym typeface="Georgia"/>
            </a:endParaRPr>
          </a:p>
        </p:txBody>
      </p:sp>
      <p:sp>
        <p:nvSpPr>
          <p:cNvPr id="31" name="Shape 31"/>
          <p:cNvSpPr txBox="1">
            <a:spLocks noGrp="1"/>
          </p:cNvSpPr>
          <p:nvPr>
            <p:ph type="body" idx="2"/>
          </p:nvPr>
        </p:nvSpPr>
        <p:spPr>
          <a:xfrm>
            <a:off x="3962400" y="2438400"/>
            <a:ext cx="4267199" cy="2438399"/>
          </a:xfrm>
          <a:prstGeom prst="rect">
            <a:avLst/>
          </a:prstGeom>
          <a:noFill/>
          <a:ln>
            <a:noFill/>
          </a:ln>
        </p:spPr>
        <p:txBody>
          <a:bodyPr lIns="91425" tIns="91425" rIns="91425" bIns="91425" anchor="t" anchorCtr="0"/>
          <a:lstStyle>
            <a:lvl1pPr marL="274320" marR="0" lvl="0" indent="-128587" algn="l" rtl="0">
              <a:spcBef>
                <a:spcPts val="540"/>
              </a:spcBef>
              <a:buClr>
                <a:schemeClr val="accent1"/>
              </a:buClr>
              <a:buSzPct val="85000"/>
              <a:buFont typeface="Noto Sans Symbols"/>
              <a:buChar char="●"/>
              <a:defRPr sz="27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
        <p:nvSpPr>
          <p:cNvPr id="32" name="Shape 32"/>
          <p:cNvSpPr txBox="1">
            <a:spLocks noGrp="1"/>
          </p:cNvSpPr>
          <p:nvPr>
            <p:ph type="body" idx="3"/>
          </p:nvPr>
        </p:nvSpPr>
        <p:spPr>
          <a:xfrm>
            <a:off x="8229600" y="2438400"/>
            <a:ext cx="3962399" cy="2438399"/>
          </a:xfrm>
          <a:prstGeom prst="rect">
            <a:avLst/>
          </a:prstGeom>
          <a:noFill/>
          <a:ln>
            <a:noFill/>
          </a:ln>
        </p:spPr>
        <p:txBody>
          <a:bodyPr lIns="91425" tIns="91425" rIns="91425" bIns="91425" anchor="t" anchorCtr="0"/>
          <a:lstStyle>
            <a:lvl1pPr marL="274320" marR="0" lvl="0" indent="-128587" algn="l" rtl="0">
              <a:spcBef>
                <a:spcPts val="540"/>
              </a:spcBef>
              <a:buClr>
                <a:schemeClr val="accent1"/>
              </a:buClr>
              <a:buSzPct val="85000"/>
              <a:buFont typeface="Noto Sans Symbols"/>
              <a:buChar char="●"/>
              <a:defRPr sz="27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
        <p:nvSpPr>
          <p:cNvPr id="33" name="Shape 33"/>
          <p:cNvSpPr/>
          <p:nvPr/>
        </p:nvSpPr>
        <p:spPr>
          <a:xfrm>
            <a:off x="0" y="5486400"/>
            <a:ext cx="12192000" cy="1371599"/>
          </a:xfrm>
          <a:prstGeom prst="rect">
            <a:avLst/>
          </a:prstGeom>
          <a:solidFill>
            <a:schemeClr val="lt1"/>
          </a:solidFill>
          <a:ln>
            <a:noFill/>
          </a:ln>
        </p:spPr>
        <p:txBody>
          <a:bodyPr lIns="91425" tIns="45700" rIns="91425" bIns="45700" anchor="ctr" anchorCtr="0">
            <a:noAutofit/>
          </a:bodyPr>
          <a:lstStyle/>
          <a:p>
            <a:pPr marL="0" marR="0" lvl="0" indent="0" algn="ctr" rtl="0">
              <a:spcBef>
                <a:spcPts val="0"/>
              </a:spcBef>
              <a:buNone/>
            </a:pPr>
            <a:endParaRPr sz="1800">
              <a:solidFill>
                <a:schemeClr val="lt1"/>
              </a:solidFill>
              <a:latin typeface="Georgia"/>
              <a:ea typeface="Georgia"/>
              <a:cs typeface="Georgia"/>
              <a:sym typeface="Georgia"/>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Title and Content">
    <p:spTree>
      <p:nvGrpSpPr>
        <p:cNvPr id="1" name="Shape 34"/>
        <p:cNvGrpSpPr/>
        <p:nvPr/>
      </p:nvGrpSpPr>
      <p:grpSpPr>
        <a:xfrm>
          <a:off x="0" y="0"/>
          <a:ext cx="0" cy="0"/>
          <a:chOff x="0" y="0"/>
          <a:chExt cx="0" cy="0"/>
        </a:xfrm>
      </p:grpSpPr>
      <p:sp>
        <p:nvSpPr>
          <p:cNvPr id="35" name="Shape 35"/>
          <p:cNvSpPr txBox="1">
            <a:spLocks noGrp="1"/>
          </p:cNvSpPr>
          <p:nvPr>
            <p:ph type="title"/>
          </p:nvPr>
        </p:nvSpPr>
        <p:spPr>
          <a:xfrm>
            <a:off x="402336" y="228600"/>
            <a:ext cx="11379200" cy="758951"/>
          </a:xfrm>
          <a:prstGeom prst="rect">
            <a:avLst/>
          </a:prstGeom>
          <a:noFill/>
          <a:ln>
            <a:noFill/>
          </a:ln>
        </p:spPr>
        <p:txBody>
          <a:bodyPr lIns="91425" tIns="91425" rIns="91425" bIns="91425" anchor="b" anchorCtr="0"/>
          <a:lstStyle>
            <a:lvl1pPr marL="0" marR="0" lvl="0" indent="0" algn="ctr" rtl="0">
              <a:spcBef>
                <a:spcPts val="0"/>
              </a:spcBef>
              <a:buClr>
                <a:srgbClr val="C9731D"/>
              </a:buClr>
              <a:buFont typeface="Georgia"/>
              <a:buNone/>
              <a:defRPr sz="3300" b="0" i="0" u="none" strike="noStrike" cap="none">
                <a:solidFill>
                  <a:srgbClr val="C9731D"/>
                </a:solidFill>
                <a:latin typeface="Georgia"/>
                <a:ea typeface="Georgia"/>
                <a:cs typeface="Georgia"/>
                <a:sym typeface="Georgia"/>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6" name="Shape 36"/>
          <p:cNvSpPr txBox="1">
            <a:spLocks noGrp="1"/>
          </p:cNvSpPr>
          <p:nvPr>
            <p:ph type="dt" idx="10"/>
          </p:nvPr>
        </p:nvSpPr>
        <p:spPr>
          <a:xfrm>
            <a:off x="7721600" y="6404983"/>
            <a:ext cx="4059936" cy="365759"/>
          </a:xfrm>
          <a:prstGeom prst="rect">
            <a:avLst/>
          </a:prstGeom>
          <a:noFill/>
          <a:ln>
            <a:noFill/>
          </a:ln>
        </p:spPr>
        <p:txBody>
          <a:bodyPr lIns="91425" tIns="91425" rIns="91425" bIns="91425" anchor="t" anchorCtr="0"/>
          <a:lstStyle>
            <a:lvl1pPr marL="0" marR="0" lvl="0" indent="0" algn="r" rtl="0">
              <a:spcBef>
                <a:spcPts val="0"/>
              </a:spcBef>
              <a:buNone/>
              <a:defRPr sz="14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37" name="Shape 37"/>
          <p:cNvSpPr txBox="1">
            <a:spLocks noGrp="1"/>
          </p:cNvSpPr>
          <p:nvPr>
            <p:ph type="ftr" idx="11"/>
          </p:nvPr>
        </p:nvSpPr>
        <p:spPr>
          <a:xfrm>
            <a:off x="406400" y="6410848"/>
            <a:ext cx="4775200" cy="365759"/>
          </a:xfrm>
          <a:prstGeom prst="rect">
            <a:avLst/>
          </a:prstGeom>
          <a:noFill/>
          <a:ln>
            <a:noFill/>
          </a:ln>
        </p:spPr>
        <p:txBody>
          <a:bodyPr lIns="91425" tIns="91425" rIns="91425" bIns="91425" anchor="t" anchorCtr="0"/>
          <a:lstStyle>
            <a:lvl1pPr marL="0" marR="0" lvl="0" indent="0" algn="l" rtl="0">
              <a:spcBef>
                <a:spcPts val="0"/>
              </a:spcBef>
              <a:buNone/>
              <a:defRPr sz="12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38" name="Shape 38"/>
          <p:cNvSpPr txBox="1">
            <a:spLocks noGrp="1"/>
          </p:cNvSpPr>
          <p:nvPr>
            <p:ph type="sldNum" idx="12"/>
          </p:nvPr>
        </p:nvSpPr>
        <p:spPr>
          <a:xfrm>
            <a:off x="5815583" y="1026373"/>
            <a:ext cx="609599" cy="441324"/>
          </a:xfrm>
          <a:prstGeom prst="rect">
            <a:avLst/>
          </a:prstGeom>
          <a:noFill/>
          <a:ln>
            <a:noFill/>
          </a:ln>
        </p:spPr>
        <p:txBody>
          <a:bodyPr lIns="45700" tIns="45700" rIns="45700" bIns="45700" anchor="ctr" anchorCtr="0">
            <a:noAutofit/>
          </a:bodyPr>
          <a:lstStyle/>
          <a:p>
            <a:pPr marL="0" marR="0" lvl="0" indent="0" algn="ctr" rtl="0">
              <a:spcBef>
                <a:spcPts val="0"/>
              </a:spcBef>
              <a:buSzPct val="25000"/>
              <a:buNone/>
            </a:pPr>
            <a:fld id="{00000000-1234-1234-1234-123412341234}" type="slidenum">
              <a:rPr lang="en-US" sz="1600">
                <a:solidFill>
                  <a:srgbClr val="C9731D"/>
                </a:solidFill>
                <a:latin typeface="Georgia"/>
                <a:ea typeface="Georgia"/>
                <a:cs typeface="Georgia"/>
                <a:sym typeface="Georgia"/>
              </a:rPr>
              <a:t>‹#›</a:t>
            </a:fld>
            <a:endParaRPr lang="en-US" sz="1600">
              <a:solidFill>
                <a:srgbClr val="C9731D"/>
              </a:solidFill>
              <a:latin typeface="Georgia"/>
              <a:ea typeface="Georgia"/>
              <a:cs typeface="Georgia"/>
              <a:sym typeface="Georgia"/>
            </a:endParaRPr>
          </a:p>
        </p:txBody>
      </p:sp>
      <p:sp>
        <p:nvSpPr>
          <p:cNvPr id="39" name="Shape 39"/>
          <p:cNvSpPr txBox="1">
            <a:spLocks noGrp="1"/>
          </p:cNvSpPr>
          <p:nvPr>
            <p:ph type="body" idx="1"/>
          </p:nvPr>
        </p:nvSpPr>
        <p:spPr>
          <a:xfrm>
            <a:off x="402336" y="1527048"/>
            <a:ext cx="11338560" cy="4572000"/>
          </a:xfrm>
          <a:prstGeom prst="rect">
            <a:avLst/>
          </a:prstGeom>
          <a:noFill/>
          <a:ln>
            <a:noFill/>
          </a:ln>
        </p:spPr>
        <p:txBody>
          <a:bodyPr lIns="91425" tIns="91425" rIns="91425" bIns="91425" anchor="t" anchorCtr="0"/>
          <a:lstStyle>
            <a:lvl1pPr marL="274320" marR="0" lvl="0" indent="-128587" algn="l" rtl="0">
              <a:spcBef>
                <a:spcPts val="540"/>
              </a:spcBef>
              <a:buClr>
                <a:schemeClr val="accent1"/>
              </a:buClr>
              <a:buSzPct val="85000"/>
              <a:buFont typeface="Noto Sans Symbols"/>
              <a:buChar char="●"/>
              <a:defRPr sz="27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2_Two Content">
    <p:spTree>
      <p:nvGrpSpPr>
        <p:cNvPr id="1" name="Shape 40"/>
        <p:cNvGrpSpPr/>
        <p:nvPr/>
      </p:nvGrpSpPr>
      <p:grpSpPr>
        <a:xfrm>
          <a:off x="0" y="0"/>
          <a:ext cx="0" cy="0"/>
          <a:chOff x="0" y="0"/>
          <a:chExt cx="0" cy="0"/>
        </a:xfrm>
      </p:grpSpPr>
      <p:sp>
        <p:nvSpPr>
          <p:cNvPr id="41" name="Shape 41"/>
          <p:cNvSpPr txBox="1">
            <a:spLocks noGrp="1"/>
          </p:cNvSpPr>
          <p:nvPr>
            <p:ph type="title"/>
          </p:nvPr>
        </p:nvSpPr>
        <p:spPr>
          <a:xfrm>
            <a:off x="402336" y="228600"/>
            <a:ext cx="11379200" cy="758951"/>
          </a:xfrm>
          <a:prstGeom prst="rect">
            <a:avLst/>
          </a:prstGeom>
          <a:noFill/>
          <a:ln>
            <a:noFill/>
          </a:ln>
        </p:spPr>
        <p:txBody>
          <a:bodyPr lIns="91425" tIns="91425" rIns="91425" bIns="91425" anchor="b" anchorCtr="0"/>
          <a:lstStyle>
            <a:lvl1pPr marL="0" marR="0" lvl="0" indent="0" algn="ctr" rtl="0">
              <a:spcBef>
                <a:spcPts val="0"/>
              </a:spcBef>
              <a:buClr>
                <a:srgbClr val="C9731D"/>
              </a:buClr>
              <a:buFont typeface="Georgia"/>
              <a:buNone/>
              <a:defRPr sz="3300" b="0" i="0" u="none" strike="noStrike" cap="none">
                <a:solidFill>
                  <a:srgbClr val="C9731D"/>
                </a:solidFill>
                <a:latin typeface="Georgia"/>
                <a:ea typeface="Georgia"/>
                <a:cs typeface="Georgia"/>
                <a:sym typeface="Georgia"/>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42" name="Shape 42"/>
          <p:cNvSpPr txBox="1">
            <a:spLocks noGrp="1"/>
          </p:cNvSpPr>
          <p:nvPr>
            <p:ph type="dt" idx="10"/>
          </p:nvPr>
        </p:nvSpPr>
        <p:spPr>
          <a:xfrm>
            <a:off x="7721600" y="6409944"/>
            <a:ext cx="4059936" cy="365759"/>
          </a:xfrm>
          <a:prstGeom prst="rect">
            <a:avLst/>
          </a:prstGeom>
          <a:noFill/>
          <a:ln>
            <a:noFill/>
          </a:ln>
        </p:spPr>
        <p:txBody>
          <a:bodyPr lIns="91425" tIns="91425" rIns="91425" bIns="91425" anchor="t" anchorCtr="0"/>
          <a:lstStyle>
            <a:lvl1pPr marL="0" marR="0" lvl="0" indent="0" algn="r" rtl="0">
              <a:spcBef>
                <a:spcPts val="0"/>
              </a:spcBef>
              <a:buNone/>
              <a:defRPr sz="14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43" name="Shape 43"/>
          <p:cNvSpPr txBox="1">
            <a:spLocks noGrp="1"/>
          </p:cNvSpPr>
          <p:nvPr>
            <p:ph type="ftr" idx="11"/>
          </p:nvPr>
        </p:nvSpPr>
        <p:spPr>
          <a:xfrm>
            <a:off x="406400" y="6410848"/>
            <a:ext cx="4775200" cy="365759"/>
          </a:xfrm>
          <a:prstGeom prst="rect">
            <a:avLst/>
          </a:prstGeom>
          <a:noFill/>
          <a:ln>
            <a:noFill/>
          </a:ln>
        </p:spPr>
        <p:txBody>
          <a:bodyPr lIns="91425" tIns="91425" rIns="91425" bIns="91425" anchor="t" anchorCtr="0"/>
          <a:lstStyle>
            <a:lvl1pPr marL="0" marR="0" lvl="0" indent="0" algn="l" rtl="0">
              <a:spcBef>
                <a:spcPts val="0"/>
              </a:spcBef>
              <a:buNone/>
              <a:defRPr sz="12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44" name="Shape 44"/>
          <p:cNvSpPr txBox="1">
            <a:spLocks noGrp="1"/>
          </p:cNvSpPr>
          <p:nvPr>
            <p:ph type="sldNum" idx="12"/>
          </p:nvPr>
        </p:nvSpPr>
        <p:spPr>
          <a:xfrm>
            <a:off x="5791200" y="1040175"/>
            <a:ext cx="609599" cy="441324"/>
          </a:xfrm>
          <a:prstGeom prst="rect">
            <a:avLst/>
          </a:prstGeom>
          <a:noFill/>
          <a:ln>
            <a:noFill/>
          </a:ln>
        </p:spPr>
        <p:txBody>
          <a:bodyPr lIns="45700" tIns="45700" rIns="45700" bIns="45700" anchor="ctr" anchorCtr="0">
            <a:noAutofit/>
          </a:bodyPr>
          <a:lstStyle/>
          <a:p>
            <a:pPr marL="0" marR="0" lvl="0" indent="0" algn="ctr" rtl="0">
              <a:spcBef>
                <a:spcPts val="0"/>
              </a:spcBef>
              <a:buSzPct val="25000"/>
              <a:buNone/>
            </a:pPr>
            <a:fld id="{00000000-1234-1234-1234-123412341234}" type="slidenum">
              <a:rPr lang="en-US" sz="1600">
                <a:solidFill>
                  <a:srgbClr val="C9731D"/>
                </a:solidFill>
                <a:latin typeface="Georgia"/>
                <a:ea typeface="Georgia"/>
                <a:cs typeface="Georgia"/>
                <a:sym typeface="Georgia"/>
              </a:rPr>
              <a:t>‹#›</a:t>
            </a:fld>
            <a:endParaRPr lang="en-US" sz="1600">
              <a:solidFill>
                <a:srgbClr val="C9731D"/>
              </a:solidFill>
              <a:latin typeface="Georgia"/>
              <a:ea typeface="Georgia"/>
              <a:cs typeface="Georgia"/>
              <a:sym typeface="Georgia"/>
            </a:endParaRPr>
          </a:p>
        </p:txBody>
      </p:sp>
      <p:cxnSp>
        <p:nvCxnSpPr>
          <p:cNvPr id="45" name="Shape 45"/>
          <p:cNvCxnSpPr/>
          <p:nvPr/>
        </p:nvCxnSpPr>
        <p:spPr>
          <a:xfrm rot="10800000" flipH="1">
            <a:off x="3905653" y="1481500"/>
            <a:ext cx="11895" cy="4819556"/>
          </a:xfrm>
          <a:prstGeom prst="straightConnector1">
            <a:avLst/>
          </a:prstGeom>
          <a:noFill/>
          <a:ln w="9525" cap="flat" cmpd="sng">
            <a:solidFill>
              <a:schemeClr val="dk2"/>
            </a:solidFill>
            <a:prstDash val="dash"/>
            <a:round/>
            <a:headEnd type="none" w="med" len="med"/>
            <a:tailEnd type="none" w="med" len="med"/>
          </a:ln>
        </p:spPr>
      </p:cxnSp>
      <p:sp>
        <p:nvSpPr>
          <p:cNvPr id="46" name="Shape 46"/>
          <p:cNvSpPr txBox="1">
            <a:spLocks noGrp="1"/>
          </p:cNvSpPr>
          <p:nvPr>
            <p:ph type="body" idx="1"/>
          </p:nvPr>
        </p:nvSpPr>
        <p:spPr>
          <a:xfrm>
            <a:off x="402336" y="1371600"/>
            <a:ext cx="3255264" cy="4929455"/>
          </a:xfrm>
          <a:prstGeom prst="rect">
            <a:avLst/>
          </a:prstGeom>
          <a:noFill/>
          <a:ln>
            <a:noFill/>
          </a:ln>
        </p:spPr>
        <p:txBody>
          <a:bodyPr lIns="91425" tIns="91425" rIns="91425" bIns="91425" anchor="t" anchorCtr="0"/>
          <a:lstStyle>
            <a:lvl1pPr marL="274320" marR="0" lvl="0" indent="-139382" algn="l" rtl="0">
              <a:spcBef>
                <a:spcPts val="500"/>
              </a:spcBef>
              <a:buClr>
                <a:schemeClr val="accent1"/>
              </a:buClr>
              <a:buSzPct val="85000"/>
              <a:buFont typeface="Noto Sans Symbols"/>
              <a:buChar char="●"/>
              <a:defRPr sz="25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
        <p:nvSpPr>
          <p:cNvPr id="47" name="Shape 47"/>
          <p:cNvSpPr txBox="1">
            <a:spLocks noGrp="1"/>
          </p:cNvSpPr>
          <p:nvPr>
            <p:ph type="body" idx="2"/>
          </p:nvPr>
        </p:nvSpPr>
        <p:spPr>
          <a:xfrm>
            <a:off x="4165598" y="1371600"/>
            <a:ext cx="7619999" cy="4929455"/>
          </a:xfrm>
          <a:prstGeom prst="rect">
            <a:avLst/>
          </a:prstGeom>
          <a:noFill/>
          <a:ln>
            <a:noFill/>
          </a:ln>
        </p:spPr>
        <p:txBody>
          <a:bodyPr lIns="91425" tIns="91425" rIns="91425" bIns="91425" anchor="t" anchorCtr="0"/>
          <a:lstStyle>
            <a:lvl1pPr marL="274320" marR="0" lvl="0" indent="-139382" algn="l" rtl="0">
              <a:spcBef>
                <a:spcPts val="500"/>
              </a:spcBef>
              <a:buClr>
                <a:schemeClr val="accent1"/>
              </a:buClr>
              <a:buSzPct val="85000"/>
              <a:buFont typeface="Noto Sans Symbols"/>
              <a:buChar char="●"/>
              <a:defRPr sz="25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1_Two Content">
    <p:spTree>
      <p:nvGrpSpPr>
        <p:cNvPr id="1" name="Shape 48"/>
        <p:cNvGrpSpPr/>
        <p:nvPr/>
      </p:nvGrpSpPr>
      <p:grpSpPr>
        <a:xfrm>
          <a:off x="0" y="0"/>
          <a:ext cx="0" cy="0"/>
          <a:chOff x="0" y="0"/>
          <a:chExt cx="0" cy="0"/>
        </a:xfrm>
      </p:grpSpPr>
      <p:sp>
        <p:nvSpPr>
          <p:cNvPr id="49" name="Shape 49"/>
          <p:cNvSpPr txBox="1">
            <a:spLocks noGrp="1"/>
          </p:cNvSpPr>
          <p:nvPr>
            <p:ph type="title"/>
          </p:nvPr>
        </p:nvSpPr>
        <p:spPr>
          <a:xfrm>
            <a:off x="402336" y="228600"/>
            <a:ext cx="11379200" cy="758951"/>
          </a:xfrm>
          <a:prstGeom prst="rect">
            <a:avLst/>
          </a:prstGeom>
          <a:noFill/>
          <a:ln>
            <a:noFill/>
          </a:ln>
        </p:spPr>
        <p:txBody>
          <a:bodyPr lIns="91425" tIns="91425" rIns="91425" bIns="91425" anchor="b" anchorCtr="0"/>
          <a:lstStyle>
            <a:lvl1pPr marL="0" marR="0" lvl="0" indent="0" algn="ctr" rtl="0">
              <a:spcBef>
                <a:spcPts val="0"/>
              </a:spcBef>
              <a:buClr>
                <a:srgbClr val="C9731D"/>
              </a:buClr>
              <a:buFont typeface="Georgia"/>
              <a:buNone/>
              <a:defRPr sz="3300" b="0" i="0" u="none" strike="noStrike" cap="none">
                <a:solidFill>
                  <a:srgbClr val="C9731D"/>
                </a:solidFill>
                <a:latin typeface="Georgia"/>
                <a:ea typeface="Georgia"/>
                <a:cs typeface="Georgia"/>
                <a:sym typeface="Georgia"/>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0" name="Shape 50"/>
          <p:cNvSpPr txBox="1">
            <a:spLocks noGrp="1"/>
          </p:cNvSpPr>
          <p:nvPr>
            <p:ph type="dt" idx="10"/>
          </p:nvPr>
        </p:nvSpPr>
        <p:spPr>
          <a:xfrm>
            <a:off x="7721600" y="6409944"/>
            <a:ext cx="4059936" cy="365759"/>
          </a:xfrm>
          <a:prstGeom prst="rect">
            <a:avLst/>
          </a:prstGeom>
          <a:noFill/>
          <a:ln>
            <a:noFill/>
          </a:ln>
        </p:spPr>
        <p:txBody>
          <a:bodyPr lIns="91425" tIns="91425" rIns="91425" bIns="91425" anchor="t" anchorCtr="0"/>
          <a:lstStyle>
            <a:lvl1pPr marL="0" marR="0" lvl="0" indent="0" algn="r" rtl="0">
              <a:spcBef>
                <a:spcPts val="0"/>
              </a:spcBef>
              <a:buNone/>
              <a:defRPr sz="14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51" name="Shape 51"/>
          <p:cNvSpPr txBox="1">
            <a:spLocks noGrp="1"/>
          </p:cNvSpPr>
          <p:nvPr>
            <p:ph type="ftr" idx="11"/>
          </p:nvPr>
        </p:nvSpPr>
        <p:spPr>
          <a:xfrm>
            <a:off x="406400" y="6410848"/>
            <a:ext cx="4775200" cy="365759"/>
          </a:xfrm>
          <a:prstGeom prst="rect">
            <a:avLst/>
          </a:prstGeom>
          <a:noFill/>
          <a:ln>
            <a:noFill/>
          </a:ln>
        </p:spPr>
        <p:txBody>
          <a:bodyPr lIns="91425" tIns="91425" rIns="91425" bIns="91425" anchor="t" anchorCtr="0"/>
          <a:lstStyle>
            <a:lvl1pPr marL="0" marR="0" lvl="0" indent="0" algn="l" rtl="0">
              <a:spcBef>
                <a:spcPts val="0"/>
              </a:spcBef>
              <a:buNone/>
              <a:defRPr sz="12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52" name="Shape 52"/>
          <p:cNvSpPr txBox="1">
            <a:spLocks noGrp="1"/>
          </p:cNvSpPr>
          <p:nvPr>
            <p:ph type="sldNum" idx="12"/>
          </p:nvPr>
        </p:nvSpPr>
        <p:spPr>
          <a:xfrm>
            <a:off x="5791200" y="1040175"/>
            <a:ext cx="609599" cy="441324"/>
          </a:xfrm>
          <a:prstGeom prst="rect">
            <a:avLst/>
          </a:prstGeom>
          <a:noFill/>
          <a:ln>
            <a:noFill/>
          </a:ln>
        </p:spPr>
        <p:txBody>
          <a:bodyPr lIns="45700" tIns="45700" rIns="45700" bIns="45700" anchor="ctr" anchorCtr="0">
            <a:noAutofit/>
          </a:bodyPr>
          <a:lstStyle/>
          <a:p>
            <a:pPr marL="0" marR="0" lvl="0" indent="0" algn="ctr" rtl="0">
              <a:spcBef>
                <a:spcPts val="0"/>
              </a:spcBef>
              <a:buSzPct val="25000"/>
              <a:buNone/>
            </a:pPr>
            <a:fld id="{00000000-1234-1234-1234-123412341234}" type="slidenum">
              <a:rPr lang="en-US" sz="1600">
                <a:solidFill>
                  <a:srgbClr val="C9731D"/>
                </a:solidFill>
                <a:latin typeface="Georgia"/>
                <a:ea typeface="Georgia"/>
                <a:cs typeface="Georgia"/>
                <a:sym typeface="Georgia"/>
              </a:rPr>
              <a:t>‹#›</a:t>
            </a:fld>
            <a:endParaRPr lang="en-US" sz="1600">
              <a:solidFill>
                <a:srgbClr val="C9731D"/>
              </a:solidFill>
              <a:latin typeface="Georgia"/>
              <a:ea typeface="Georgia"/>
              <a:cs typeface="Georgia"/>
              <a:sym typeface="Georgia"/>
            </a:endParaRPr>
          </a:p>
        </p:txBody>
      </p:sp>
      <p:sp>
        <p:nvSpPr>
          <p:cNvPr id="53" name="Shape 53"/>
          <p:cNvSpPr txBox="1">
            <a:spLocks noGrp="1"/>
          </p:cNvSpPr>
          <p:nvPr>
            <p:ph type="body" idx="1"/>
          </p:nvPr>
        </p:nvSpPr>
        <p:spPr>
          <a:xfrm>
            <a:off x="402336" y="1371600"/>
            <a:ext cx="3255264" cy="3505200"/>
          </a:xfrm>
          <a:prstGeom prst="rect">
            <a:avLst/>
          </a:prstGeom>
          <a:noFill/>
          <a:ln>
            <a:noFill/>
          </a:ln>
        </p:spPr>
        <p:txBody>
          <a:bodyPr lIns="91425" tIns="91425" rIns="91425" bIns="91425" anchor="t" anchorCtr="0"/>
          <a:lstStyle>
            <a:lvl1pPr marL="274320" marR="0" lvl="0" indent="-139382" algn="l" rtl="0">
              <a:spcBef>
                <a:spcPts val="500"/>
              </a:spcBef>
              <a:buClr>
                <a:schemeClr val="accent1"/>
              </a:buClr>
              <a:buSzPct val="85000"/>
              <a:buFont typeface="Noto Sans Symbols"/>
              <a:buChar char="●"/>
              <a:defRPr sz="25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
        <p:nvSpPr>
          <p:cNvPr id="54" name="Shape 54"/>
          <p:cNvSpPr txBox="1">
            <a:spLocks noGrp="1"/>
          </p:cNvSpPr>
          <p:nvPr>
            <p:ph type="body" idx="2"/>
          </p:nvPr>
        </p:nvSpPr>
        <p:spPr>
          <a:xfrm>
            <a:off x="4165598" y="1371600"/>
            <a:ext cx="7619999" cy="4929455"/>
          </a:xfrm>
          <a:prstGeom prst="rect">
            <a:avLst/>
          </a:prstGeom>
          <a:noFill/>
          <a:ln>
            <a:noFill/>
          </a:ln>
        </p:spPr>
        <p:txBody>
          <a:bodyPr lIns="91425" tIns="91425" rIns="91425" bIns="91425" anchor="t" anchorCtr="0"/>
          <a:lstStyle>
            <a:lvl1pPr marL="274320" marR="0" lvl="0" indent="-139382" algn="l" rtl="0">
              <a:spcBef>
                <a:spcPts val="500"/>
              </a:spcBef>
              <a:buClr>
                <a:schemeClr val="accent1"/>
              </a:buClr>
              <a:buSzPct val="85000"/>
              <a:buFont typeface="Noto Sans Symbols"/>
              <a:buChar char="●"/>
              <a:defRPr sz="25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cxnSp>
        <p:nvCxnSpPr>
          <p:cNvPr id="55" name="Shape 55"/>
          <p:cNvCxnSpPr/>
          <p:nvPr/>
        </p:nvCxnSpPr>
        <p:spPr>
          <a:xfrm>
            <a:off x="3860800" y="1371600"/>
            <a:ext cx="0" cy="3505200"/>
          </a:xfrm>
          <a:prstGeom prst="straightConnector1">
            <a:avLst/>
          </a:prstGeom>
          <a:noFill/>
          <a:ln w="11425" cap="flat" cmpd="sng">
            <a:solidFill>
              <a:schemeClr val="accent1"/>
            </a:solidFill>
            <a:prstDash val="dash"/>
            <a:round/>
            <a:headEnd type="none" w="med" len="med"/>
            <a:tailEnd type="none" w="med" len="med"/>
          </a:ln>
          <a:effectLst>
            <a:outerShdw blurRad="50799" dist="25400" dir="5400000" rotWithShape="0">
              <a:srgbClr val="000000">
                <a:alpha val="34901"/>
              </a:srgbClr>
            </a:outerShdw>
          </a:effectLst>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3_Two Content">
    <p:spTree>
      <p:nvGrpSpPr>
        <p:cNvPr id="1" name="Shape 56"/>
        <p:cNvGrpSpPr/>
        <p:nvPr/>
      </p:nvGrpSpPr>
      <p:grpSpPr>
        <a:xfrm>
          <a:off x="0" y="0"/>
          <a:ext cx="0" cy="0"/>
          <a:chOff x="0" y="0"/>
          <a:chExt cx="0" cy="0"/>
        </a:xfrm>
      </p:grpSpPr>
      <p:sp>
        <p:nvSpPr>
          <p:cNvPr id="57" name="Shape 57"/>
          <p:cNvSpPr txBox="1">
            <a:spLocks noGrp="1"/>
          </p:cNvSpPr>
          <p:nvPr>
            <p:ph type="title"/>
          </p:nvPr>
        </p:nvSpPr>
        <p:spPr>
          <a:xfrm>
            <a:off x="402336" y="228600"/>
            <a:ext cx="11379200" cy="758951"/>
          </a:xfrm>
          <a:prstGeom prst="rect">
            <a:avLst/>
          </a:prstGeom>
          <a:noFill/>
          <a:ln>
            <a:noFill/>
          </a:ln>
        </p:spPr>
        <p:txBody>
          <a:bodyPr lIns="91425" tIns="91425" rIns="91425" bIns="91425" anchor="b" anchorCtr="0"/>
          <a:lstStyle>
            <a:lvl1pPr marL="0" marR="0" lvl="0" indent="0" algn="ctr" rtl="0">
              <a:spcBef>
                <a:spcPts val="0"/>
              </a:spcBef>
              <a:buClr>
                <a:srgbClr val="C9731D"/>
              </a:buClr>
              <a:buFont typeface="Georgia"/>
              <a:buNone/>
              <a:defRPr sz="3300" b="0" i="0" u="none" strike="noStrike" cap="none">
                <a:solidFill>
                  <a:srgbClr val="C9731D"/>
                </a:solidFill>
                <a:latin typeface="Georgia"/>
                <a:ea typeface="Georgia"/>
                <a:cs typeface="Georgia"/>
                <a:sym typeface="Georgia"/>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8" name="Shape 58"/>
          <p:cNvSpPr txBox="1">
            <a:spLocks noGrp="1"/>
          </p:cNvSpPr>
          <p:nvPr>
            <p:ph type="dt" idx="10"/>
          </p:nvPr>
        </p:nvSpPr>
        <p:spPr>
          <a:xfrm>
            <a:off x="7721600" y="6409944"/>
            <a:ext cx="4059936" cy="365759"/>
          </a:xfrm>
          <a:prstGeom prst="rect">
            <a:avLst/>
          </a:prstGeom>
          <a:noFill/>
          <a:ln>
            <a:noFill/>
          </a:ln>
        </p:spPr>
        <p:txBody>
          <a:bodyPr lIns="91425" tIns="91425" rIns="91425" bIns="91425" anchor="t" anchorCtr="0"/>
          <a:lstStyle>
            <a:lvl1pPr marL="0" marR="0" lvl="0" indent="0" algn="r" rtl="0">
              <a:spcBef>
                <a:spcPts val="0"/>
              </a:spcBef>
              <a:buNone/>
              <a:defRPr sz="14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59" name="Shape 59"/>
          <p:cNvSpPr txBox="1">
            <a:spLocks noGrp="1"/>
          </p:cNvSpPr>
          <p:nvPr>
            <p:ph type="ftr" idx="11"/>
          </p:nvPr>
        </p:nvSpPr>
        <p:spPr>
          <a:xfrm>
            <a:off x="406400" y="6410848"/>
            <a:ext cx="4775200" cy="365759"/>
          </a:xfrm>
          <a:prstGeom prst="rect">
            <a:avLst/>
          </a:prstGeom>
          <a:noFill/>
          <a:ln>
            <a:noFill/>
          </a:ln>
        </p:spPr>
        <p:txBody>
          <a:bodyPr lIns="91425" tIns="91425" rIns="91425" bIns="91425" anchor="t" anchorCtr="0"/>
          <a:lstStyle>
            <a:lvl1pPr marL="0" marR="0" lvl="0" indent="0" algn="l" rtl="0">
              <a:spcBef>
                <a:spcPts val="0"/>
              </a:spcBef>
              <a:buNone/>
              <a:defRPr sz="12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60" name="Shape 60"/>
          <p:cNvSpPr txBox="1">
            <a:spLocks noGrp="1"/>
          </p:cNvSpPr>
          <p:nvPr>
            <p:ph type="sldNum" idx="12"/>
          </p:nvPr>
        </p:nvSpPr>
        <p:spPr>
          <a:xfrm>
            <a:off x="5791200" y="1040175"/>
            <a:ext cx="609599" cy="441324"/>
          </a:xfrm>
          <a:prstGeom prst="rect">
            <a:avLst/>
          </a:prstGeom>
          <a:noFill/>
          <a:ln>
            <a:noFill/>
          </a:ln>
        </p:spPr>
        <p:txBody>
          <a:bodyPr lIns="45700" tIns="45700" rIns="45700" bIns="45700" anchor="ctr" anchorCtr="0">
            <a:noAutofit/>
          </a:bodyPr>
          <a:lstStyle/>
          <a:p>
            <a:pPr marL="0" marR="0" lvl="0" indent="0" algn="ctr" rtl="0">
              <a:spcBef>
                <a:spcPts val="0"/>
              </a:spcBef>
              <a:buSzPct val="25000"/>
              <a:buNone/>
            </a:pPr>
            <a:fld id="{00000000-1234-1234-1234-123412341234}" type="slidenum">
              <a:rPr lang="en-US" sz="1600">
                <a:solidFill>
                  <a:srgbClr val="C9731D"/>
                </a:solidFill>
                <a:latin typeface="Georgia"/>
                <a:ea typeface="Georgia"/>
                <a:cs typeface="Georgia"/>
                <a:sym typeface="Georgia"/>
              </a:rPr>
              <a:t>‹#›</a:t>
            </a:fld>
            <a:endParaRPr lang="en-US" sz="1600">
              <a:solidFill>
                <a:srgbClr val="C9731D"/>
              </a:solidFill>
              <a:latin typeface="Georgia"/>
              <a:ea typeface="Georgia"/>
              <a:cs typeface="Georgia"/>
              <a:sym typeface="Georgia"/>
            </a:endParaRPr>
          </a:p>
        </p:txBody>
      </p:sp>
      <p:sp>
        <p:nvSpPr>
          <p:cNvPr id="61" name="Shape 61"/>
          <p:cNvSpPr txBox="1">
            <a:spLocks noGrp="1"/>
          </p:cNvSpPr>
          <p:nvPr>
            <p:ph type="body" idx="1"/>
          </p:nvPr>
        </p:nvSpPr>
        <p:spPr>
          <a:xfrm>
            <a:off x="402336" y="4343400"/>
            <a:ext cx="11586464" cy="1957656"/>
          </a:xfrm>
          <a:prstGeom prst="rect">
            <a:avLst/>
          </a:prstGeom>
          <a:noFill/>
          <a:ln>
            <a:noFill/>
          </a:ln>
        </p:spPr>
        <p:txBody>
          <a:bodyPr lIns="91425" tIns="91425" rIns="91425" bIns="91425" anchor="t" anchorCtr="0"/>
          <a:lstStyle>
            <a:lvl1pPr marL="274320" marR="0" lvl="0" indent="-139382" algn="l" rtl="0">
              <a:spcBef>
                <a:spcPts val="500"/>
              </a:spcBef>
              <a:buClr>
                <a:schemeClr val="accent1"/>
              </a:buClr>
              <a:buSzPct val="85000"/>
              <a:buFont typeface="Noto Sans Symbols"/>
              <a:buChar char="●"/>
              <a:defRPr sz="25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
        <p:nvSpPr>
          <p:cNvPr id="62" name="Shape 62"/>
          <p:cNvSpPr txBox="1">
            <a:spLocks noGrp="1"/>
          </p:cNvSpPr>
          <p:nvPr>
            <p:ph type="body" idx="2"/>
          </p:nvPr>
        </p:nvSpPr>
        <p:spPr>
          <a:xfrm>
            <a:off x="4368798" y="1371600"/>
            <a:ext cx="7416799" cy="2819400"/>
          </a:xfrm>
          <a:prstGeom prst="rect">
            <a:avLst/>
          </a:prstGeom>
          <a:noFill/>
          <a:ln>
            <a:noFill/>
          </a:ln>
        </p:spPr>
        <p:txBody>
          <a:bodyPr lIns="91425" tIns="91425" rIns="91425" bIns="91425" anchor="t" anchorCtr="0"/>
          <a:lstStyle>
            <a:lvl1pPr marL="274320" marR="0" lvl="0" indent="-139382" algn="l" rtl="0">
              <a:spcBef>
                <a:spcPts val="500"/>
              </a:spcBef>
              <a:buClr>
                <a:schemeClr val="accent1"/>
              </a:buClr>
              <a:buSzPct val="85000"/>
              <a:buFont typeface="Noto Sans Symbols"/>
              <a:buChar char="●"/>
              <a:defRPr sz="25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cxnSp>
        <p:nvCxnSpPr>
          <p:cNvPr id="63" name="Shape 63"/>
          <p:cNvCxnSpPr/>
          <p:nvPr/>
        </p:nvCxnSpPr>
        <p:spPr>
          <a:xfrm>
            <a:off x="4064000" y="1371600"/>
            <a:ext cx="0" cy="2819400"/>
          </a:xfrm>
          <a:prstGeom prst="straightConnector1">
            <a:avLst/>
          </a:prstGeom>
          <a:noFill/>
          <a:ln w="11425" cap="flat" cmpd="sng">
            <a:solidFill>
              <a:schemeClr val="accent1"/>
            </a:solidFill>
            <a:prstDash val="dash"/>
            <a:round/>
            <a:headEnd type="none" w="med" len="med"/>
            <a:tailEnd type="none" w="med" len="med"/>
          </a:ln>
          <a:effectLst>
            <a:outerShdw blurRad="50799" dist="25400" dir="5400000" rotWithShape="0">
              <a:srgbClr val="000000">
                <a:alpha val="34901"/>
              </a:srgbClr>
            </a:outerShdw>
          </a:effectLst>
        </p:spPr>
      </p:cxnSp>
      <p:sp>
        <p:nvSpPr>
          <p:cNvPr id="64" name="Shape 64"/>
          <p:cNvSpPr txBox="1">
            <a:spLocks noGrp="1"/>
          </p:cNvSpPr>
          <p:nvPr>
            <p:ph type="body" idx="3"/>
          </p:nvPr>
        </p:nvSpPr>
        <p:spPr>
          <a:xfrm>
            <a:off x="298704" y="1330716"/>
            <a:ext cx="3663696" cy="2860283"/>
          </a:xfrm>
          <a:prstGeom prst="rect">
            <a:avLst/>
          </a:prstGeom>
          <a:noFill/>
          <a:ln>
            <a:noFill/>
          </a:ln>
        </p:spPr>
        <p:txBody>
          <a:bodyPr lIns="91425" tIns="91425" rIns="91425" bIns="91425" anchor="t" anchorCtr="0"/>
          <a:lstStyle>
            <a:lvl1pPr marL="274320" marR="0" lvl="0" indent="-139382" algn="l" rtl="0">
              <a:spcBef>
                <a:spcPts val="500"/>
              </a:spcBef>
              <a:buClr>
                <a:schemeClr val="accent1"/>
              </a:buClr>
              <a:buSzPct val="85000"/>
              <a:buFont typeface="Noto Sans Symbols"/>
              <a:buChar char="●"/>
              <a:defRPr sz="25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65"/>
        <p:cNvGrpSpPr/>
        <p:nvPr/>
      </p:nvGrpSpPr>
      <p:grpSpPr>
        <a:xfrm>
          <a:off x="0" y="0"/>
          <a:ext cx="0" cy="0"/>
          <a:chOff x="0" y="0"/>
          <a:chExt cx="0" cy="0"/>
        </a:xfrm>
      </p:grpSpPr>
      <p:sp>
        <p:nvSpPr>
          <p:cNvPr id="66" name="Shape 66"/>
          <p:cNvSpPr/>
          <p:nvPr/>
        </p:nvSpPr>
        <p:spPr>
          <a:xfrm>
            <a:off x="0" y="6705600"/>
            <a:ext cx="12192000" cy="152399"/>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67" name="Shape 67"/>
          <p:cNvSpPr/>
          <p:nvPr/>
        </p:nvSpPr>
        <p:spPr>
          <a:xfrm>
            <a:off x="11988800" y="3047"/>
            <a:ext cx="203199" cy="6858000"/>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68" name="Shape 68"/>
          <p:cNvSpPr/>
          <p:nvPr/>
        </p:nvSpPr>
        <p:spPr>
          <a:xfrm>
            <a:off x="0" y="0"/>
            <a:ext cx="203199" cy="6858000"/>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69" name="Shape 69"/>
          <p:cNvSpPr/>
          <p:nvPr/>
        </p:nvSpPr>
        <p:spPr>
          <a:xfrm>
            <a:off x="0" y="0"/>
            <a:ext cx="12192000" cy="2514599"/>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70" name="Shape 70"/>
          <p:cNvSpPr/>
          <p:nvPr/>
        </p:nvSpPr>
        <p:spPr>
          <a:xfrm>
            <a:off x="195071" y="6391657"/>
            <a:ext cx="11777471" cy="309562"/>
          </a:xfrm>
          <a:prstGeom prst="rect">
            <a:avLst/>
          </a:prstGeom>
          <a:solidFill>
            <a:schemeClr val="accent3"/>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71" name="Shape 71"/>
          <p:cNvSpPr txBox="1">
            <a:spLocks noGrp="1"/>
          </p:cNvSpPr>
          <p:nvPr>
            <p:ph type="subTitle" idx="1"/>
          </p:nvPr>
        </p:nvSpPr>
        <p:spPr>
          <a:xfrm>
            <a:off x="1828800" y="2819400"/>
            <a:ext cx="8534399" cy="1752600"/>
          </a:xfrm>
          <a:prstGeom prst="rect">
            <a:avLst/>
          </a:prstGeom>
          <a:noFill/>
          <a:ln>
            <a:noFill/>
          </a:ln>
        </p:spPr>
        <p:txBody>
          <a:bodyPr lIns="91425" tIns="91425" rIns="91425" bIns="91425" anchor="t" anchorCtr="0"/>
          <a:lstStyle>
            <a:lvl1pPr marL="0" marR="0" lvl="0" indent="0" algn="ctr" rtl="0">
              <a:spcBef>
                <a:spcPts val="320"/>
              </a:spcBef>
              <a:buClr>
                <a:schemeClr val="accent1"/>
              </a:buClr>
              <a:buFont typeface="Noto Sans Symbols"/>
              <a:buNone/>
              <a:defRPr sz="1600" b="1" i="0" u="none" strike="noStrike" cap="none">
                <a:solidFill>
                  <a:schemeClr val="dk2"/>
                </a:solidFill>
                <a:latin typeface="Georgia"/>
                <a:ea typeface="Georgia"/>
                <a:cs typeface="Georgia"/>
                <a:sym typeface="Georgia"/>
              </a:defRPr>
            </a:lvl1pPr>
            <a:lvl2pPr marL="457200" marR="0" lvl="1" indent="0" algn="ctr" rtl="0">
              <a:spcBef>
                <a:spcPts val="440"/>
              </a:spcBef>
              <a:buClr>
                <a:schemeClr val="accent2"/>
              </a:buClr>
              <a:buFont typeface="Noto Sans Symbols"/>
              <a:buNone/>
              <a:defRPr sz="2200" b="0" i="0" u="none" strike="noStrike" cap="none">
                <a:solidFill>
                  <a:schemeClr val="dk2"/>
                </a:solidFill>
                <a:latin typeface="Georgia"/>
                <a:ea typeface="Georgia"/>
                <a:cs typeface="Georgia"/>
                <a:sym typeface="Georgia"/>
              </a:defRPr>
            </a:lvl2pPr>
            <a:lvl3pPr marL="914400" marR="0" lvl="2" indent="0" algn="ctr" rtl="0">
              <a:spcBef>
                <a:spcPts val="400"/>
              </a:spcBef>
              <a:buClr>
                <a:schemeClr val="accent3"/>
              </a:buClr>
              <a:buFont typeface="Noto Sans Symbols"/>
              <a:buNone/>
              <a:defRPr sz="2000" b="0" i="0" u="none" strike="noStrike" cap="none">
                <a:solidFill>
                  <a:schemeClr val="dk1"/>
                </a:solidFill>
                <a:latin typeface="Georgia"/>
                <a:ea typeface="Georgia"/>
                <a:cs typeface="Georgia"/>
                <a:sym typeface="Georgia"/>
              </a:defRPr>
            </a:lvl3pPr>
            <a:lvl4pPr marL="1371600" marR="0" lvl="3" indent="0" algn="ctr" rtl="0">
              <a:spcBef>
                <a:spcPts val="400"/>
              </a:spcBef>
              <a:buClr>
                <a:schemeClr val="accent4"/>
              </a:buClr>
              <a:buFont typeface="Noto Sans Symbols"/>
              <a:buNone/>
              <a:defRPr sz="2000" b="0" i="0" u="none" strike="noStrike" cap="none">
                <a:solidFill>
                  <a:schemeClr val="dk2"/>
                </a:solidFill>
                <a:latin typeface="Georgia"/>
                <a:ea typeface="Georgia"/>
                <a:cs typeface="Georgia"/>
                <a:sym typeface="Georgia"/>
              </a:defRPr>
            </a:lvl4pPr>
            <a:lvl5pPr marL="1828800" marR="0" lvl="4" indent="0" algn="ctr" rtl="0">
              <a:spcBef>
                <a:spcPts val="360"/>
              </a:spcBef>
              <a:buClr>
                <a:schemeClr val="accent5"/>
              </a:buClr>
              <a:buFont typeface="Georgia"/>
              <a:buNone/>
              <a:defRPr sz="1800" b="0" i="0" u="none" strike="noStrike" cap="none">
                <a:solidFill>
                  <a:schemeClr val="dk1"/>
                </a:solidFill>
                <a:latin typeface="Georgia"/>
                <a:ea typeface="Georgia"/>
                <a:cs typeface="Georgia"/>
                <a:sym typeface="Georgia"/>
              </a:defRPr>
            </a:lvl5pPr>
            <a:lvl6pPr marL="2286000" marR="0" lvl="5" indent="0" algn="ctr" rtl="0">
              <a:spcBef>
                <a:spcPts val="360"/>
              </a:spcBef>
              <a:buClr>
                <a:schemeClr val="accent6"/>
              </a:buClr>
              <a:buFont typeface="Noto Sans Symbols"/>
              <a:buNone/>
              <a:defRPr sz="1800" b="0" i="0" u="none" strike="noStrike" cap="none">
                <a:solidFill>
                  <a:schemeClr val="dk1"/>
                </a:solidFill>
                <a:latin typeface="Georgia"/>
                <a:ea typeface="Georgia"/>
                <a:cs typeface="Georgia"/>
                <a:sym typeface="Georgia"/>
              </a:defRPr>
            </a:lvl6pPr>
            <a:lvl7pPr marL="2743200" marR="0" lvl="6" indent="0" algn="ctr" rtl="0">
              <a:spcBef>
                <a:spcPts val="320"/>
              </a:spcBef>
              <a:buClr>
                <a:srgbClr val="54679D"/>
              </a:buClr>
              <a:buFont typeface="Georgia"/>
              <a:buNone/>
              <a:defRPr sz="1600" b="0" i="0" u="none" strike="noStrike" cap="none">
                <a:solidFill>
                  <a:schemeClr val="dk1"/>
                </a:solidFill>
                <a:latin typeface="Georgia"/>
                <a:ea typeface="Georgia"/>
                <a:cs typeface="Georgia"/>
                <a:sym typeface="Georgia"/>
              </a:defRPr>
            </a:lvl7pPr>
            <a:lvl8pPr marL="3200400" marR="0" lvl="7" indent="0" algn="ctr" rtl="0">
              <a:spcBef>
                <a:spcPts val="320"/>
              </a:spcBef>
              <a:buClr>
                <a:srgbClr val="73593F"/>
              </a:buClr>
              <a:buFont typeface="Georgia"/>
              <a:buNone/>
              <a:defRPr sz="1600" b="0" i="0" u="none" strike="noStrike" cap="none">
                <a:solidFill>
                  <a:schemeClr val="dk1"/>
                </a:solidFill>
                <a:latin typeface="Georgia"/>
                <a:ea typeface="Georgia"/>
                <a:cs typeface="Georgia"/>
                <a:sym typeface="Georgia"/>
              </a:defRPr>
            </a:lvl8pPr>
            <a:lvl9pPr marL="3657600" marR="0" lvl="8" indent="0" algn="ctr" rtl="0">
              <a:spcBef>
                <a:spcPts val="280"/>
              </a:spcBef>
              <a:buClr>
                <a:srgbClr val="884747"/>
              </a:buClr>
              <a:buFont typeface="Georgia"/>
              <a:buNone/>
              <a:defRPr sz="1400" b="0" i="0" u="none" strike="noStrike" cap="none">
                <a:solidFill>
                  <a:schemeClr val="dk1"/>
                </a:solidFill>
                <a:latin typeface="Georgia"/>
                <a:ea typeface="Georgia"/>
                <a:cs typeface="Georgia"/>
                <a:sym typeface="Georgia"/>
              </a:defRPr>
            </a:lvl9pPr>
          </a:lstStyle>
          <a:p>
            <a:endParaRPr/>
          </a:p>
        </p:txBody>
      </p:sp>
      <p:sp>
        <p:nvSpPr>
          <p:cNvPr id="72" name="Shape 72"/>
          <p:cNvSpPr txBox="1">
            <a:spLocks noGrp="1"/>
          </p:cNvSpPr>
          <p:nvPr>
            <p:ph type="dt" idx="10"/>
          </p:nvPr>
        </p:nvSpPr>
        <p:spPr>
          <a:xfrm>
            <a:off x="7721600" y="6404983"/>
            <a:ext cx="4059936" cy="365759"/>
          </a:xfrm>
          <a:prstGeom prst="rect">
            <a:avLst/>
          </a:prstGeom>
          <a:noFill/>
          <a:ln>
            <a:noFill/>
          </a:ln>
        </p:spPr>
        <p:txBody>
          <a:bodyPr lIns="91425" tIns="91425" rIns="91425" bIns="91425" anchor="t" anchorCtr="0"/>
          <a:lstStyle>
            <a:lvl1pPr marL="0" marR="0" lvl="0" indent="0" algn="r" rtl="0">
              <a:spcBef>
                <a:spcPts val="0"/>
              </a:spcBef>
              <a:buNone/>
              <a:defRPr sz="14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73" name="Shape 73"/>
          <p:cNvSpPr txBox="1">
            <a:spLocks noGrp="1"/>
          </p:cNvSpPr>
          <p:nvPr>
            <p:ph type="ftr" idx="11"/>
          </p:nvPr>
        </p:nvSpPr>
        <p:spPr>
          <a:xfrm>
            <a:off x="406400" y="6410848"/>
            <a:ext cx="4775200" cy="365759"/>
          </a:xfrm>
          <a:prstGeom prst="rect">
            <a:avLst/>
          </a:prstGeom>
          <a:noFill/>
          <a:ln>
            <a:noFill/>
          </a:ln>
        </p:spPr>
        <p:txBody>
          <a:bodyPr lIns="91425" tIns="91425" rIns="91425" bIns="91425" anchor="t" anchorCtr="0"/>
          <a:lstStyle>
            <a:lvl1pPr marL="0" marR="0" lvl="0" indent="0" algn="l" rtl="0">
              <a:spcBef>
                <a:spcPts val="0"/>
              </a:spcBef>
              <a:buNone/>
              <a:defRPr sz="12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cxnSp>
        <p:nvCxnSpPr>
          <p:cNvPr id="74" name="Shape 74"/>
          <p:cNvCxnSpPr/>
          <p:nvPr/>
        </p:nvCxnSpPr>
        <p:spPr>
          <a:xfrm>
            <a:off x="207263" y="2420111"/>
            <a:ext cx="11777471" cy="0"/>
          </a:xfrm>
          <a:prstGeom prst="straightConnector1">
            <a:avLst/>
          </a:prstGeom>
          <a:noFill/>
          <a:ln w="11425" cap="flat" cmpd="sng">
            <a:solidFill>
              <a:srgbClr val="C9731D"/>
            </a:solidFill>
            <a:prstDash val="dash"/>
            <a:round/>
            <a:headEnd type="none" w="med" len="med"/>
            <a:tailEnd type="none" w="med" len="med"/>
          </a:ln>
        </p:spPr>
      </p:cxnSp>
      <p:sp>
        <p:nvSpPr>
          <p:cNvPr id="75" name="Shape 75"/>
          <p:cNvSpPr/>
          <p:nvPr/>
        </p:nvSpPr>
        <p:spPr>
          <a:xfrm>
            <a:off x="203200" y="152400"/>
            <a:ext cx="11777471" cy="6547104"/>
          </a:xfrm>
          <a:prstGeom prst="rect">
            <a:avLst/>
          </a:prstGeom>
          <a:noFill/>
          <a:ln w="9525" cap="flat" cmpd="sng">
            <a:solidFill>
              <a:srgbClr val="C9731D"/>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76" name="Shape 76"/>
          <p:cNvSpPr/>
          <p:nvPr/>
        </p:nvSpPr>
        <p:spPr>
          <a:xfrm>
            <a:off x="5689600" y="2115311"/>
            <a:ext cx="812799" cy="609599"/>
          </a:xfrm>
          <a:prstGeom prst="ellipse">
            <a:avLst/>
          </a:prstGeom>
          <a:solidFill>
            <a:srgbClr val="FFFFFF"/>
          </a:solidFill>
          <a:ln>
            <a:noFill/>
          </a:ln>
        </p:spPr>
        <p:txBody>
          <a:bodyPr lIns="91425" tIns="45700" rIns="91425" bIns="45700" anchor="ctr" anchorCtr="0">
            <a:noAutofit/>
          </a:bodyPr>
          <a:lstStyle/>
          <a:p>
            <a:pPr marL="0" marR="0" lvl="0" indent="0" algn="ctr" rtl="0">
              <a:spcBef>
                <a:spcPts val="0"/>
              </a:spcBef>
              <a:buNone/>
            </a:pPr>
            <a:endParaRPr sz="1800">
              <a:solidFill>
                <a:schemeClr val="lt1"/>
              </a:solidFill>
              <a:latin typeface="Georgia"/>
              <a:ea typeface="Georgia"/>
              <a:cs typeface="Georgia"/>
              <a:sym typeface="Georgia"/>
            </a:endParaRPr>
          </a:p>
        </p:txBody>
      </p:sp>
      <p:sp>
        <p:nvSpPr>
          <p:cNvPr id="77" name="Shape 77"/>
          <p:cNvSpPr/>
          <p:nvPr/>
        </p:nvSpPr>
        <p:spPr>
          <a:xfrm>
            <a:off x="5815583" y="2209800"/>
            <a:ext cx="560831" cy="420624"/>
          </a:xfrm>
          <a:prstGeom prst="ellipse">
            <a:avLst/>
          </a:prstGeom>
          <a:solidFill>
            <a:srgbClr val="FFFFFF"/>
          </a:solidFill>
          <a:ln w="50800" cap="rnd" cmpd="dbl">
            <a:solidFill>
              <a:srgbClr val="C9731D"/>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a:solidFill>
                <a:schemeClr val="lt1"/>
              </a:solidFill>
              <a:latin typeface="Georgia"/>
              <a:ea typeface="Georgia"/>
              <a:cs typeface="Georgia"/>
              <a:sym typeface="Georgia"/>
            </a:endParaRPr>
          </a:p>
        </p:txBody>
      </p:sp>
      <p:sp>
        <p:nvSpPr>
          <p:cNvPr id="78" name="Shape 78"/>
          <p:cNvSpPr txBox="1">
            <a:spLocks noGrp="1"/>
          </p:cNvSpPr>
          <p:nvPr>
            <p:ph type="sldNum" idx="12"/>
          </p:nvPr>
        </p:nvSpPr>
        <p:spPr>
          <a:xfrm>
            <a:off x="5791200" y="2199450"/>
            <a:ext cx="609599" cy="441324"/>
          </a:xfrm>
          <a:prstGeom prst="rect">
            <a:avLst/>
          </a:prstGeom>
          <a:noFill/>
          <a:ln>
            <a:noFill/>
          </a:ln>
        </p:spPr>
        <p:txBody>
          <a:bodyPr lIns="45700" tIns="45700" rIns="45700" bIns="45700" anchor="ctr" anchorCtr="0">
            <a:noAutofit/>
          </a:bodyPr>
          <a:lstStyle/>
          <a:p>
            <a:pPr marL="0" marR="0" lvl="0" indent="0" algn="ctr" rtl="0">
              <a:spcBef>
                <a:spcPts val="0"/>
              </a:spcBef>
              <a:buSzPct val="25000"/>
              <a:buNone/>
            </a:pPr>
            <a:fld id="{00000000-1234-1234-1234-123412341234}" type="slidenum">
              <a:rPr lang="en-US" sz="1600">
                <a:solidFill>
                  <a:srgbClr val="C9731D"/>
                </a:solidFill>
                <a:latin typeface="Georgia"/>
                <a:ea typeface="Georgia"/>
                <a:cs typeface="Georgia"/>
                <a:sym typeface="Georgia"/>
              </a:rPr>
              <a:t>‹#›</a:t>
            </a:fld>
            <a:endParaRPr lang="en-US" sz="1600">
              <a:solidFill>
                <a:srgbClr val="C9731D"/>
              </a:solidFill>
              <a:latin typeface="Georgia"/>
              <a:ea typeface="Georgia"/>
              <a:cs typeface="Georgia"/>
              <a:sym typeface="Georgia"/>
            </a:endParaRPr>
          </a:p>
        </p:txBody>
      </p:sp>
      <p:sp>
        <p:nvSpPr>
          <p:cNvPr id="79" name="Shape 79"/>
          <p:cNvSpPr txBox="1">
            <a:spLocks noGrp="1"/>
          </p:cNvSpPr>
          <p:nvPr>
            <p:ph type="ctrTitle"/>
          </p:nvPr>
        </p:nvSpPr>
        <p:spPr>
          <a:xfrm>
            <a:off x="914400" y="381000"/>
            <a:ext cx="10363200" cy="1752600"/>
          </a:xfrm>
          <a:prstGeom prst="rect">
            <a:avLst/>
          </a:prstGeom>
          <a:noFill/>
          <a:ln>
            <a:noFill/>
          </a:ln>
        </p:spPr>
        <p:txBody>
          <a:bodyPr lIns="91425" tIns="91425" rIns="91425" bIns="91425" anchor="b" anchorCtr="0"/>
          <a:lstStyle>
            <a:lvl1pPr marL="0" marR="0" lvl="0" indent="0" algn="ctr" rtl="0">
              <a:spcBef>
                <a:spcPts val="0"/>
              </a:spcBef>
              <a:buClr>
                <a:schemeClr val="accent1"/>
              </a:buClr>
              <a:buFont typeface="Georgia"/>
              <a:buNone/>
              <a:defRPr sz="4200" b="0" i="0" u="none" strike="noStrike" cap="none">
                <a:solidFill>
                  <a:schemeClr val="accent1"/>
                </a:solidFill>
                <a:latin typeface="Georgia"/>
                <a:ea typeface="Georgia"/>
                <a:cs typeface="Georgia"/>
                <a:sym typeface="Georgia"/>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80"/>
        <p:cNvGrpSpPr/>
        <p:nvPr/>
      </p:nvGrpSpPr>
      <p:grpSpPr>
        <a:xfrm>
          <a:off x="0" y="0"/>
          <a:ext cx="0" cy="0"/>
          <a:chOff x="0" y="0"/>
          <a:chExt cx="0" cy="0"/>
        </a:xfrm>
      </p:grpSpPr>
      <p:sp>
        <p:nvSpPr>
          <p:cNvPr id="81" name="Shape 81"/>
          <p:cNvSpPr/>
          <p:nvPr/>
        </p:nvSpPr>
        <p:spPr>
          <a:xfrm>
            <a:off x="0" y="0"/>
            <a:ext cx="203199" cy="6858000"/>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82" name="Shape 82"/>
          <p:cNvSpPr/>
          <p:nvPr/>
        </p:nvSpPr>
        <p:spPr>
          <a:xfrm>
            <a:off x="0" y="6705600"/>
            <a:ext cx="12192000" cy="152399"/>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83" name="Shape 83"/>
          <p:cNvSpPr/>
          <p:nvPr/>
        </p:nvSpPr>
        <p:spPr>
          <a:xfrm>
            <a:off x="0" y="0"/>
            <a:ext cx="12192000" cy="152399"/>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84" name="Shape 84"/>
          <p:cNvSpPr/>
          <p:nvPr/>
        </p:nvSpPr>
        <p:spPr>
          <a:xfrm>
            <a:off x="11988800" y="19050"/>
            <a:ext cx="203199" cy="6858000"/>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85" name="Shape 85"/>
          <p:cNvSpPr/>
          <p:nvPr/>
        </p:nvSpPr>
        <p:spPr>
          <a:xfrm>
            <a:off x="203200" y="2286000"/>
            <a:ext cx="11777471" cy="304799"/>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86" name="Shape 86"/>
          <p:cNvSpPr/>
          <p:nvPr/>
        </p:nvSpPr>
        <p:spPr>
          <a:xfrm>
            <a:off x="207263" y="142352"/>
            <a:ext cx="11777471" cy="2139695"/>
          </a:xfrm>
          <a:prstGeom prst="rect">
            <a:avLst/>
          </a:prstGeom>
          <a:solidFill>
            <a:schemeClr val="accent1"/>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87" name="Shape 87"/>
          <p:cNvSpPr txBox="1">
            <a:spLocks noGrp="1"/>
          </p:cNvSpPr>
          <p:nvPr>
            <p:ph type="body" idx="1"/>
          </p:nvPr>
        </p:nvSpPr>
        <p:spPr>
          <a:xfrm>
            <a:off x="1824567" y="2743200"/>
            <a:ext cx="8640232" cy="1673224"/>
          </a:xfrm>
          <a:prstGeom prst="rect">
            <a:avLst/>
          </a:prstGeom>
          <a:noFill/>
          <a:ln>
            <a:noFill/>
          </a:ln>
        </p:spPr>
        <p:txBody>
          <a:bodyPr lIns="91425" tIns="91425" rIns="91425" bIns="91425" anchor="t" anchorCtr="0"/>
          <a:lstStyle>
            <a:lvl1pPr marL="0" marR="0" lvl="0" indent="0" algn="ctr" rtl="0">
              <a:spcBef>
                <a:spcPts val="320"/>
              </a:spcBef>
              <a:buClr>
                <a:schemeClr val="accent1"/>
              </a:buClr>
              <a:buFont typeface="Noto Sans Symbols"/>
              <a:buNone/>
              <a:defRPr sz="1600" b="1" i="0" u="none" strike="noStrike" cap="none">
                <a:solidFill>
                  <a:schemeClr val="dk2"/>
                </a:solidFill>
                <a:latin typeface="Georgia"/>
                <a:ea typeface="Georgia"/>
                <a:cs typeface="Georgia"/>
                <a:sym typeface="Georgia"/>
              </a:defRPr>
            </a:lvl1pPr>
            <a:lvl2pPr marL="548640" marR="0" lvl="1" indent="-281940" algn="l" rtl="0">
              <a:spcBef>
                <a:spcPts val="360"/>
              </a:spcBef>
              <a:buClr>
                <a:schemeClr val="accent2"/>
              </a:buClr>
              <a:buFont typeface="Noto Sans Symbols"/>
              <a:buNone/>
              <a:defRPr sz="1800" b="0" i="0" u="none" strike="noStrike" cap="none">
                <a:solidFill>
                  <a:srgbClr val="888888"/>
                </a:solidFill>
                <a:latin typeface="Georgia"/>
                <a:ea typeface="Georgia"/>
                <a:cs typeface="Georgia"/>
                <a:sym typeface="Georgia"/>
              </a:defRPr>
            </a:lvl2pPr>
            <a:lvl3pPr marL="822960" marR="0" lvl="2" indent="-238760" algn="l" rtl="0">
              <a:spcBef>
                <a:spcPts val="320"/>
              </a:spcBef>
              <a:buClr>
                <a:schemeClr val="accent3"/>
              </a:buClr>
              <a:buFont typeface="Noto Sans Symbols"/>
              <a:buNone/>
              <a:defRPr sz="1600" b="0" i="0" u="none" strike="noStrike" cap="none">
                <a:solidFill>
                  <a:srgbClr val="888888"/>
                </a:solidFill>
                <a:latin typeface="Georgia"/>
                <a:ea typeface="Georgia"/>
                <a:cs typeface="Georgia"/>
                <a:sym typeface="Georgia"/>
              </a:defRPr>
            </a:lvl3pPr>
            <a:lvl4pPr marL="1097280" marR="0" lvl="3" indent="-233680" algn="l" rtl="0">
              <a:spcBef>
                <a:spcPts val="280"/>
              </a:spcBef>
              <a:buClr>
                <a:schemeClr val="accent4"/>
              </a:buClr>
              <a:buFont typeface="Noto Sans Symbols"/>
              <a:buNone/>
              <a:defRPr sz="1400" b="0" i="0" u="none" strike="noStrike" cap="none">
                <a:solidFill>
                  <a:srgbClr val="888888"/>
                </a:solidFill>
                <a:latin typeface="Georgia"/>
                <a:ea typeface="Georgia"/>
                <a:cs typeface="Georgia"/>
                <a:sym typeface="Georgia"/>
              </a:defRPr>
            </a:lvl4pPr>
            <a:lvl5pPr marL="1371600" marR="0" lvl="4" indent="-228600" algn="l" rtl="0">
              <a:spcBef>
                <a:spcPts val="280"/>
              </a:spcBef>
              <a:buClr>
                <a:schemeClr val="accent5"/>
              </a:buClr>
              <a:buFont typeface="Georgia"/>
              <a:buNone/>
              <a:defRPr sz="1400" b="0" i="0" u="none" strike="noStrike" cap="none">
                <a:solidFill>
                  <a:srgbClr val="888888"/>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
        <p:nvSpPr>
          <p:cNvPr id="88" name="Shape 88"/>
          <p:cNvSpPr/>
          <p:nvPr/>
        </p:nvSpPr>
        <p:spPr>
          <a:xfrm>
            <a:off x="195071" y="6391657"/>
            <a:ext cx="11777471" cy="309562"/>
          </a:xfrm>
          <a:prstGeom prst="rect">
            <a:avLst/>
          </a:prstGeom>
          <a:solidFill>
            <a:schemeClr val="accent3"/>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89" name="Shape 89"/>
          <p:cNvSpPr/>
          <p:nvPr/>
        </p:nvSpPr>
        <p:spPr>
          <a:xfrm>
            <a:off x="203200" y="152400"/>
            <a:ext cx="11777471" cy="6547104"/>
          </a:xfrm>
          <a:prstGeom prst="rect">
            <a:avLst/>
          </a:prstGeom>
          <a:noFill/>
          <a:ln w="9525" cap="flat" cmpd="sng">
            <a:solidFill>
              <a:srgbClr val="C9731D"/>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90" name="Shape 90"/>
          <p:cNvSpPr txBox="1">
            <a:spLocks noGrp="1"/>
          </p:cNvSpPr>
          <p:nvPr>
            <p:ph type="ftr" idx="11"/>
          </p:nvPr>
        </p:nvSpPr>
        <p:spPr>
          <a:xfrm>
            <a:off x="406400" y="6410848"/>
            <a:ext cx="4775200" cy="365759"/>
          </a:xfrm>
          <a:prstGeom prst="rect">
            <a:avLst/>
          </a:prstGeom>
          <a:noFill/>
          <a:ln>
            <a:noFill/>
          </a:ln>
        </p:spPr>
        <p:txBody>
          <a:bodyPr lIns="91425" tIns="91425" rIns="91425" bIns="91425" anchor="t" anchorCtr="0"/>
          <a:lstStyle>
            <a:lvl1pPr marL="0" marR="0" lvl="0" indent="0" algn="l" rtl="0">
              <a:spcBef>
                <a:spcPts val="0"/>
              </a:spcBef>
              <a:buNone/>
              <a:defRPr sz="12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91" name="Shape 91"/>
          <p:cNvSpPr txBox="1">
            <a:spLocks noGrp="1"/>
          </p:cNvSpPr>
          <p:nvPr>
            <p:ph type="dt" idx="10"/>
          </p:nvPr>
        </p:nvSpPr>
        <p:spPr>
          <a:xfrm>
            <a:off x="7721600" y="6404983"/>
            <a:ext cx="4059936" cy="365759"/>
          </a:xfrm>
          <a:prstGeom prst="rect">
            <a:avLst/>
          </a:prstGeom>
          <a:noFill/>
          <a:ln>
            <a:noFill/>
          </a:ln>
        </p:spPr>
        <p:txBody>
          <a:bodyPr lIns="91425" tIns="91425" rIns="91425" bIns="91425" anchor="t" anchorCtr="0"/>
          <a:lstStyle>
            <a:lvl1pPr marL="0" marR="0" lvl="0" indent="0" algn="r" rtl="0">
              <a:spcBef>
                <a:spcPts val="0"/>
              </a:spcBef>
              <a:buNone/>
              <a:defRPr sz="14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cxnSp>
        <p:nvCxnSpPr>
          <p:cNvPr id="92" name="Shape 92"/>
          <p:cNvCxnSpPr/>
          <p:nvPr/>
        </p:nvCxnSpPr>
        <p:spPr>
          <a:xfrm>
            <a:off x="203200" y="2438400"/>
            <a:ext cx="11777471" cy="0"/>
          </a:xfrm>
          <a:prstGeom prst="straightConnector1">
            <a:avLst/>
          </a:prstGeom>
          <a:noFill/>
          <a:ln w="11425" cap="flat" cmpd="sng">
            <a:solidFill>
              <a:srgbClr val="C9731D"/>
            </a:solidFill>
            <a:prstDash val="dash"/>
            <a:round/>
            <a:headEnd type="none" w="med" len="med"/>
            <a:tailEnd type="none" w="med" len="med"/>
          </a:ln>
        </p:spPr>
      </p:cxnSp>
      <p:sp>
        <p:nvSpPr>
          <p:cNvPr id="93" name="Shape 93"/>
          <p:cNvSpPr/>
          <p:nvPr/>
        </p:nvSpPr>
        <p:spPr>
          <a:xfrm>
            <a:off x="5689600" y="2115311"/>
            <a:ext cx="812799" cy="609599"/>
          </a:xfrm>
          <a:prstGeom prst="ellipse">
            <a:avLst/>
          </a:prstGeom>
          <a:solidFill>
            <a:srgbClr val="FFFFFF"/>
          </a:solidFill>
          <a:ln>
            <a:noFill/>
          </a:ln>
        </p:spPr>
        <p:txBody>
          <a:bodyPr lIns="91425" tIns="45700" rIns="91425" bIns="45700" anchor="ctr" anchorCtr="0">
            <a:noAutofit/>
          </a:bodyPr>
          <a:lstStyle/>
          <a:p>
            <a:pPr marL="0" marR="0" lvl="0" indent="0" algn="ctr" rtl="0">
              <a:spcBef>
                <a:spcPts val="0"/>
              </a:spcBef>
              <a:buNone/>
            </a:pPr>
            <a:endParaRPr sz="1800">
              <a:solidFill>
                <a:schemeClr val="lt1"/>
              </a:solidFill>
              <a:latin typeface="Georgia"/>
              <a:ea typeface="Georgia"/>
              <a:cs typeface="Georgia"/>
              <a:sym typeface="Georgia"/>
            </a:endParaRPr>
          </a:p>
        </p:txBody>
      </p:sp>
      <p:sp>
        <p:nvSpPr>
          <p:cNvPr id="94" name="Shape 94"/>
          <p:cNvSpPr/>
          <p:nvPr/>
        </p:nvSpPr>
        <p:spPr>
          <a:xfrm>
            <a:off x="5815583" y="2209800"/>
            <a:ext cx="560831" cy="420624"/>
          </a:xfrm>
          <a:prstGeom prst="ellipse">
            <a:avLst/>
          </a:prstGeom>
          <a:solidFill>
            <a:srgbClr val="FFFFFF"/>
          </a:solidFill>
          <a:ln w="50800" cap="rnd" cmpd="dbl">
            <a:solidFill>
              <a:srgbClr val="C9731D"/>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a:solidFill>
                <a:schemeClr val="lt1"/>
              </a:solidFill>
              <a:latin typeface="Georgia"/>
              <a:ea typeface="Georgia"/>
              <a:cs typeface="Georgia"/>
              <a:sym typeface="Georgia"/>
            </a:endParaRPr>
          </a:p>
        </p:txBody>
      </p:sp>
      <p:sp>
        <p:nvSpPr>
          <p:cNvPr id="95" name="Shape 95"/>
          <p:cNvSpPr txBox="1">
            <a:spLocks noGrp="1"/>
          </p:cNvSpPr>
          <p:nvPr>
            <p:ph type="sldNum" idx="12"/>
          </p:nvPr>
        </p:nvSpPr>
        <p:spPr>
          <a:xfrm>
            <a:off x="5791200" y="2199450"/>
            <a:ext cx="609599" cy="441324"/>
          </a:xfrm>
          <a:prstGeom prst="rect">
            <a:avLst/>
          </a:prstGeom>
          <a:noFill/>
          <a:ln>
            <a:noFill/>
          </a:ln>
        </p:spPr>
        <p:txBody>
          <a:bodyPr lIns="45700" tIns="45700" rIns="45700" bIns="45700" anchor="ctr" anchorCtr="0">
            <a:noAutofit/>
          </a:bodyPr>
          <a:lstStyle/>
          <a:p>
            <a:pPr marL="0" marR="0" lvl="0" indent="0" algn="ctr" rtl="0">
              <a:spcBef>
                <a:spcPts val="0"/>
              </a:spcBef>
              <a:buSzPct val="25000"/>
              <a:buNone/>
            </a:pPr>
            <a:fld id="{00000000-1234-1234-1234-123412341234}" type="slidenum">
              <a:rPr lang="en-US" sz="1600">
                <a:solidFill>
                  <a:srgbClr val="C9731D"/>
                </a:solidFill>
                <a:latin typeface="Georgia"/>
                <a:ea typeface="Georgia"/>
                <a:cs typeface="Georgia"/>
                <a:sym typeface="Georgia"/>
              </a:rPr>
              <a:t>‹#›</a:t>
            </a:fld>
            <a:endParaRPr lang="en-US" sz="1600">
              <a:solidFill>
                <a:srgbClr val="C9731D"/>
              </a:solidFill>
              <a:latin typeface="Georgia"/>
              <a:ea typeface="Georgia"/>
              <a:cs typeface="Georgia"/>
              <a:sym typeface="Georgia"/>
            </a:endParaRPr>
          </a:p>
        </p:txBody>
      </p:sp>
      <p:sp>
        <p:nvSpPr>
          <p:cNvPr id="96" name="Shape 96"/>
          <p:cNvSpPr txBox="1">
            <a:spLocks noGrp="1"/>
          </p:cNvSpPr>
          <p:nvPr>
            <p:ph type="title"/>
          </p:nvPr>
        </p:nvSpPr>
        <p:spPr>
          <a:xfrm>
            <a:off x="963083" y="533400"/>
            <a:ext cx="10363200" cy="1524000"/>
          </a:xfrm>
          <a:prstGeom prst="rect">
            <a:avLst/>
          </a:prstGeom>
          <a:noFill/>
          <a:ln>
            <a:noFill/>
          </a:ln>
        </p:spPr>
        <p:txBody>
          <a:bodyPr lIns="91425" tIns="91425" rIns="91425" bIns="91425" anchor="b" anchorCtr="0"/>
          <a:lstStyle>
            <a:lvl1pPr marL="0" marR="0" lvl="0" indent="0" algn="ctr" rtl="0">
              <a:spcBef>
                <a:spcPts val="0"/>
              </a:spcBef>
              <a:buClr>
                <a:srgbClr val="FFFFFF"/>
              </a:buClr>
              <a:buFont typeface="Georgia"/>
              <a:buNone/>
              <a:defRPr sz="4200" b="0" i="0" u="none" strike="noStrike" cap="none">
                <a:solidFill>
                  <a:srgbClr val="FFFFFF"/>
                </a:solidFill>
                <a:latin typeface="Georgia"/>
                <a:ea typeface="Georgia"/>
                <a:cs typeface="Georgia"/>
                <a:sym typeface="Georgia"/>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Two Content">
    <p:spTree>
      <p:nvGrpSpPr>
        <p:cNvPr id="1" name="Shape 97"/>
        <p:cNvGrpSpPr/>
        <p:nvPr/>
      </p:nvGrpSpPr>
      <p:grpSpPr>
        <a:xfrm>
          <a:off x="0" y="0"/>
          <a:ext cx="0" cy="0"/>
          <a:chOff x="0" y="0"/>
          <a:chExt cx="0" cy="0"/>
        </a:xfrm>
      </p:grpSpPr>
      <p:sp>
        <p:nvSpPr>
          <p:cNvPr id="98" name="Shape 98"/>
          <p:cNvSpPr txBox="1">
            <a:spLocks noGrp="1"/>
          </p:cNvSpPr>
          <p:nvPr>
            <p:ph type="title"/>
          </p:nvPr>
        </p:nvSpPr>
        <p:spPr>
          <a:xfrm>
            <a:off x="402336" y="228600"/>
            <a:ext cx="11379200" cy="758951"/>
          </a:xfrm>
          <a:prstGeom prst="rect">
            <a:avLst/>
          </a:prstGeom>
          <a:noFill/>
          <a:ln>
            <a:noFill/>
          </a:ln>
        </p:spPr>
        <p:txBody>
          <a:bodyPr lIns="91425" tIns="91425" rIns="91425" bIns="91425" anchor="b" anchorCtr="0"/>
          <a:lstStyle>
            <a:lvl1pPr marL="0" marR="0" lvl="0" indent="0" algn="ctr" rtl="0">
              <a:spcBef>
                <a:spcPts val="0"/>
              </a:spcBef>
              <a:buClr>
                <a:srgbClr val="C9731D"/>
              </a:buClr>
              <a:buFont typeface="Georgia"/>
              <a:buNone/>
              <a:defRPr sz="3300" b="0" i="0" u="none" strike="noStrike" cap="none">
                <a:solidFill>
                  <a:srgbClr val="C9731D"/>
                </a:solidFill>
                <a:latin typeface="Georgia"/>
                <a:ea typeface="Georgia"/>
                <a:cs typeface="Georgia"/>
                <a:sym typeface="Georgia"/>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99" name="Shape 99"/>
          <p:cNvSpPr txBox="1">
            <a:spLocks noGrp="1"/>
          </p:cNvSpPr>
          <p:nvPr>
            <p:ph type="dt" idx="10"/>
          </p:nvPr>
        </p:nvSpPr>
        <p:spPr>
          <a:xfrm>
            <a:off x="7721600" y="6409944"/>
            <a:ext cx="4059936" cy="365759"/>
          </a:xfrm>
          <a:prstGeom prst="rect">
            <a:avLst/>
          </a:prstGeom>
          <a:noFill/>
          <a:ln>
            <a:noFill/>
          </a:ln>
        </p:spPr>
        <p:txBody>
          <a:bodyPr lIns="91425" tIns="91425" rIns="91425" bIns="91425" anchor="t" anchorCtr="0"/>
          <a:lstStyle>
            <a:lvl1pPr marL="0" marR="0" lvl="0" indent="0" algn="r" rtl="0">
              <a:spcBef>
                <a:spcPts val="0"/>
              </a:spcBef>
              <a:buNone/>
              <a:defRPr sz="14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100" name="Shape 100"/>
          <p:cNvSpPr txBox="1">
            <a:spLocks noGrp="1"/>
          </p:cNvSpPr>
          <p:nvPr>
            <p:ph type="ftr" idx="11"/>
          </p:nvPr>
        </p:nvSpPr>
        <p:spPr>
          <a:xfrm>
            <a:off x="406400" y="6410848"/>
            <a:ext cx="4775200" cy="365759"/>
          </a:xfrm>
          <a:prstGeom prst="rect">
            <a:avLst/>
          </a:prstGeom>
          <a:noFill/>
          <a:ln>
            <a:noFill/>
          </a:ln>
        </p:spPr>
        <p:txBody>
          <a:bodyPr lIns="91425" tIns="91425" rIns="91425" bIns="91425" anchor="t" anchorCtr="0"/>
          <a:lstStyle>
            <a:lvl1pPr marL="0" marR="0" lvl="0" indent="0" algn="l" rtl="0">
              <a:spcBef>
                <a:spcPts val="0"/>
              </a:spcBef>
              <a:buNone/>
              <a:defRPr sz="12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101" name="Shape 101"/>
          <p:cNvSpPr txBox="1">
            <a:spLocks noGrp="1"/>
          </p:cNvSpPr>
          <p:nvPr>
            <p:ph type="sldNum" idx="12"/>
          </p:nvPr>
        </p:nvSpPr>
        <p:spPr>
          <a:xfrm>
            <a:off x="5791200" y="1040175"/>
            <a:ext cx="609599" cy="441324"/>
          </a:xfrm>
          <a:prstGeom prst="rect">
            <a:avLst/>
          </a:prstGeom>
          <a:noFill/>
          <a:ln>
            <a:noFill/>
          </a:ln>
        </p:spPr>
        <p:txBody>
          <a:bodyPr lIns="45700" tIns="45700" rIns="45700" bIns="45700" anchor="ctr" anchorCtr="0">
            <a:noAutofit/>
          </a:bodyPr>
          <a:lstStyle/>
          <a:p>
            <a:pPr marL="0" marR="0" lvl="0" indent="0" algn="ctr" rtl="0">
              <a:spcBef>
                <a:spcPts val="0"/>
              </a:spcBef>
              <a:buSzPct val="25000"/>
              <a:buNone/>
            </a:pPr>
            <a:fld id="{00000000-1234-1234-1234-123412341234}" type="slidenum">
              <a:rPr lang="en-US" sz="1600">
                <a:solidFill>
                  <a:srgbClr val="C9731D"/>
                </a:solidFill>
                <a:latin typeface="Georgia"/>
                <a:ea typeface="Georgia"/>
                <a:cs typeface="Georgia"/>
                <a:sym typeface="Georgia"/>
              </a:rPr>
              <a:t>‹#›</a:t>
            </a:fld>
            <a:endParaRPr lang="en-US" sz="1600">
              <a:solidFill>
                <a:srgbClr val="C9731D"/>
              </a:solidFill>
              <a:latin typeface="Georgia"/>
              <a:ea typeface="Georgia"/>
              <a:cs typeface="Georgia"/>
              <a:sym typeface="Georgia"/>
            </a:endParaRPr>
          </a:p>
        </p:txBody>
      </p:sp>
      <p:cxnSp>
        <p:nvCxnSpPr>
          <p:cNvPr id="102" name="Shape 102"/>
          <p:cNvCxnSpPr/>
          <p:nvPr/>
        </p:nvCxnSpPr>
        <p:spPr>
          <a:xfrm rot="10800000" flipH="1">
            <a:off x="6084107" y="1575653"/>
            <a:ext cx="11895" cy="4819556"/>
          </a:xfrm>
          <a:prstGeom prst="straightConnector1">
            <a:avLst/>
          </a:prstGeom>
          <a:noFill/>
          <a:ln w="9525" cap="flat" cmpd="sng">
            <a:solidFill>
              <a:schemeClr val="dk2"/>
            </a:solidFill>
            <a:prstDash val="dash"/>
            <a:round/>
            <a:headEnd type="none" w="med" len="med"/>
            <a:tailEnd type="none" w="med" len="med"/>
          </a:ln>
        </p:spPr>
      </p:cxnSp>
      <p:sp>
        <p:nvSpPr>
          <p:cNvPr id="103" name="Shape 103"/>
          <p:cNvSpPr txBox="1">
            <a:spLocks noGrp="1"/>
          </p:cNvSpPr>
          <p:nvPr>
            <p:ph type="body" idx="1"/>
          </p:nvPr>
        </p:nvSpPr>
        <p:spPr>
          <a:xfrm>
            <a:off x="402336" y="1371600"/>
            <a:ext cx="5384799" cy="4681727"/>
          </a:xfrm>
          <a:prstGeom prst="rect">
            <a:avLst/>
          </a:prstGeom>
          <a:noFill/>
          <a:ln>
            <a:noFill/>
          </a:ln>
        </p:spPr>
        <p:txBody>
          <a:bodyPr lIns="91425" tIns="91425" rIns="91425" bIns="91425" anchor="t" anchorCtr="0"/>
          <a:lstStyle>
            <a:lvl1pPr marL="274320" marR="0" lvl="0" indent="-139382" algn="l" rtl="0">
              <a:spcBef>
                <a:spcPts val="500"/>
              </a:spcBef>
              <a:buClr>
                <a:schemeClr val="accent1"/>
              </a:buClr>
              <a:buSzPct val="85000"/>
              <a:buFont typeface="Noto Sans Symbols"/>
              <a:buChar char="●"/>
              <a:defRPr sz="25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
        <p:nvSpPr>
          <p:cNvPr id="104" name="Shape 104"/>
          <p:cNvSpPr txBox="1">
            <a:spLocks noGrp="1"/>
          </p:cNvSpPr>
          <p:nvPr>
            <p:ph type="body" idx="2"/>
          </p:nvPr>
        </p:nvSpPr>
        <p:spPr>
          <a:xfrm>
            <a:off x="6400800" y="1371600"/>
            <a:ext cx="5384799" cy="4681727"/>
          </a:xfrm>
          <a:prstGeom prst="rect">
            <a:avLst/>
          </a:prstGeom>
          <a:noFill/>
          <a:ln>
            <a:noFill/>
          </a:ln>
        </p:spPr>
        <p:txBody>
          <a:bodyPr lIns="91425" tIns="91425" rIns="91425" bIns="91425" anchor="t" anchorCtr="0"/>
          <a:lstStyle>
            <a:lvl1pPr marL="274320" marR="0" lvl="0" indent="-139382" algn="l" rtl="0">
              <a:spcBef>
                <a:spcPts val="500"/>
              </a:spcBef>
              <a:buClr>
                <a:schemeClr val="accent1"/>
              </a:buClr>
              <a:buSzPct val="85000"/>
              <a:buFont typeface="Noto Sans Symbols"/>
              <a:buChar char="●"/>
              <a:defRPr sz="25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105"/>
        <p:cNvGrpSpPr/>
        <p:nvPr/>
      </p:nvGrpSpPr>
      <p:grpSpPr>
        <a:xfrm>
          <a:off x="0" y="0"/>
          <a:ext cx="0" cy="0"/>
          <a:chOff x="0" y="0"/>
          <a:chExt cx="0" cy="0"/>
        </a:xfrm>
      </p:grpSpPr>
      <p:cxnSp>
        <p:nvCxnSpPr>
          <p:cNvPr id="106" name="Shape 106"/>
          <p:cNvCxnSpPr/>
          <p:nvPr/>
        </p:nvCxnSpPr>
        <p:spPr>
          <a:xfrm rot="10800000">
            <a:off x="6096000" y="2200274"/>
            <a:ext cx="0" cy="4187952"/>
          </a:xfrm>
          <a:prstGeom prst="straightConnector1">
            <a:avLst/>
          </a:prstGeom>
          <a:noFill/>
          <a:ln w="9525" cap="flat" cmpd="sng">
            <a:solidFill>
              <a:schemeClr val="dk2"/>
            </a:solidFill>
            <a:prstDash val="dash"/>
            <a:round/>
            <a:headEnd type="none" w="med" len="med"/>
            <a:tailEnd type="none" w="med" len="med"/>
          </a:ln>
        </p:spPr>
      </p:cxnSp>
      <p:sp>
        <p:nvSpPr>
          <p:cNvPr id="107" name="Shape 107"/>
          <p:cNvSpPr/>
          <p:nvPr/>
        </p:nvSpPr>
        <p:spPr>
          <a:xfrm>
            <a:off x="0" y="0"/>
            <a:ext cx="12192000" cy="1447800"/>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08" name="Shape 108"/>
          <p:cNvSpPr/>
          <p:nvPr/>
        </p:nvSpPr>
        <p:spPr>
          <a:xfrm>
            <a:off x="0" y="6705600"/>
            <a:ext cx="12192000" cy="152399"/>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09" name="Shape 109"/>
          <p:cNvSpPr/>
          <p:nvPr/>
        </p:nvSpPr>
        <p:spPr>
          <a:xfrm>
            <a:off x="0" y="0"/>
            <a:ext cx="203199" cy="6858000"/>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10" name="Shape 110"/>
          <p:cNvSpPr/>
          <p:nvPr/>
        </p:nvSpPr>
        <p:spPr>
          <a:xfrm>
            <a:off x="11988800" y="0"/>
            <a:ext cx="203199" cy="6858000"/>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11" name="Shape 111"/>
          <p:cNvSpPr/>
          <p:nvPr/>
        </p:nvSpPr>
        <p:spPr>
          <a:xfrm>
            <a:off x="203200" y="1371600"/>
            <a:ext cx="11777471" cy="914400"/>
          </a:xfrm>
          <a:prstGeom prst="rect">
            <a:avLst/>
          </a:prstGeom>
          <a:solidFill>
            <a:schemeClr val="accent1"/>
          </a:solidFill>
          <a:ln>
            <a:noFill/>
          </a:ln>
        </p:spPr>
        <p:txBody>
          <a:bodyPr lIns="91425" tIns="45700" rIns="91425" bIns="45700" anchor="ctr" anchorCtr="0">
            <a:noAutofit/>
          </a:bodyPr>
          <a:lstStyle/>
          <a:p>
            <a:pPr marL="0" marR="0" lvl="0" indent="0" algn="ctr" rtl="0">
              <a:spcBef>
                <a:spcPts val="0"/>
              </a:spcBef>
              <a:buNone/>
            </a:pPr>
            <a:endParaRPr sz="1800">
              <a:solidFill>
                <a:schemeClr val="lt1"/>
              </a:solidFill>
              <a:latin typeface="Georgia"/>
              <a:ea typeface="Georgia"/>
              <a:cs typeface="Georgia"/>
              <a:sym typeface="Georgia"/>
            </a:endParaRPr>
          </a:p>
        </p:txBody>
      </p:sp>
      <p:sp>
        <p:nvSpPr>
          <p:cNvPr id="112" name="Shape 112"/>
          <p:cNvSpPr/>
          <p:nvPr/>
        </p:nvSpPr>
        <p:spPr>
          <a:xfrm>
            <a:off x="194564" y="6391655"/>
            <a:ext cx="11777471" cy="310896"/>
          </a:xfrm>
          <a:prstGeom prst="rect">
            <a:avLst/>
          </a:prstGeom>
          <a:solidFill>
            <a:schemeClr val="accent3"/>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13" name="Shape 113"/>
          <p:cNvSpPr txBox="1">
            <a:spLocks noGrp="1"/>
          </p:cNvSpPr>
          <p:nvPr>
            <p:ph type="body" idx="1"/>
          </p:nvPr>
        </p:nvSpPr>
        <p:spPr>
          <a:xfrm>
            <a:off x="402336" y="1524000"/>
            <a:ext cx="5386917" cy="732974"/>
          </a:xfrm>
          <a:prstGeom prst="rect">
            <a:avLst/>
          </a:prstGeom>
          <a:noFill/>
          <a:ln>
            <a:noFill/>
          </a:ln>
          <a:effectLst>
            <a:outerShdw blurRad="50799" dist="25400" dir="5400000" rotWithShape="0">
              <a:srgbClr val="000000">
                <a:alpha val="34901"/>
              </a:srgbClr>
            </a:outerShdw>
          </a:effectLst>
        </p:spPr>
        <p:txBody>
          <a:bodyPr lIns="91425" tIns="91425" rIns="91425" bIns="91425" anchor="ctr" anchorCtr="0"/>
          <a:lstStyle>
            <a:lvl1pPr marL="0" marR="0" lvl="0" indent="0" algn="l" rtl="0">
              <a:spcBef>
                <a:spcPts val="440"/>
              </a:spcBef>
              <a:buClr>
                <a:schemeClr val="accent1"/>
              </a:buClr>
              <a:buFont typeface="Noto Sans Symbols"/>
              <a:buNone/>
              <a:defRPr sz="2200" b="1" i="0" u="none" strike="noStrike" cap="none">
                <a:solidFill>
                  <a:srgbClr val="FFFFFF"/>
                </a:solidFill>
                <a:latin typeface="Georgia"/>
                <a:ea typeface="Georgia"/>
                <a:cs typeface="Georgia"/>
                <a:sym typeface="Georgia"/>
              </a:defRPr>
            </a:lvl1pPr>
            <a:lvl2pPr marL="548640" marR="0" lvl="1" indent="-281940" algn="l" rtl="0">
              <a:spcBef>
                <a:spcPts val="400"/>
              </a:spcBef>
              <a:buClr>
                <a:schemeClr val="accent2"/>
              </a:buClr>
              <a:buFont typeface="Noto Sans Symbols"/>
              <a:buNone/>
              <a:defRPr sz="2000" b="1" i="0" u="none" strike="noStrike" cap="none">
                <a:solidFill>
                  <a:schemeClr val="dk2"/>
                </a:solidFill>
                <a:latin typeface="Georgia"/>
                <a:ea typeface="Georgia"/>
                <a:cs typeface="Georgia"/>
                <a:sym typeface="Georgia"/>
              </a:defRPr>
            </a:lvl2pPr>
            <a:lvl3pPr marL="822960" marR="0" lvl="2" indent="-238760" algn="l" rtl="0">
              <a:spcBef>
                <a:spcPts val="360"/>
              </a:spcBef>
              <a:buClr>
                <a:schemeClr val="accent3"/>
              </a:buClr>
              <a:buFont typeface="Noto Sans Symbols"/>
              <a:buNone/>
              <a:defRPr sz="1800" b="1" i="0" u="none" strike="noStrike" cap="none">
                <a:solidFill>
                  <a:schemeClr val="dk1"/>
                </a:solidFill>
                <a:latin typeface="Georgia"/>
                <a:ea typeface="Georgia"/>
                <a:cs typeface="Georgia"/>
                <a:sym typeface="Georgia"/>
              </a:defRPr>
            </a:lvl3pPr>
            <a:lvl4pPr marL="1097280" marR="0" lvl="3" indent="-233680" algn="l" rtl="0">
              <a:spcBef>
                <a:spcPts val="320"/>
              </a:spcBef>
              <a:buClr>
                <a:schemeClr val="accent4"/>
              </a:buClr>
              <a:buFont typeface="Noto Sans Symbols"/>
              <a:buNone/>
              <a:defRPr sz="1600" b="1" i="0" u="none" strike="noStrike" cap="none">
                <a:solidFill>
                  <a:schemeClr val="dk2"/>
                </a:solidFill>
                <a:latin typeface="Georgia"/>
                <a:ea typeface="Georgia"/>
                <a:cs typeface="Georgia"/>
                <a:sym typeface="Georgia"/>
              </a:defRPr>
            </a:lvl4pPr>
            <a:lvl5pPr marL="1371600" marR="0" lvl="4" indent="-228600" algn="l" rtl="0">
              <a:spcBef>
                <a:spcPts val="320"/>
              </a:spcBef>
              <a:buClr>
                <a:schemeClr val="accent5"/>
              </a:buClr>
              <a:buFont typeface="Georgia"/>
              <a:buNone/>
              <a:defRPr sz="1600" b="1"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
        <p:nvSpPr>
          <p:cNvPr id="114" name="Shape 114"/>
          <p:cNvSpPr txBox="1">
            <a:spLocks noGrp="1"/>
          </p:cNvSpPr>
          <p:nvPr>
            <p:ph type="body" idx="2"/>
          </p:nvPr>
        </p:nvSpPr>
        <p:spPr>
          <a:xfrm>
            <a:off x="6388441" y="1524000"/>
            <a:ext cx="5389032" cy="731519"/>
          </a:xfrm>
          <a:prstGeom prst="rect">
            <a:avLst/>
          </a:prstGeom>
          <a:noFill/>
          <a:ln>
            <a:noFill/>
          </a:ln>
          <a:effectLst>
            <a:outerShdw blurRad="50799" dist="25400" dir="5400000" rotWithShape="0">
              <a:srgbClr val="000000">
                <a:alpha val="34901"/>
              </a:srgbClr>
            </a:outerShdw>
          </a:effectLst>
        </p:spPr>
        <p:txBody>
          <a:bodyPr lIns="91425" tIns="91425" rIns="91425" bIns="91425" anchor="ctr" anchorCtr="0"/>
          <a:lstStyle>
            <a:lvl1pPr marL="0" marR="0" lvl="0" indent="0" algn="l" rtl="0">
              <a:spcBef>
                <a:spcPts val="440"/>
              </a:spcBef>
              <a:buClr>
                <a:schemeClr val="accent1"/>
              </a:buClr>
              <a:buFont typeface="Noto Sans Symbols"/>
              <a:buNone/>
              <a:defRPr sz="2200" b="1" i="0" u="none" strike="noStrike" cap="none">
                <a:solidFill>
                  <a:schemeClr val="dk1"/>
                </a:solidFill>
                <a:latin typeface="Georgia"/>
                <a:ea typeface="Georgia"/>
                <a:cs typeface="Georgia"/>
                <a:sym typeface="Georgia"/>
              </a:defRPr>
            </a:lvl1pPr>
            <a:lvl2pPr marL="548640" marR="0" lvl="1" indent="-281940" algn="l" rtl="0">
              <a:spcBef>
                <a:spcPts val="400"/>
              </a:spcBef>
              <a:buClr>
                <a:schemeClr val="accent2"/>
              </a:buClr>
              <a:buFont typeface="Noto Sans Symbols"/>
              <a:buNone/>
              <a:defRPr sz="2000" b="1" i="0" u="none" strike="noStrike" cap="none">
                <a:solidFill>
                  <a:schemeClr val="dk2"/>
                </a:solidFill>
                <a:latin typeface="Georgia"/>
                <a:ea typeface="Georgia"/>
                <a:cs typeface="Georgia"/>
                <a:sym typeface="Georgia"/>
              </a:defRPr>
            </a:lvl2pPr>
            <a:lvl3pPr marL="822960" marR="0" lvl="2" indent="-238760" algn="l" rtl="0">
              <a:spcBef>
                <a:spcPts val="360"/>
              </a:spcBef>
              <a:buClr>
                <a:schemeClr val="accent3"/>
              </a:buClr>
              <a:buFont typeface="Noto Sans Symbols"/>
              <a:buNone/>
              <a:defRPr sz="1800" b="1" i="0" u="none" strike="noStrike" cap="none">
                <a:solidFill>
                  <a:schemeClr val="dk1"/>
                </a:solidFill>
                <a:latin typeface="Georgia"/>
                <a:ea typeface="Georgia"/>
                <a:cs typeface="Georgia"/>
                <a:sym typeface="Georgia"/>
              </a:defRPr>
            </a:lvl3pPr>
            <a:lvl4pPr marL="1097280" marR="0" lvl="3" indent="-233680" algn="l" rtl="0">
              <a:spcBef>
                <a:spcPts val="320"/>
              </a:spcBef>
              <a:buClr>
                <a:schemeClr val="accent4"/>
              </a:buClr>
              <a:buFont typeface="Noto Sans Symbols"/>
              <a:buNone/>
              <a:defRPr sz="1600" b="1" i="0" u="none" strike="noStrike" cap="none">
                <a:solidFill>
                  <a:schemeClr val="dk2"/>
                </a:solidFill>
                <a:latin typeface="Georgia"/>
                <a:ea typeface="Georgia"/>
                <a:cs typeface="Georgia"/>
                <a:sym typeface="Georgia"/>
              </a:defRPr>
            </a:lvl4pPr>
            <a:lvl5pPr marL="1371600" marR="0" lvl="4" indent="-228600" algn="l" rtl="0">
              <a:spcBef>
                <a:spcPts val="320"/>
              </a:spcBef>
              <a:buClr>
                <a:schemeClr val="accent5"/>
              </a:buClr>
              <a:buFont typeface="Georgia"/>
              <a:buNone/>
              <a:defRPr sz="1600" b="1"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
        <p:nvSpPr>
          <p:cNvPr id="115" name="Shape 115"/>
          <p:cNvSpPr txBox="1">
            <a:spLocks noGrp="1"/>
          </p:cNvSpPr>
          <p:nvPr>
            <p:ph type="dt" idx="10"/>
          </p:nvPr>
        </p:nvSpPr>
        <p:spPr>
          <a:xfrm>
            <a:off x="7721600" y="6404983"/>
            <a:ext cx="4059936" cy="365759"/>
          </a:xfrm>
          <a:prstGeom prst="rect">
            <a:avLst/>
          </a:prstGeom>
          <a:noFill/>
          <a:ln>
            <a:noFill/>
          </a:ln>
        </p:spPr>
        <p:txBody>
          <a:bodyPr lIns="91425" tIns="91425" rIns="91425" bIns="91425" anchor="t" anchorCtr="0"/>
          <a:lstStyle>
            <a:lvl1pPr marL="0" marR="0" lvl="0" indent="0" algn="r" rtl="0">
              <a:spcBef>
                <a:spcPts val="0"/>
              </a:spcBef>
              <a:buNone/>
              <a:defRPr sz="14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116" name="Shape 116"/>
          <p:cNvSpPr txBox="1">
            <a:spLocks noGrp="1"/>
          </p:cNvSpPr>
          <p:nvPr>
            <p:ph type="ftr" idx="11"/>
          </p:nvPr>
        </p:nvSpPr>
        <p:spPr>
          <a:xfrm>
            <a:off x="406400" y="6409944"/>
            <a:ext cx="4775200" cy="365759"/>
          </a:xfrm>
          <a:prstGeom prst="rect">
            <a:avLst/>
          </a:prstGeom>
          <a:noFill/>
          <a:ln>
            <a:noFill/>
          </a:ln>
        </p:spPr>
        <p:txBody>
          <a:bodyPr lIns="91425" tIns="91425" rIns="91425" bIns="91425" anchor="t" anchorCtr="0"/>
          <a:lstStyle>
            <a:lvl1pPr marL="0" marR="0" lvl="0" indent="0" algn="l" rtl="0">
              <a:spcBef>
                <a:spcPts val="0"/>
              </a:spcBef>
              <a:buNone/>
              <a:defRPr sz="12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cxnSp>
        <p:nvCxnSpPr>
          <p:cNvPr id="117" name="Shape 117"/>
          <p:cNvCxnSpPr/>
          <p:nvPr/>
        </p:nvCxnSpPr>
        <p:spPr>
          <a:xfrm>
            <a:off x="203200" y="1280159"/>
            <a:ext cx="11777471" cy="0"/>
          </a:xfrm>
          <a:prstGeom prst="straightConnector1">
            <a:avLst/>
          </a:prstGeom>
          <a:noFill/>
          <a:ln w="11425" cap="flat" cmpd="sng">
            <a:solidFill>
              <a:srgbClr val="C9731D"/>
            </a:solidFill>
            <a:prstDash val="dash"/>
            <a:round/>
            <a:headEnd type="none" w="med" len="med"/>
            <a:tailEnd type="none" w="med" len="med"/>
          </a:ln>
        </p:spPr>
      </p:cxnSp>
      <p:sp>
        <p:nvSpPr>
          <p:cNvPr id="118" name="Shape 118"/>
          <p:cNvSpPr/>
          <p:nvPr/>
        </p:nvSpPr>
        <p:spPr>
          <a:xfrm>
            <a:off x="203200" y="155447"/>
            <a:ext cx="11777471" cy="6547104"/>
          </a:xfrm>
          <a:prstGeom prst="rect">
            <a:avLst/>
          </a:prstGeom>
          <a:noFill/>
          <a:ln w="9525" cap="flat" cmpd="sng">
            <a:solidFill>
              <a:srgbClr val="C9731D"/>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19" name="Shape 119"/>
          <p:cNvSpPr txBox="1">
            <a:spLocks noGrp="1"/>
          </p:cNvSpPr>
          <p:nvPr>
            <p:ph type="body" idx="3"/>
          </p:nvPr>
        </p:nvSpPr>
        <p:spPr>
          <a:xfrm>
            <a:off x="402336" y="2471383"/>
            <a:ext cx="5388864" cy="3818403"/>
          </a:xfrm>
          <a:prstGeom prst="rect">
            <a:avLst/>
          </a:prstGeom>
          <a:noFill/>
          <a:ln>
            <a:noFill/>
          </a:ln>
        </p:spPr>
        <p:txBody>
          <a:bodyPr lIns="91425" tIns="91425" rIns="91425" bIns="91425" anchor="t" anchorCtr="0"/>
          <a:lstStyle>
            <a:lvl1pPr marL="274320" marR="0" lvl="0" indent="-128587" algn="l" rtl="0">
              <a:spcBef>
                <a:spcPts val="540"/>
              </a:spcBef>
              <a:buClr>
                <a:schemeClr val="accent1"/>
              </a:buClr>
              <a:buSzPct val="85000"/>
              <a:buFont typeface="Noto Sans Symbols"/>
              <a:buChar char="●"/>
              <a:defRPr sz="27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
        <p:nvSpPr>
          <p:cNvPr id="120" name="Shape 120"/>
          <p:cNvSpPr txBox="1">
            <a:spLocks noGrp="1"/>
          </p:cNvSpPr>
          <p:nvPr>
            <p:ph type="body" idx="4"/>
          </p:nvPr>
        </p:nvSpPr>
        <p:spPr>
          <a:xfrm>
            <a:off x="6400800" y="2471383"/>
            <a:ext cx="5384799" cy="3822191"/>
          </a:xfrm>
          <a:prstGeom prst="rect">
            <a:avLst/>
          </a:prstGeom>
          <a:noFill/>
          <a:ln>
            <a:noFill/>
          </a:ln>
        </p:spPr>
        <p:txBody>
          <a:bodyPr lIns="91425" tIns="91425" rIns="91425" bIns="91425" anchor="t" anchorCtr="0"/>
          <a:lstStyle>
            <a:lvl1pPr marL="274320" marR="0" lvl="0" indent="-128587" algn="l" rtl="0">
              <a:spcBef>
                <a:spcPts val="540"/>
              </a:spcBef>
              <a:buClr>
                <a:schemeClr val="accent1"/>
              </a:buClr>
              <a:buSzPct val="85000"/>
              <a:buFont typeface="Noto Sans Symbols"/>
              <a:buChar char="●"/>
              <a:defRPr sz="27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
        <p:nvSpPr>
          <p:cNvPr id="121" name="Shape 121"/>
          <p:cNvSpPr/>
          <p:nvPr/>
        </p:nvSpPr>
        <p:spPr>
          <a:xfrm>
            <a:off x="5689600" y="956036"/>
            <a:ext cx="812799" cy="609599"/>
          </a:xfrm>
          <a:prstGeom prst="ellipse">
            <a:avLst/>
          </a:prstGeom>
          <a:solidFill>
            <a:srgbClr val="FFFFFF"/>
          </a:solidFill>
          <a:ln>
            <a:noFill/>
          </a:ln>
        </p:spPr>
        <p:txBody>
          <a:bodyPr lIns="91425" tIns="45700" rIns="91425" bIns="45700" anchor="ctr" anchorCtr="0">
            <a:noAutofit/>
          </a:bodyPr>
          <a:lstStyle/>
          <a:p>
            <a:pPr marL="0" marR="0" lvl="0" indent="0" algn="ctr" rtl="0">
              <a:spcBef>
                <a:spcPts val="0"/>
              </a:spcBef>
              <a:buNone/>
            </a:pPr>
            <a:endParaRPr sz="1800">
              <a:solidFill>
                <a:schemeClr val="lt1"/>
              </a:solidFill>
              <a:latin typeface="Georgia"/>
              <a:ea typeface="Georgia"/>
              <a:cs typeface="Georgia"/>
              <a:sym typeface="Georgia"/>
            </a:endParaRPr>
          </a:p>
        </p:txBody>
      </p:sp>
      <p:sp>
        <p:nvSpPr>
          <p:cNvPr id="122" name="Shape 122"/>
          <p:cNvSpPr/>
          <p:nvPr/>
        </p:nvSpPr>
        <p:spPr>
          <a:xfrm>
            <a:off x="5815583" y="1050524"/>
            <a:ext cx="560831" cy="420624"/>
          </a:xfrm>
          <a:prstGeom prst="ellipse">
            <a:avLst/>
          </a:prstGeom>
          <a:solidFill>
            <a:srgbClr val="FFFFFF"/>
          </a:solidFill>
          <a:ln w="50800" cap="rnd" cmpd="dbl">
            <a:solidFill>
              <a:srgbClr val="C9731D"/>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a:solidFill>
                <a:schemeClr val="lt1"/>
              </a:solidFill>
              <a:latin typeface="Georgia"/>
              <a:ea typeface="Georgia"/>
              <a:cs typeface="Georgia"/>
              <a:sym typeface="Georgia"/>
            </a:endParaRPr>
          </a:p>
        </p:txBody>
      </p:sp>
      <p:sp>
        <p:nvSpPr>
          <p:cNvPr id="123" name="Shape 123"/>
          <p:cNvSpPr txBox="1">
            <a:spLocks noGrp="1"/>
          </p:cNvSpPr>
          <p:nvPr>
            <p:ph type="sldNum" idx="12"/>
          </p:nvPr>
        </p:nvSpPr>
        <p:spPr>
          <a:xfrm>
            <a:off x="5791200" y="1042416"/>
            <a:ext cx="609599" cy="441324"/>
          </a:xfrm>
          <a:prstGeom prst="rect">
            <a:avLst/>
          </a:prstGeom>
          <a:noFill/>
          <a:ln>
            <a:noFill/>
          </a:ln>
        </p:spPr>
        <p:txBody>
          <a:bodyPr lIns="45700" tIns="45700" rIns="45700" bIns="45700" anchor="ctr" anchorCtr="0">
            <a:noAutofit/>
          </a:bodyPr>
          <a:lstStyle/>
          <a:p>
            <a:pPr marL="0" marR="0" lvl="0" indent="0" algn="ctr" rtl="0">
              <a:spcBef>
                <a:spcPts val="0"/>
              </a:spcBef>
              <a:buSzPct val="25000"/>
              <a:buNone/>
            </a:pPr>
            <a:fld id="{00000000-1234-1234-1234-123412341234}" type="slidenum">
              <a:rPr lang="en-US" sz="1600">
                <a:solidFill>
                  <a:srgbClr val="C9731D"/>
                </a:solidFill>
                <a:latin typeface="Georgia"/>
                <a:ea typeface="Georgia"/>
                <a:cs typeface="Georgia"/>
                <a:sym typeface="Georgia"/>
              </a:rPr>
              <a:t>‹#›</a:t>
            </a:fld>
            <a:endParaRPr lang="en-US" sz="1600">
              <a:solidFill>
                <a:srgbClr val="C9731D"/>
              </a:solidFill>
              <a:latin typeface="Georgia"/>
              <a:ea typeface="Georgia"/>
              <a:cs typeface="Georgia"/>
              <a:sym typeface="Georgia"/>
            </a:endParaRPr>
          </a:p>
        </p:txBody>
      </p:sp>
      <p:sp>
        <p:nvSpPr>
          <p:cNvPr id="124" name="Shape 124"/>
          <p:cNvSpPr txBox="1">
            <a:spLocks noGrp="1"/>
          </p:cNvSpPr>
          <p:nvPr>
            <p:ph type="title"/>
          </p:nvPr>
        </p:nvSpPr>
        <p:spPr>
          <a:xfrm>
            <a:off x="402336" y="228600"/>
            <a:ext cx="11379200" cy="758951"/>
          </a:xfrm>
          <a:prstGeom prst="rect">
            <a:avLst/>
          </a:prstGeom>
          <a:noFill/>
          <a:ln>
            <a:noFill/>
          </a:ln>
        </p:spPr>
        <p:txBody>
          <a:bodyPr lIns="91425" tIns="91425" rIns="91425" bIns="91425" anchor="b" anchorCtr="0"/>
          <a:lstStyle>
            <a:lvl1pPr marL="0" marR="0" lvl="0" indent="0" algn="ctr" rtl="0">
              <a:spcBef>
                <a:spcPts val="0"/>
              </a:spcBef>
              <a:buClr>
                <a:srgbClr val="C9731D"/>
              </a:buClr>
              <a:buFont typeface="Georgia"/>
              <a:buNone/>
              <a:defRPr sz="3300" b="0" i="0" u="none" strike="noStrike" cap="none">
                <a:solidFill>
                  <a:srgbClr val="C9731D"/>
                </a:solidFill>
                <a:latin typeface="Georgia"/>
                <a:ea typeface="Georgia"/>
                <a:cs typeface="Georgia"/>
                <a:sym typeface="Georgia"/>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130"/>
        <p:cNvGrpSpPr/>
        <p:nvPr/>
      </p:nvGrpSpPr>
      <p:grpSpPr>
        <a:xfrm>
          <a:off x="0" y="0"/>
          <a:ext cx="0" cy="0"/>
          <a:chOff x="0" y="0"/>
          <a:chExt cx="0" cy="0"/>
        </a:xfrm>
      </p:grpSpPr>
      <p:sp>
        <p:nvSpPr>
          <p:cNvPr id="131" name="Shape 131"/>
          <p:cNvSpPr/>
          <p:nvPr/>
        </p:nvSpPr>
        <p:spPr>
          <a:xfrm>
            <a:off x="0" y="6705600"/>
            <a:ext cx="12192000" cy="152399"/>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32" name="Shape 132"/>
          <p:cNvSpPr/>
          <p:nvPr/>
        </p:nvSpPr>
        <p:spPr>
          <a:xfrm>
            <a:off x="0" y="0"/>
            <a:ext cx="12192000" cy="155448"/>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33" name="Shape 133"/>
          <p:cNvSpPr/>
          <p:nvPr/>
        </p:nvSpPr>
        <p:spPr>
          <a:xfrm>
            <a:off x="11988800" y="0"/>
            <a:ext cx="203199" cy="6858000"/>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34" name="Shape 134"/>
          <p:cNvSpPr/>
          <p:nvPr/>
        </p:nvSpPr>
        <p:spPr>
          <a:xfrm>
            <a:off x="0" y="0"/>
            <a:ext cx="203199" cy="6858000"/>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35" name="Shape 135"/>
          <p:cNvSpPr/>
          <p:nvPr/>
        </p:nvSpPr>
        <p:spPr>
          <a:xfrm>
            <a:off x="195071" y="6391657"/>
            <a:ext cx="11777471" cy="309562"/>
          </a:xfrm>
          <a:prstGeom prst="rect">
            <a:avLst/>
          </a:prstGeom>
          <a:solidFill>
            <a:schemeClr val="accent3"/>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36" name="Shape 136"/>
          <p:cNvSpPr/>
          <p:nvPr/>
        </p:nvSpPr>
        <p:spPr>
          <a:xfrm>
            <a:off x="203200" y="158495"/>
            <a:ext cx="11777471" cy="6547104"/>
          </a:xfrm>
          <a:prstGeom prst="rect">
            <a:avLst/>
          </a:prstGeom>
          <a:noFill/>
          <a:ln w="9525" cap="flat" cmpd="sng">
            <a:solidFill>
              <a:srgbClr val="C9731D"/>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37" name="Shape 137"/>
          <p:cNvSpPr txBox="1">
            <a:spLocks noGrp="1"/>
          </p:cNvSpPr>
          <p:nvPr>
            <p:ph type="dt" idx="10"/>
          </p:nvPr>
        </p:nvSpPr>
        <p:spPr>
          <a:xfrm>
            <a:off x="7721600" y="6404983"/>
            <a:ext cx="4059936" cy="365759"/>
          </a:xfrm>
          <a:prstGeom prst="rect">
            <a:avLst/>
          </a:prstGeom>
          <a:noFill/>
          <a:ln>
            <a:noFill/>
          </a:ln>
        </p:spPr>
        <p:txBody>
          <a:bodyPr lIns="91425" tIns="91425" rIns="91425" bIns="91425" anchor="t" anchorCtr="0"/>
          <a:lstStyle>
            <a:lvl1pPr marL="0" marR="0" lvl="0" indent="0" algn="r" rtl="0">
              <a:spcBef>
                <a:spcPts val="0"/>
              </a:spcBef>
              <a:buNone/>
              <a:defRPr sz="14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138" name="Shape 138"/>
          <p:cNvSpPr txBox="1">
            <a:spLocks noGrp="1"/>
          </p:cNvSpPr>
          <p:nvPr>
            <p:ph type="ftr" idx="11"/>
          </p:nvPr>
        </p:nvSpPr>
        <p:spPr>
          <a:xfrm>
            <a:off x="406400" y="6410848"/>
            <a:ext cx="4775200" cy="365759"/>
          </a:xfrm>
          <a:prstGeom prst="rect">
            <a:avLst/>
          </a:prstGeom>
          <a:noFill/>
          <a:ln>
            <a:noFill/>
          </a:ln>
        </p:spPr>
        <p:txBody>
          <a:bodyPr lIns="91425" tIns="91425" rIns="91425" bIns="91425" anchor="t" anchorCtr="0"/>
          <a:lstStyle>
            <a:lvl1pPr marL="0" marR="0" lvl="0" indent="0" algn="l" rtl="0">
              <a:spcBef>
                <a:spcPts val="0"/>
              </a:spcBef>
              <a:buNone/>
              <a:defRPr sz="12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139" name="Shape 139"/>
          <p:cNvSpPr txBox="1">
            <a:spLocks noGrp="1"/>
          </p:cNvSpPr>
          <p:nvPr>
            <p:ph type="sldNum" idx="12"/>
          </p:nvPr>
        </p:nvSpPr>
        <p:spPr>
          <a:xfrm>
            <a:off x="5689600" y="6324600"/>
            <a:ext cx="812799" cy="441324"/>
          </a:xfrm>
          <a:prstGeom prst="rect">
            <a:avLst/>
          </a:prstGeom>
          <a:noFill/>
          <a:ln>
            <a:noFill/>
          </a:ln>
        </p:spPr>
        <p:txBody>
          <a:bodyPr lIns="45700" tIns="45700" rIns="45700" bIns="45700" anchor="ctr" anchorCtr="0">
            <a:noAutofit/>
          </a:bodyPr>
          <a:lstStyle/>
          <a:p>
            <a:pPr marL="0" marR="0" lvl="0" indent="0" algn="ctr" rtl="0">
              <a:spcBef>
                <a:spcPts val="0"/>
              </a:spcBef>
              <a:buSzPct val="25000"/>
              <a:buNone/>
            </a:pPr>
            <a:fld id="{00000000-1234-1234-1234-123412341234}" type="slidenum">
              <a:rPr lang="en-US" sz="1600">
                <a:solidFill>
                  <a:srgbClr val="FFFFFF"/>
                </a:solidFill>
                <a:latin typeface="Georgia"/>
                <a:ea typeface="Georgia"/>
                <a:cs typeface="Georgia"/>
                <a:sym typeface="Georgia"/>
              </a:rPr>
              <a:t>‹#›</a:t>
            </a:fld>
            <a:endParaRPr lang="en-US" sz="1600">
              <a:solidFill>
                <a:srgbClr val="FFFFFF"/>
              </a:solidFill>
              <a:latin typeface="Georgia"/>
              <a:ea typeface="Georgia"/>
              <a:cs typeface="Georgia"/>
              <a:sym typeface="Georgia"/>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Shape 140"/>
        <p:cNvGrpSpPr/>
        <p:nvPr/>
      </p:nvGrpSpPr>
      <p:grpSpPr>
        <a:xfrm>
          <a:off x="0" y="0"/>
          <a:ext cx="0" cy="0"/>
          <a:chOff x="0" y="0"/>
          <a:chExt cx="0" cy="0"/>
        </a:xfrm>
      </p:grpSpPr>
      <p:sp>
        <p:nvSpPr>
          <p:cNvPr id="141" name="Shape 141"/>
          <p:cNvSpPr/>
          <p:nvPr/>
        </p:nvSpPr>
        <p:spPr>
          <a:xfrm>
            <a:off x="203200" y="152400"/>
            <a:ext cx="11777471" cy="304799"/>
          </a:xfrm>
          <a:prstGeom prst="rect">
            <a:avLst/>
          </a:prstGeom>
          <a:solidFill>
            <a:schemeClr val="accent3"/>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42" name="Shape 142"/>
          <p:cNvSpPr/>
          <p:nvPr/>
        </p:nvSpPr>
        <p:spPr>
          <a:xfrm>
            <a:off x="0" y="6705600"/>
            <a:ext cx="12192000" cy="152399"/>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43" name="Shape 143"/>
          <p:cNvSpPr/>
          <p:nvPr/>
        </p:nvSpPr>
        <p:spPr>
          <a:xfrm>
            <a:off x="11988800" y="0"/>
            <a:ext cx="203199" cy="6858000"/>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44" name="Shape 144"/>
          <p:cNvSpPr/>
          <p:nvPr/>
        </p:nvSpPr>
        <p:spPr>
          <a:xfrm>
            <a:off x="0" y="0"/>
            <a:ext cx="12192000" cy="118872"/>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45" name="Shape 145"/>
          <p:cNvSpPr/>
          <p:nvPr/>
        </p:nvSpPr>
        <p:spPr>
          <a:xfrm>
            <a:off x="0" y="0"/>
            <a:ext cx="203199" cy="6858000"/>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46" name="Shape 146"/>
          <p:cNvSpPr/>
          <p:nvPr/>
        </p:nvSpPr>
        <p:spPr>
          <a:xfrm>
            <a:off x="203200" y="609600"/>
            <a:ext cx="3657600" cy="5867400"/>
          </a:xfrm>
          <a:prstGeom prst="rect">
            <a:avLst/>
          </a:prstGeom>
          <a:solidFill>
            <a:schemeClr val="accent1"/>
          </a:solidFill>
          <a:ln>
            <a:noFill/>
          </a:ln>
        </p:spPr>
        <p:txBody>
          <a:bodyPr lIns="91425" tIns="45700" rIns="91425" bIns="45700" anchor="ctr" anchorCtr="0">
            <a:noAutofit/>
          </a:bodyPr>
          <a:lstStyle/>
          <a:p>
            <a:pPr marL="0" marR="0" lvl="0" indent="0" algn="ctr" rtl="0">
              <a:spcBef>
                <a:spcPts val="0"/>
              </a:spcBef>
              <a:buNone/>
            </a:pPr>
            <a:endParaRPr sz="1800">
              <a:solidFill>
                <a:schemeClr val="lt1"/>
              </a:solidFill>
              <a:latin typeface="Georgia"/>
              <a:ea typeface="Georgia"/>
              <a:cs typeface="Georgia"/>
              <a:sym typeface="Georgia"/>
            </a:endParaRPr>
          </a:p>
        </p:txBody>
      </p:sp>
      <p:sp>
        <p:nvSpPr>
          <p:cNvPr id="147" name="Shape 147"/>
          <p:cNvSpPr txBox="1">
            <a:spLocks noGrp="1"/>
          </p:cNvSpPr>
          <p:nvPr>
            <p:ph type="title"/>
          </p:nvPr>
        </p:nvSpPr>
        <p:spPr>
          <a:xfrm>
            <a:off x="508000" y="914400"/>
            <a:ext cx="3149600" cy="990599"/>
          </a:xfrm>
          <a:prstGeom prst="rect">
            <a:avLst/>
          </a:prstGeom>
          <a:noFill/>
          <a:ln>
            <a:noFill/>
          </a:ln>
        </p:spPr>
        <p:txBody>
          <a:bodyPr lIns="91425" tIns="91425" rIns="91425" bIns="91425" anchor="b" anchorCtr="0"/>
          <a:lstStyle>
            <a:lvl1pPr marL="0" marR="0" lvl="0" indent="0" algn="l" rtl="0">
              <a:spcBef>
                <a:spcPts val="0"/>
              </a:spcBef>
              <a:buClr>
                <a:srgbClr val="FFFFFF"/>
              </a:buClr>
              <a:buFont typeface="Georgia"/>
              <a:buNone/>
              <a:defRPr sz="2200" b="1" i="0" u="none" strike="noStrike" cap="none">
                <a:solidFill>
                  <a:srgbClr val="FFFFFF"/>
                </a:solidFill>
                <a:latin typeface="Georgia"/>
                <a:ea typeface="Georgia"/>
                <a:cs typeface="Georgia"/>
                <a:sym typeface="Georgia"/>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48" name="Shape 148"/>
          <p:cNvSpPr txBox="1">
            <a:spLocks noGrp="1"/>
          </p:cNvSpPr>
          <p:nvPr>
            <p:ph type="body" idx="1"/>
          </p:nvPr>
        </p:nvSpPr>
        <p:spPr>
          <a:xfrm>
            <a:off x="508000" y="1981200"/>
            <a:ext cx="3149600" cy="4144963"/>
          </a:xfrm>
          <a:prstGeom prst="rect">
            <a:avLst/>
          </a:prstGeom>
          <a:noFill/>
          <a:ln>
            <a:noFill/>
          </a:ln>
        </p:spPr>
        <p:txBody>
          <a:bodyPr lIns="91425" tIns="91425" rIns="91425" bIns="91425" anchor="t" anchorCtr="0"/>
          <a:lstStyle>
            <a:lvl1pPr marL="0" marR="0" lvl="0" indent="0" algn="l" rtl="0">
              <a:spcBef>
                <a:spcPts val="320"/>
              </a:spcBef>
              <a:spcAft>
                <a:spcPts val="1000"/>
              </a:spcAft>
              <a:buClr>
                <a:schemeClr val="accent1"/>
              </a:buClr>
              <a:buFont typeface="Noto Sans Symbols"/>
              <a:buNone/>
              <a:defRPr sz="1600" b="0" i="0" u="none" strike="noStrike" cap="none">
                <a:solidFill>
                  <a:srgbClr val="FFFFFF"/>
                </a:solidFill>
                <a:latin typeface="Georgia"/>
                <a:ea typeface="Georgia"/>
                <a:cs typeface="Georgia"/>
                <a:sym typeface="Georgia"/>
              </a:defRPr>
            </a:lvl1pPr>
            <a:lvl2pPr marL="548640" marR="0" lvl="1" indent="-281940" algn="l" rtl="0">
              <a:spcBef>
                <a:spcPts val="240"/>
              </a:spcBef>
              <a:buClr>
                <a:schemeClr val="accent2"/>
              </a:buClr>
              <a:buFont typeface="Noto Sans Symbols"/>
              <a:buNone/>
              <a:defRPr sz="1200" b="0" i="0" u="none" strike="noStrike" cap="none">
                <a:solidFill>
                  <a:schemeClr val="dk2"/>
                </a:solidFill>
                <a:latin typeface="Georgia"/>
                <a:ea typeface="Georgia"/>
                <a:cs typeface="Georgia"/>
                <a:sym typeface="Georgia"/>
              </a:defRPr>
            </a:lvl2pPr>
            <a:lvl3pPr marL="822960" marR="0" lvl="2" indent="-238760" algn="l" rtl="0">
              <a:spcBef>
                <a:spcPts val="200"/>
              </a:spcBef>
              <a:buClr>
                <a:schemeClr val="accent3"/>
              </a:buClr>
              <a:buFont typeface="Noto Sans Symbols"/>
              <a:buNone/>
              <a:defRPr sz="1000" b="0" i="0" u="none" strike="noStrike" cap="none">
                <a:solidFill>
                  <a:schemeClr val="dk1"/>
                </a:solidFill>
                <a:latin typeface="Georgia"/>
                <a:ea typeface="Georgia"/>
                <a:cs typeface="Georgia"/>
                <a:sym typeface="Georgia"/>
              </a:defRPr>
            </a:lvl3pPr>
            <a:lvl4pPr marL="1097280" marR="0" lvl="3" indent="-233680" algn="l" rtl="0">
              <a:spcBef>
                <a:spcPts val="180"/>
              </a:spcBef>
              <a:buClr>
                <a:schemeClr val="accent4"/>
              </a:buClr>
              <a:buFont typeface="Noto Sans Symbols"/>
              <a:buNone/>
              <a:defRPr sz="900" b="0" i="0" u="none" strike="noStrike" cap="none">
                <a:solidFill>
                  <a:schemeClr val="dk2"/>
                </a:solidFill>
                <a:latin typeface="Georgia"/>
                <a:ea typeface="Georgia"/>
                <a:cs typeface="Georgia"/>
                <a:sym typeface="Georgia"/>
              </a:defRPr>
            </a:lvl4pPr>
            <a:lvl5pPr marL="1371600" marR="0" lvl="4" indent="-228600" algn="l" rtl="0">
              <a:spcBef>
                <a:spcPts val="180"/>
              </a:spcBef>
              <a:buClr>
                <a:schemeClr val="accent5"/>
              </a:buClr>
              <a:buFont typeface="Georgia"/>
              <a:buNone/>
              <a:defRPr sz="9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
        <p:nvSpPr>
          <p:cNvPr id="149" name="Shape 149"/>
          <p:cNvSpPr/>
          <p:nvPr/>
        </p:nvSpPr>
        <p:spPr>
          <a:xfrm>
            <a:off x="203200" y="152400"/>
            <a:ext cx="11777471" cy="6547104"/>
          </a:xfrm>
          <a:prstGeom prst="rect">
            <a:avLst/>
          </a:prstGeom>
          <a:noFill/>
          <a:ln w="9525" cap="flat" cmpd="sng">
            <a:solidFill>
              <a:srgbClr val="C9731D"/>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cxnSp>
        <p:nvCxnSpPr>
          <p:cNvPr id="150" name="Shape 150"/>
          <p:cNvCxnSpPr/>
          <p:nvPr/>
        </p:nvCxnSpPr>
        <p:spPr>
          <a:xfrm>
            <a:off x="203200" y="533400"/>
            <a:ext cx="11777471" cy="0"/>
          </a:xfrm>
          <a:prstGeom prst="straightConnector1">
            <a:avLst/>
          </a:prstGeom>
          <a:noFill/>
          <a:ln w="11425" cap="flat" cmpd="sng">
            <a:solidFill>
              <a:srgbClr val="C9731D"/>
            </a:solidFill>
            <a:prstDash val="dash"/>
            <a:round/>
            <a:headEnd type="none" w="med" len="med"/>
            <a:tailEnd type="none" w="med" len="med"/>
          </a:ln>
        </p:spPr>
      </p:cxnSp>
      <p:sp>
        <p:nvSpPr>
          <p:cNvPr id="151" name="Shape 151"/>
          <p:cNvSpPr txBox="1">
            <a:spLocks noGrp="1"/>
          </p:cNvSpPr>
          <p:nvPr>
            <p:ph type="body" idx="2"/>
          </p:nvPr>
        </p:nvSpPr>
        <p:spPr>
          <a:xfrm>
            <a:off x="4165600" y="685800"/>
            <a:ext cx="7518399" cy="5410200"/>
          </a:xfrm>
          <a:prstGeom prst="rect">
            <a:avLst/>
          </a:prstGeom>
          <a:noFill/>
          <a:ln>
            <a:noFill/>
          </a:ln>
        </p:spPr>
        <p:txBody>
          <a:bodyPr lIns="91425" tIns="91425" rIns="91425" bIns="91425" anchor="t" anchorCtr="0"/>
          <a:lstStyle>
            <a:lvl1pPr marL="274320" marR="0" lvl="0" indent="-128587" algn="l" rtl="0">
              <a:spcBef>
                <a:spcPts val="540"/>
              </a:spcBef>
              <a:buClr>
                <a:schemeClr val="accent1"/>
              </a:buClr>
              <a:buSzPct val="85000"/>
              <a:buFont typeface="Noto Sans Symbols"/>
              <a:buChar char="●"/>
              <a:defRPr sz="27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
        <p:nvSpPr>
          <p:cNvPr id="152" name="Shape 152"/>
          <p:cNvSpPr/>
          <p:nvPr/>
        </p:nvSpPr>
        <p:spPr>
          <a:xfrm>
            <a:off x="1727200" y="228600"/>
            <a:ext cx="812799" cy="609599"/>
          </a:xfrm>
          <a:prstGeom prst="ellipse">
            <a:avLst/>
          </a:prstGeom>
          <a:solidFill>
            <a:srgbClr val="FFFFFF"/>
          </a:solidFill>
          <a:ln>
            <a:noFill/>
          </a:ln>
        </p:spPr>
        <p:txBody>
          <a:bodyPr lIns="91425" tIns="45700" rIns="91425" bIns="45700" anchor="ctr" anchorCtr="0">
            <a:noAutofit/>
          </a:bodyPr>
          <a:lstStyle/>
          <a:p>
            <a:pPr marL="0" marR="0" lvl="0" indent="0" algn="ctr" rtl="0">
              <a:spcBef>
                <a:spcPts val="0"/>
              </a:spcBef>
              <a:buNone/>
            </a:pPr>
            <a:endParaRPr sz="1800">
              <a:solidFill>
                <a:schemeClr val="lt1"/>
              </a:solidFill>
              <a:latin typeface="Georgia"/>
              <a:ea typeface="Georgia"/>
              <a:cs typeface="Georgia"/>
              <a:sym typeface="Georgia"/>
            </a:endParaRPr>
          </a:p>
        </p:txBody>
      </p:sp>
      <p:sp>
        <p:nvSpPr>
          <p:cNvPr id="153" name="Shape 153"/>
          <p:cNvSpPr/>
          <p:nvPr/>
        </p:nvSpPr>
        <p:spPr>
          <a:xfrm>
            <a:off x="1853183" y="323087"/>
            <a:ext cx="560831" cy="420624"/>
          </a:xfrm>
          <a:prstGeom prst="ellipse">
            <a:avLst/>
          </a:prstGeom>
          <a:solidFill>
            <a:srgbClr val="FFFFFF"/>
          </a:solidFill>
          <a:ln w="50800" cap="rnd" cmpd="dbl">
            <a:solidFill>
              <a:srgbClr val="C9731D"/>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a:solidFill>
                <a:schemeClr val="lt1"/>
              </a:solidFill>
              <a:latin typeface="Georgia"/>
              <a:ea typeface="Georgia"/>
              <a:cs typeface="Georgia"/>
              <a:sym typeface="Georgia"/>
            </a:endParaRPr>
          </a:p>
        </p:txBody>
      </p:sp>
      <p:sp>
        <p:nvSpPr>
          <p:cNvPr id="154" name="Shape 154"/>
          <p:cNvSpPr txBox="1">
            <a:spLocks noGrp="1"/>
          </p:cNvSpPr>
          <p:nvPr>
            <p:ph type="sldNum" idx="12"/>
          </p:nvPr>
        </p:nvSpPr>
        <p:spPr>
          <a:xfrm>
            <a:off x="1828800" y="312738"/>
            <a:ext cx="609599" cy="441324"/>
          </a:xfrm>
          <a:prstGeom prst="rect">
            <a:avLst/>
          </a:prstGeom>
          <a:noFill/>
          <a:ln>
            <a:noFill/>
          </a:ln>
        </p:spPr>
        <p:txBody>
          <a:bodyPr lIns="45700" tIns="45700" rIns="45700" bIns="45700" anchor="ctr" anchorCtr="0">
            <a:noAutofit/>
          </a:bodyPr>
          <a:lstStyle/>
          <a:p>
            <a:pPr marL="0" marR="0" lvl="0" indent="0" algn="ctr" rtl="0">
              <a:spcBef>
                <a:spcPts val="0"/>
              </a:spcBef>
              <a:buSzPct val="25000"/>
              <a:buNone/>
            </a:pPr>
            <a:fld id="{00000000-1234-1234-1234-123412341234}" type="slidenum">
              <a:rPr lang="en-US" sz="1600">
                <a:solidFill>
                  <a:srgbClr val="C9731D"/>
                </a:solidFill>
                <a:latin typeface="Georgia"/>
                <a:ea typeface="Georgia"/>
                <a:cs typeface="Georgia"/>
                <a:sym typeface="Georgia"/>
              </a:rPr>
              <a:t>‹#›</a:t>
            </a:fld>
            <a:endParaRPr lang="en-US" sz="1600">
              <a:solidFill>
                <a:srgbClr val="C9731D"/>
              </a:solidFill>
              <a:latin typeface="Georgia"/>
              <a:ea typeface="Georgia"/>
              <a:cs typeface="Georgia"/>
              <a:sym typeface="Georgia"/>
            </a:endParaRPr>
          </a:p>
        </p:txBody>
      </p:sp>
      <p:sp>
        <p:nvSpPr>
          <p:cNvPr id="155" name="Shape 155"/>
          <p:cNvSpPr/>
          <p:nvPr/>
        </p:nvSpPr>
        <p:spPr>
          <a:xfrm>
            <a:off x="199135" y="6388385"/>
            <a:ext cx="11777471" cy="309562"/>
          </a:xfrm>
          <a:prstGeom prst="rect">
            <a:avLst/>
          </a:prstGeom>
          <a:solidFill>
            <a:schemeClr val="accent3"/>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56" name="Shape 156"/>
          <p:cNvSpPr txBox="1">
            <a:spLocks noGrp="1"/>
          </p:cNvSpPr>
          <p:nvPr>
            <p:ph type="dt" idx="10"/>
          </p:nvPr>
        </p:nvSpPr>
        <p:spPr>
          <a:xfrm>
            <a:off x="7721600" y="6404983"/>
            <a:ext cx="4059936" cy="365759"/>
          </a:xfrm>
          <a:prstGeom prst="rect">
            <a:avLst/>
          </a:prstGeom>
          <a:noFill/>
          <a:ln>
            <a:noFill/>
          </a:ln>
        </p:spPr>
        <p:txBody>
          <a:bodyPr lIns="91425" tIns="91425" rIns="91425" bIns="91425" anchor="t" anchorCtr="0"/>
          <a:lstStyle>
            <a:lvl1pPr marL="0" marR="0" lvl="0" indent="0" algn="r" rtl="0">
              <a:spcBef>
                <a:spcPts val="0"/>
              </a:spcBef>
              <a:buNone/>
              <a:defRPr sz="14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157" name="Shape 157"/>
          <p:cNvSpPr txBox="1">
            <a:spLocks noGrp="1"/>
          </p:cNvSpPr>
          <p:nvPr>
            <p:ph type="ftr" idx="11"/>
          </p:nvPr>
        </p:nvSpPr>
        <p:spPr>
          <a:xfrm>
            <a:off x="402336" y="6410848"/>
            <a:ext cx="4511039" cy="365759"/>
          </a:xfrm>
          <a:prstGeom prst="rect">
            <a:avLst/>
          </a:prstGeom>
          <a:noFill/>
          <a:ln>
            <a:noFill/>
          </a:ln>
        </p:spPr>
        <p:txBody>
          <a:bodyPr lIns="91425" tIns="91425" rIns="91425" bIns="91425" anchor="t" anchorCtr="0"/>
          <a:lstStyle>
            <a:lvl1pPr marL="0" marR="0" lvl="0" indent="0" algn="l" rtl="0">
              <a:spcBef>
                <a:spcPts val="0"/>
              </a:spcBef>
              <a:buNone/>
              <a:defRPr sz="12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Shape 158"/>
        <p:cNvGrpSpPr/>
        <p:nvPr/>
      </p:nvGrpSpPr>
      <p:grpSpPr>
        <a:xfrm>
          <a:off x="0" y="0"/>
          <a:ext cx="0" cy="0"/>
          <a:chOff x="0" y="0"/>
          <a:chExt cx="0" cy="0"/>
        </a:xfrm>
      </p:grpSpPr>
      <p:cxnSp>
        <p:nvCxnSpPr>
          <p:cNvPr id="159" name="Shape 159"/>
          <p:cNvCxnSpPr/>
          <p:nvPr/>
        </p:nvCxnSpPr>
        <p:spPr>
          <a:xfrm>
            <a:off x="203200" y="533400"/>
            <a:ext cx="11777471" cy="0"/>
          </a:xfrm>
          <a:prstGeom prst="straightConnector1">
            <a:avLst/>
          </a:prstGeom>
          <a:noFill/>
          <a:ln w="11425" cap="flat" cmpd="sng">
            <a:solidFill>
              <a:srgbClr val="C9731D"/>
            </a:solidFill>
            <a:prstDash val="dash"/>
            <a:round/>
            <a:headEnd type="none" w="med" len="med"/>
            <a:tailEnd type="none" w="med" len="med"/>
          </a:ln>
        </p:spPr>
      </p:cxnSp>
      <p:sp>
        <p:nvSpPr>
          <p:cNvPr id="160" name="Shape 160"/>
          <p:cNvSpPr/>
          <p:nvPr/>
        </p:nvSpPr>
        <p:spPr>
          <a:xfrm>
            <a:off x="0" y="6705600"/>
            <a:ext cx="12192000" cy="152399"/>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61" name="Shape 161"/>
          <p:cNvSpPr/>
          <p:nvPr/>
        </p:nvSpPr>
        <p:spPr>
          <a:xfrm>
            <a:off x="11988800" y="0"/>
            <a:ext cx="203199" cy="6858000"/>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62" name="Shape 162"/>
          <p:cNvSpPr/>
          <p:nvPr/>
        </p:nvSpPr>
        <p:spPr>
          <a:xfrm>
            <a:off x="0" y="0"/>
            <a:ext cx="12192000" cy="152399"/>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63" name="Shape 163"/>
          <p:cNvSpPr/>
          <p:nvPr/>
        </p:nvSpPr>
        <p:spPr>
          <a:xfrm>
            <a:off x="0" y="0"/>
            <a:ext cx="203199" cy="6858000"/>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64" name="Shape 164"/>
          <p:cNvSpPr/>
          <p:nvPr/>
        </p:nvSpPr>
        <p:spPr>
          <a:xfrm>
            <a:off x="203200" y="152400"/>
            <a:ext cx="11777471" cy="301752"/>
          </a:xfrm>
          <a:prstGeom prst="rect">
            <a:avLst/>
          </a:prstGeom>
          <a:solidFill>
            <a:schemeClr val="accent3"/>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65" name="Shape 165"/>
          <p:cNvSpPr/>
          <p:nvPr/>
        </p:nvSpPr>
        <p:spPr>
          <a:xfrm>
            <a:off x="203200" y="609600"/>
            <a:ext cx="3657600" cy="5867400"/>
          </a:xfrm>
          <a:prstGeom prst="rect">
            <a:avLst/>
          </a:prstGeom>
          <a:solidFill>
            <a:schemeClr val="accent1"/>
          </a:solidFill>
          <a:ln>
            <a:noFill/>
          </a:ln>
        </p:spPr>
        <p:txBody>
          <a:bodyPr lIns="91425" tIns="45700" rIns="91425" bIns="45700" anchor="ctr" anchorCtr="0">
            <a:noAutofit/>
          </a:bodyPr>
          <a:lstStyle/>
          <a:p>
            <a:pPr marL="0" marR="0" lvl="0" indent="0" algn="ctr" rtl="0">
              <a:spcBef>
                <a:spcPts val="0"/>
              </a:spcBef>
              <a:buNone/>
            </a:pPr>
            <a:endParaRPr sz="1800">
              <a:solidFill>
                <a:schemeClr val="lt1"/>
              </a:solidFill>
              <a:latin typeface="Georgia"/>
              <a:ea typeface="Georgia"/>
              <a:cs typeface="Georgia"/>
              <a:sym typeface="Georgia"/>
            </a:endParaRPr>
          </a:p>
        </p:txBody>
      </p:sp>
      <p:sp>
        <p:nvSpPr>
          <p:cNvPr id="166" name="Shape 166"/>
          <p:cNvSpPr/>
          <p:nvPr/>
        </p:nvSpPr>
        <p:spPr>
          <a:xfrm>
            <a:off x="203200" y="155447"/>
            <a:ext cx="11777471" cy="6547104"/>
          </a:xfrm>
          <a:prstGeom prst="rect">
            <a:avLst/>
          </a:prstGeom>
          <a:noFill/>
          <a:ln w="9525" cap="flat" cmpd="sng">
            <a:solidFill>
              <a:srgbClr val="C9731D"/>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67" name="Shape 167"/>
          <p:cNvSpPr/>
          <p:nvPr/>
        </p:nvSpPr>
        <p:spPr>
          <a:xfrm>
            <a:off x="1727200" y="228600"/>
            <a:ext cx="812799" cy="609599"/>
          </a:xfrm>
          <a:prstGeom prst="ellipse">
            <a:avLst/>
          </a:prstGeom>
          <a:solidFill>
            <a:srgbClr val="FFFFFF"/>
          </a:solidFill>
          <a:ln>
            <a:noFill/>
          </a:ln>
        </p:spPr>
        <p:txBody>
          <a:bodyPr lIns="91425" tIns="45700" rIns="91425" bIns="45700" anchor="ctr" anchorCtr="0">
            <a:noAutofit/>
          </a:bodyPr>
          <a:lstStyle/>
          <a:p>
            <a:pPr marL="0" marR="0" lvl="0" indent="0" algn="ctr" rtl="0">
              <a:spcBef>
                <a:spcPts val="0"/>
              </a:spcBef>
              <a:buNone/>
            </a:pPr>
            <a:endParaRPr sz="1800">
              <a:solidFill>
                <a:schemeClr val="lt1"/>
              </a:solidFill>
              <a:latin typeface="Georgia"/>
              <a:ea typeface="Georgia"/>
              <a:cs typeface="Georgia"/>
              <a:sym typeface="Georgia"/>
            </a:endParaRPr>
          </a:p>
        </p:txBody>
      </p:sp>
      <p:sp>
        <p:nvSpPr>
          <p:cNvPr id="168" name="Shape 168"/>
          <p:cNvSpPr/>
          <p:nvPr/>
        </p:nvSpPr>
        <p:spPr>
          <a:xfrm>
            <a:off x="1853183" y="323087"/>
            <a:ext cx="560831" cy="420624"/>
          </a:xfrm>
          <a:prstGeom prst="ellipse">
            <a:avLst/>
          </a:prstGeom>
          <a:solidFill>
            <a:srgbClr val="FFFFFF"/>
          </a:solidFill>
          <a:ln w="50800" cap="rnd" cmpd="dbl">
            <a:solidFill>
              <a:srgbClr val="C9731D"/>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a:solidFill>
                <a:schemeClr val="lt1"/>
              </a:solidFill>
              <a:latin typeface="Georgia"/>
              <a:ea typeface="Georgia"/>
              <a:cs typeface="Georgia"/>
              <a:sym typeface="Georgia"/>
            </a:endParaRPr>
          </a:p>
        </p:txBody>
      </p:sp>
      <p:sp>
        <p:nvSpPr>
          <p:cNvPr id="169" name="Shape 169"/>
          <p:cNvSpPr txBox="1">
            <a:spLocks noGrp="1"/>
          </p:cNvSpPr>
          <p:nvPr>
            <p:ph type="sldNum" idx="12"/>
          </p:nvPr>
        </p:nvSpPr>
        <p:spPr>
          <a:xfrm>
            <a:off x="1828800" y="312738"/>
            <a:ext cx="609599" cy="441324"/>
          </a:xfrm>
          <a:prstGeom prst="rect">
            <a:avLst/>
          </a:prstGeom>
          <a:noFill/>
          <a:ln>
            <a:noFill/>
          </a:ln>
        </p:spPr>
        <p:txBody>
          <a:bodyPr lIns="45700" tIns="45700" rIns="45700" bIns="45700" anchor="ctr" anchorCtr="0">
            <a:noAutofit/>
          </a:bodyPr>
          <a:lstStyle/>
          <a:p>
            <a:pPr marL="0" marR="0" lvl="0" indent="0" algn="ctr" rtl="0">
              <a:spcBef>
                <a:spcPts val="0"/>
              </a:spcBef>
              <a:buSzPct val="25000"/>
              <a:buNone/>
            </a:pPr>
            <a:fld id="{00000000-1234-1234-1234-123412341234}" type="slidenum">
              <a:rPr lang="en-US" sz="1600">
                <a:solidFill>
                  <a:srgbClr val="C9731D"/>
                </a:solidFill>
                <a:latin typeface="Georgia"/>
                <a:ea typeface="Georgia"/>
                <a:cs typeface="Georgia"/>
                <a:sym typeface="Georgia"/>
              </a:rPr>
              <a:t>‹#›</a:t>
            </a:fld>
            <a:endParaRPr lang="en-US" sz="1600">
              <a:solidFill>
                <a:srgbClr val="C9731D"/>
              </a:solidFill>
              <a:latin typeface="Georgia"/>
              <a:ea typeface="Georgia"/>
              <a:cs typeface="Georgia"/>
              <a:sym typeface="Georgia"/>
            </a:endParaRPr>
          </a:p>
        </p:txBody>
      </p:sp>
      <p:sp>
        <p:nvSpPr>
          <p:cNvPr id="170" name="Shape 170"/>
          <p:cNvSpPr txBox="1">
            <a:spLocks noGrp="1"/>
          </p:cNvSpPr>
          <p:nvPr>
            <p:ph type="title"/>
          </p:nvPr>
        </p:nvSpPr>
        <p:spPr>
          <a:xfrm>
            <a:off x="4000500" y="5029200"/>
            <a:ext cx="7823199" cy="1219199"/>
          </a:xfrm>
          <a:prstGeom prst="rect">
            <a:avLst/>
          </a:prstGeom>
          <a:noFill/>
          <a:ln>
            <a:noFill/>
          </a:ln>
        </p:spPr>
        <p:txBody>
          <a:bodyPr lIns="91425" tIns="91425" rIns="91425" bIns="91425" anchor="t" anchorCtr="0"/>
          <a:lstStyle>
            <a:lvl1pPr marL="0" marR="0" lvl="0" indent="0" algn="l" rtl="0">
              <a:spcBef>
                <a:spcPts val="0"/>
              </a:spcBef>
              <a:buClr>
                <a:schemeClr val="dk2"/>
              </a:buClr>
              <a:buFont typeface="Georgia"/>
              <a:buNone/>
              <a:defRPr sz="2400" b="1" i="0" u="none" strike="noStrike" cap="none">
                <a:solidFill>
                  <a:schemeClr val="dk2"/>
                </a:solidFill>
                <a:latin typeface="Georgia"/>
                <a:ea typeface="Georgia"/>
                <a:cs typeface="Georgia"/>
                <a:sym typeface="Georgia"/>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71" name="Shape 171"/>
          <p:cNvSpPr>
            <a:spLocks noGrp="1"/>
          </p:cNvSpPr>
          <p:nvPr>
            <p:ph type="pic" idx="2"/>
          </p:nvPr>
        </p:nvSpPr>
        <p:spPr>
          <a:xfrm>
            <a:off x="4000500" y="609600"/>
            <a:ext cx="7823199" cy="4267199"/>
          </a:xfrm>
          <a:prstGeom prst="rect">
            <a:avLst/>
          </a:prstGeom>
          <a:noFill/>
          <a:ln>
            <a:noFill/>
          </a:ln>
        </p:spPr>
        <p:txBody>
          <a:bodyPr lIns="91425" tIns="91425" rIns="91425" bIns="91425" anchor="t" anchorCtr="0"/>
          <a:lstStyle>
            <a:lvl1pPr marL="0" marR="0" lvl="0" indent="0" algn="l" rtl="0">
              <a:spcBef>
                <a:spcPts val="640"/>
              </a:spcBef>
              <a:buClr>
                <a:schemeClr val="accent1"/>
              </a:buClr>
              <a:buFont typeface="Noto Sans Symbols"/>
              <a:buNone/>
              <a:defRPr sz="32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
        <p:nvSpPr>
          <p:cNvPr id="172" name="Shape 172"/>
          <p:cNvSpPr txBox="1">
            <a:spLocks noGrp="1"/>
          </p:cNvSpPr>
          <p:nvPr>
            <p:ph type="body" idx="1"/>
          </p:nvPr>
        </p:nvSpPr>
        <p:spPr>
          <a:xfrm>
            <a:off x="508000" y="990600"/>
            <a:ext cx="3251199" cy="5257799"/>
          </a:xfrm>
          <a:prstGeom prst="rect">
            <a:avLst/>
          </a:prstGeom>
          <a:noFill/>
          <a:ln>
            <a:noFill/>
          </a:ln>
        </p:spPr>
        <p:txBody>
          <a:bodyPr lIns="91425" tIns="91425" rIns="91425" bIns="91425" anchor="t" anchorCtr="0"/>
          <a:lstStyle>
            <a:lvl1pPr marL="0" marR="0" lvl="0" indent="0" algn="l" rtl="0">
              <a:spcBef>
                <a:spcPts val="320"/>
              </a:spcBef>
              <a:spcAft>
                <a:spcPts val="1000"/>
              </a:spcAft>
              <a:buClr>
                <a:schemeClr val="accent1"/>
              </a:buClr>
              <a:buFont typeface="Noto Sans Symbols"/>
              <a:buNone/>
              <a:defRPr sz="1600" b="0" i="0" u="none" strike="noStrike" cap="none">
                <a:solidFill>
                  <a:srgbClr val="FFFFFF"/>
                </a:solidFill>
                <a:latin typeface="Georgia"/>
                <a:ea typeface="Georgia"/>
                <a:cs typeface="Georgia"/>
                <a:sym typeface="Georgia"/>
              </a:defRPr>
            </a:lvl1pPr>
            <a:lvl2pPr marL="548640" marR="0" lvl="1" indent="-228600" algn="l" rtl="0">
              <a:spcBef>
                <a:spcPts val="240"/>
              </a:spcBef>
              <a:buClr>
                <a:schemeClr val="accent2"/>
              </a:buClr>
              <a:buSzPct val="70000"/>
              <a:buFont typeface="Noto Sans Symbols"/>
              <a:buChar char="○"/>
              <a:defRPr sz="1200" b="0" i="0" u="none" strike="noStrike" cap="none">
                <a:solidFill>
                  <a:schemeClr val="dk2"/>
                </a:solidFill>
                <a:latin typeface="Georgia"/>
                <a:ea typeface="Georgia"/>
                <a:cs typeface="Georgia"/>
                <a:sym typeface="Georgia"/>
              </a:defRPr>
            </a:lvl2pPr>
            <a:lvl3pPr marL="822960" marR="0" lvl="2" indent="-191135" algn="l" rtl="0">
              <a:spcBef>
                <a:spcPts val="200"/>
              </a:spcBef>
              <a:buClr>
                <a:schemeClr val="accent3"/>
              </a:buClr>
              <a:buSzPct val="75000"/>
              <a:buFont typeface="Noto Sans Symbols"/>
              <a:buChar char="•"/>
              <a:defRPr sz="1000" b="0" i="0" u="none" strike="noStrike" cap="none">
                <a:solidFill>
                  <a:schemeClr val="dk1"/>
                </a:solidFill>
                <a:latin typeface="Georgia"/>
                <a:ea typeface="Georgia"/>
                <a:cs typeface="Georgia"/>
                <a:sym typeface="Georgia"/>
              </a:defRPr>
            </a:lvl3pPr>
            <a:lvl4pPr marL="1097280" marR="0" lvl="3" indent="-193675" algn="l" rtl="0">
              <a:spcBef>
                <a:spcPts val="180"/>
              </a:spcBef>
              <a:buClr>
                <a:schemeClr val="accent4"/>
              </a:buClr>
              <a:buSzPct val="70000"/>
              <a:buFont typeface="Noto Sans Symbols"/>
              <a:buChar char="•"/>
              <a:defRPr sz="900" b="0" i="0" u="none" strike="noStrike" cap="none">
                <a:solidFill>
                  <a:schemeClr val="dk2"/>
                </a:solidFill>
                <a:latin typeface="Georgia"/>
                <a:ea typeface="Georgia"/>
                <a:cs typeface="Georgia"/>
                <a:sym typeface="Georgia"/>
              </a:defRPr>
            </a:lvl4pPr>
            <a:lvl5pPr marL="1371600" marR="0" lvl="4" indent="-171450" algn="l" rtl="0">
              <a:spcBef>
                <a:spcPts val="180"/>
              </a:spcBef>
              <a:buClr>
                <a:schemeClr val="accent5"/>
              </a:buClr>
              <a:buSzPct val="100000"/>
              <a:buFont typeface="Georgia"/>
              <a:buChar char="•"/>
              <a:defRPr sz="9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
        <p:nvSpPr>
          <p:cNvPr id="173" name="Shape 173"/>
          <p:cNvSpPr/>
          <p:nvPr/>
        </p:nvSpPr>
        <p:spPr>
          <a:xfrm>
            <a:off x="199135" y="6388385"/>
            <a:ext cx="11777471" cy="309562"/>
          </a:xfrm>
          <a:prstGeom prst="rect">
            <a:avLst/>
          </a:prstGeom>
          <a:solidFill>
            <a:schemeClr val="accent3"/>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74" name="Shape 174"/>
          <p:cNvSpPr txBox="1">
            <a:spLocks noGrp="1"/>
          </p:cNvSpPr>
          <p:nvPr>
            <p:ph type="dt" idx="10"/>
          </p:nvPr>
        </p:nvSpPr>
        <p:spPr>
          <a:xfrm>
            <a:off x="7717535" y="6404983"/>
            <a:ext cx="4059936" cy="365759"/>
          </a:xfrm>
          <a:prstGeom prst="rect">
            <a:avLst/>
          </a:prstGeom>
          <a:noFill/>
          <a:ln>
            <a:noFill/>
          </a:ln>
        </p:spPr>
        <p:txBody>
          <a:bodyPr lIns="91425" tIns="91425" rIns="91425" bIns="91425" anchor="t" anchorCtr="0"/>
          <a:lstStyle>
            <a:lvl1pPr marL="0" marR="0" lvl="0" indent="0" algn="r" rtl="0">
              <a:spcBef>
                <a:spcPts val="0"/>
              </a:spcBef>
              <a:buNone/>
              <a:defRPr sz="14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175" name="Shape 175"/>
          <p:cNvSpPr txBox="1">
            <a:spLocks noGrp="1"/>
          </p:cNvSpPr>
          <p:nvPr>
            <p:ph type="ftr" idx="11"/>
          </p:nvPr>
        </p:nvSpPr>
        <p:spPr>
          <a:xfrm>
            <a:off x="402336" y="6410848"/>
            <a:ext cx="4779264" cy="365759"/>
          </a:xfrm>
          <a:prstGeom prst="rect">
            <a:avLst/>
          </a:prstGeom>
          <a:noFill/>
          <a:ln>
            <a:noFill/>
          </a:ln>
        </p:spPr>
        <p:txBody>
          <a:bodyPr lIns="91425" tIns="91425" rIns="91425" bIns="91425" anchor="t" anchorCtr="0"/>
          <a:lstStyle>
            <a:lvl1pPr marL="0" marR="0" lvl="0" indent="0" algn="l" rtl="0">
              <a:spcBef>
                <a:spcPts val="0"/>
              </a:spcBef>
              <a:buNone/>
              <a:defRPr sz="12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176"/>
        <p:cNvGrpSpPr/>
        <p:nvPr/>
      </p:nvGrpSpPr>
      <p:grpSpPr>
        <a:xfrm>
          <a:off x="0" y="0"/>
          <a:ext cx="0" cy="0"/>
          <a:chOff x="0" y="0"/>
          <a:chExt cx="0" cy="0"/>
        </a:xfrm>
      </p:grpSpPr>
      <p:sp>
        <p:nvSpPr>
          <p:cNvPr id="177" name="Shape 177"/>
          <p:cNvSpPr txBox="1">
            <a:spLocks noGrp="1"/>
          </p:cNvSpPr>
          <p:nvPr>
            <p:ph type="title"/>
          </p:nvPr>
        </p:nvSpPr>
        <p:spPr>
          <a:xfrm>
            <a:off x="402336" y="228600"/>
            <a:ext cx="11379200" cy="758951"/>
          </a:xfrm>
          <a:prstGeom prst="rect">
            <a:avLst/>
          </a:prstGeom>
          <a:noFill/>
          <a:ln>
            <a:noFill/>
          </a:ln>
        </p:spPr>
        <p:txBody>
          <a:bodyPr lIns="91425" tIns="91425" rIns="91425" bIns="91425" anchor="b" anchorCtr="0"/>
          <a:lstStyle>
            <a:lvl1pPr marL="0" marR="0" lvl="0" indent="0" algn="ctr" rtl="0">
              <a:spcBef>
                <a:spcPts val="0"/>
              </a:spcBef>
              <a:buClr>
                <a:srgbClr val="C9731D"/>
              </a:buClr>
              <a:buFont typeface="Georgia"/>
              <a:buNone/>
              <a:defRPr sz="3300" b="0" i="0" u="none" strike="noStrike" cap="none">
                <a:solidFill>
                  <a:srgbClr val="C9731D"/>
                </a:solidFill>
                <a:latin typeface="Georgia"/>
                <a:ea typeface="Georgia"/>
                <a:cs typeface="Georgia"/>
                <a:sym typeface="Georgia"/>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78" name="Shape 178"/>
          <p:cNvSpPr txBox="1">
            <a:spLocks noGrp="1"/>
          </p:cNvSpPr>
          <p:nvPr>
            <p:ph type="body" idx="1"/>
          </p:nvPr>
        </p:nvSpPr>
        <p:spPr>
          <a:xfrm rot="5400000">
            <a:off x="3792219" y="-1865884"/>
            <a:ext cx="4599431" cy="11379200"/>
          </a:xfrm>
          <a:prstGeom prst="rect">
            <a:avLst/>
          </a:prstGeom>
          <a:noFill/>
          <a:ln>
            <a:noFill/>
          </a:ln>
        </p:spPr>
        <p:txBody>
          <a:bodyPr lIns="91425" tIns="91425" rIns="91425" bIns="91425" anchor="t" anchorCtr="0"/>
          <a:lstStyle>
            <a:lvl1pPr marL="274320" marR="0" lvl="0" indent="-128587" algn="l" rtl="0">
              <a:spcBef>
                <a:spcPts val="540"/>
              </a:spcBef>
              <a:buClr>
                <a:schemeClr val="accent1"/>
              </a:buClr>
              <a:buSzPct val="85000"/>
              <a:buFont typeface="Noto Sans Symbols"/>
              <a:buChar char="●"/>
              <a:defRPr sz="27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
        <p:nvSpPr>
          <p:cNvPr id="179" name="Shape 179"/>
          <p:cNvSpPr txBox="1">
            <a:spLocks noGrp="1"/>
          </p:cNvSpPr>
          <p:nvPr>
            <p:ph type="dt" idx="10"/>
          </p:nvPr>
        </p:nvSpPr>
        <p:spPr>
          <a:xfrm>
            <a:off x="7721600" y="6404983"/>
            <a:ext cx="4059936" cy="365759"/>
          </a:xfrm>
          <a:prstGeom prst="rect">
            <a:avLst/>
          </a:prstGeom>
          <a:noFill/>
          <a:ln>
            <a:noFill/>
          </a:ln>
        </p:spPr>
        <p:txBody>
          <a:bodyPr lIns="91425" tIns="91425" rIns="91425" bIns="91425" anchor="t" anchorCtr="0"/>
          <a:lstStyle>
            <a:lvl1pPr marL="0" marR="0" lvl="0" indent="0" algn="r" rtl="0">
              <a:spcBef>
                <a:spcPts val="0"/>
              </a:spcBef>
              <a:buNone/>
              <a:defRPr sz="14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180" name="Shape 180"/>
          <p:cNvSpPr txBox="1">
            <a:spLocks noGrp="1"/>
          </p:cNvSpPr>
          <p:nvPr>
            <p:ph type="ftr" idx="11"/>
          </p:nvPr>
        </p:nvSpPr>
        <p:spPr>
          <a:xfrm>
            <a:off x="406400" y="6410848"/>
            <a:ext cx="4775200" cy="365759"/>
          </a:xfrm>
          <a:prstGeom prst="rect">
            <a:avLst/>
          </a:prstGeom>
          <a:noFill/>
          <a:ln>
            <a:noFill/>
          </a:ln>
        </p:spPr>
        <p:txBody>
          <a:bodyPr lIns="91425" tIns="91425" rIns="91425" bIns="91425" anchor="t" anchorCtr="0"/>
          <a:lstStyle>
            <a:lvl1pPr marL="0" marR="0" lvl="0" indent="0" algn="l" rtl="0">
              <a:spcBef>
                <a:spcPts val="0"/>
              </a:spcBef>
              <a:buNone/>
              <a:defRPr sz="12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181" name="Shape 181"/>
          <p:cNvSpPr txBox="1">
            <a:spLocks noGrp="1"/>
          </p:cNvSpPr>
          <p:nvPr>
            <p:ph type="sldNum" idx="12"/>
          </p:nvPr>
        </p:nvSpPr>
        <p:spPr>
          <a:xfrm>
            <a:off x="5791200" y="1040175"/>
            <a:ext cx="609599" cy="441324"/>
          </a:xfrm>
          <a:prstGeom prst="rect">
            <a:avLst/>
          </a:prstGeom>
          <a:noFill/>
          <a:ln>
            <a:noFill/>
          </a:ln>
        </p:spPr>
        <p:txBody>
          <a:bodyPr lIns="45700" tIns="45700" rIns="45700" bIns="45700" anchor="ctr" anchorCtr="0">
            <a:noAutofit/>
          </a:bodyPr>
          <a:lstStyle/>
          <a:p>
            <a:pPr marL="0" marR="0" lvl="0" indent="0" algn="ctr" rtl="0">
              <a:spcBef>
                <a:spcPts val="0"/>
              </a:spcBef>
              <a:buSzPct val="25000"/>
              <a:buNone/>
            </a:pPr>
            <a:fld id="{00000000-1234-1234-1234-123412341234}" type="slidenum">
              <a:rPr lang="en-US" sz="1600">
                <a:solidFill>
                  <a:srgbClr val="C9731D"/>
                </a:solidFill>
                <a:latin typeface="Georgia"/>
                <a:ea typeface="Georgia"/>
                <a:cs typeface="Georgia"/>
                <a:sym typeface="Georgia"/>
              </a:rPr>
              <a:t>‹#›</a:t>
            </a:fld>
            <a:endParaRPr lang="en-US" sz="1600">
              <a:solidFill>
                <a:srgbClr val="C9731D"/>
              </a:solidFill>
              <a:latin typeface="Georgia"/>
              <a:ea typeface="Georgia"/>
              <a:cs typeface="Georgia"/>
              <a:sym typeface="Georgia"/>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cSld name="Vertical Title and Text">
    <p:spTree>
      <p:nvGrpSpPr>
        <p:cNvPr id="1" name="Shape 182"/>
        <p:cNvGrpSpPr/>
        <p:nvPr/>
      </p:nvGrpSpPr>
      <p:grpSpPr>
        <a:xfrm>
          <a:off x="0" y="0"/>
          <a:ext cx="0" cy="0"/>
          <a:chOff x="0" y="0"/>
          <a:chExt cx="0" cy="0"/>
        </a:xfrm>
      </p:grpSpPr>
      <p:sp>
        <p:nvSpPr>
          <p:cNvPr id="183" name="Shape 183"/>
          <p:cNvSpPr/>
          <p:nvPr/>
        </p:nvSpPr>
        <p:spPr>
          <a:xfrm>
            <a:off x="0" y="6705600"/>
            <a:ext cx="12192000" cy="152399"/>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84" name="Shape 184"/>
          <p:cNvSpPr/>
          <p:nvPr/>
        </p:nvSpPr>
        <p:spPr>
          <a:xfrm>
            <a:off x="9347200" y="0"/>
            <a:ext cx="2844800" cy="6858000"/>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85" name="Shape 185"/>
          <p:cNvSpPr/>
          <p:nvPr/>
        </p:nvSpPr>
        <p:spPr>
          <a:xfrm>
            <a:off x="0" y="0"/>
            <a:ext cx="12192000" cy="155448"/>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86" name="Shape 186"/>
          <p:cNvSpPr/>
          <p:nvPr/>
        </p:nvSpPr>
        <p:spPr>
          <a:xfrm>
            <a:off x="0" y="0"/>
            <a:ext cx="203199" cy="6858000"/>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87" name="Shape 187"/>
          <p:cNvSpPr/>
          <p:nvPr/>
        </p:nvSpPr>
        <p:spPr>
          <a:xfrm>
            <a:off x="195071" y="6391657"/>
            <a:ext cx="11777471" cy="309562"/>
          </a:xfrm>
          <a:prstGeom prst="rect">
            <a:avLst/>
          </a:prstGeom>
          <a:solidFill>
            <a:schemeClr val="accent3"/>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88" name="Shape 188"/>
          <p:cNvSpPr/>
          <p:nvPr/>
        </p:nvSpPr>
        <p:spPr>
          <a:xfrm>
            <a:off x="203200" y="155447"/>
            <a:ext cx="11777471" cy="6547104"/>
          </a:xfrm>
          <a:prstGeom prst="rect">
            <a:avLst/>
          </a:prstGeom>
          <a:noFill/>
          <a:ln w="9525" cap="flat" cmpd="sng">
            <a:solidFill>
              <a:srgbClr val="C9731D"/>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cxnSp>
        <p:nvCxnSpPr>
          <p:cNvPr id="189" name="Shape 189"/>
          <p:cNvCxnSpPr/>
          <p:nvPr/>
        </p:nvCxnSpPr>
        <p:spPr>
          <a:xfrm rot="5400000">
            <a:off x="6403339" y="3278124"/>
            <a:ext cx="6245352" cy="0"/>
          </a:xfrm>
          <a:prstGeom prst="straightConnector1">
            <a:avLst/>
          </a:prstGeom>
          <a:noFill/>
          <a:ln w="9525" cap="flat" cmpd="sng">
            <a:solidFill>
              <a:srgbClr val="C9731D"/>
            </a:solidFill>
            <a:prstDash val="dash"/>
            <a:round/>
            <a:headEnd type="none" w="med" len="med"/>
            <a:tailEnd type="none" w="med" len="med"/>
          </a:ln>
        </p:spPr>
      </p:cxnSp>
      <p:sp>
        <p:nvSpPr>
          <p:cNvPr id="190" name="Shape 190"/>
          <p:cNvSpPr/>
          <p:nvPr/>
        </p:nvSpPr>
        <p:spPr>
          <a:xfrm>
            <a:off x="9119615" y="2925763"/>
            <a:ext cx="812799" cy="609599"/>
          </a:xfrm>
          <a:prstGeom prst="ellipse">
            <a:avLst/>
          </a:prstGeom>
          <a:solidFill>
            <a:srgbClr val="FFFFFF"/>
          </a:solidFill>
          <a:ln>
            <a:noFill/>
          </a:ln>
        </p:spPr>
        <p:txBody>
          <a:bodyPr lIns="91425" tIns="45700" rIns="91425" bIns="45700" anchor="ctr" anchorCtr="0">
            <a:noAutofit/>
          </a:bodyPr>
          <a:lstStyle/>
          <a:p>
            <a:pPr marL="0" marR="0" lvl="0" indent="0" algn="ctr" rtl="0">
              <a:spcBef>
                <a:spcPts val="0"/>
              </a:spcBef>
              <a:buNone/>
            </a:pPr>
            <a:endParaRPr sz="1800">
              <a:solidFill>
                <a:schemeClr val="lt1"/>
              </a:solidFill>
              <a:latin typeface="Georgia"/>
              <a:ea typeface="Georgia"/>
              <a:cs typeface="Georgia"/>
              <a:sym typeface="Georgia"/>
            </a:endParaRPr>
          </a:p>
        </p:txBody>
      </p:sp>
      <p:sp>
        <p:nvSpPr>
          <p:cNvPr id="191" name="Shape 191"/>
          <p:cNvSpPr/>
          <p:nvPr/>
        </p:nvSpPr>
        <p:spPr>
          <a:xfrm>
            <a:off x="9245600" y="3020250"/>
            <a:ext cx="560831" cy="420624"/>
          </a:xfrm>
          <a:prstGeom prst="ellipse">
            <a:avLst/>
          </a:prstGeom>
          <a:solidFill>
            <a:srgbClr val="FFFFFF"/>
          </a:solidFill>
          <a:ln w="50800" cap="rnd" cmpd="dbl">
            <a:solidFill>
              <a:srgbClr val="C9731D"/>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a:solidFill>
                <a:schemeClr val="lt1"/>
              </a:solidFill>
              <a:latin typeface="Georgia"/>
              <a:ea typeface="Georgia"/>
              <a:cs typeface="Georgia"/>
              <a:sym typeface="Georgia"/>
            </a:endParaRPr>
          </a:p>
        </p:txBody>
      </p:sp>
      <p:sp>
        <p:nvSpPr>
          <p:cNvPr id="192" name="Shape 192"/>
          <p:cNvSpPr txBox="1">
            <a:spLocks noGrp="1"/>
          </p:cNvSpPr>
          <p:nvPr>
            <p:ph type="sldNum" idx="12"/>
          </p:nvPr>
        </p:nvSpPr>
        <p:spPr>
          <a:xfrm>
            <a:off x="9221215" y="3009901"/>
            <a:ext cx="609599" cy="441324"/>
          </a:xfrm>
          <a:prstGeom prst="rect">
            <a:avLst/>
          </a:prstGeom>
          <a:noFill/>
          <a:ln>
            <a:noFill/>
          </a:ln>
        </p:spPr>
        <p:txBody>
          <a:bodyPr lIns="45700" tIns="45700" rIns="45700" bIns="45700" anchor="ctr" anchorCtr="0">
            <a:noAutofit/>
          </a:bodyPr>
          <a:lstStyle/>
          <a:p>
            <a:pPr marL="0" marR="0" lvl="0" indent="0" algn="ctr" rtl="0">
              <a:spcBef>
                <a:spcPts val="0"/>
              </a:spcBef>
              <a:buSzPct val="25000"/>
              <a:buNone/>
            </a:pPr>
            <a:fld id="{00000000-1234-1234-1234-123412341234}" type="slidenum">
              <a:rPr lang="en-US" sz="1600">
                <a:solidFill>
                  <a:srgbClr val="C9731D"/>
                </a:solidFill>
                <a:latin typeface="Georgia"/>
                <a:ea typeface="Georgia"/>
                <a:cs typeface="Georgia"/>
                <a:sym typeface="Georgia"/>
              </a:rPr>
              <a:t>‹#›</a:t>
            </a:fld>
            <a:endParaRPr lang="en-US" sz="1600">
              <a:solidFill>
                <a:srgbClr val="C9731D"/>
              </a:solidFill>
              <a:latin typeface="Georgia"/>
              <a:ea typeface="Georgia"/>
              <a:cs typeface="Georgia"/>
              <a:sym typeface="Georgia"/>
            </a:endParaRPr>
          </a:p>
        </p:txBody>
      </p:sp>
      <p:sp>
        <p:nvSpPr>
          <p:cNvPr id="193" name="Shape 193"/>
          <p:cNvSpPr txBox="1">
            <a:spLocks noGrp="1"/>
          </p:cNvSpPr>
          <p:nvPr>
            <p:ph type="body" idx="1"/>
          </p:nvPr>
        </p:nvSpPr>
        <p:spPr>
          <a:xfrm rot="5400000">
            <a:off x="1864517" y="-1153316"/>
            <a:ext cx="5821365" cy="8737599"/>
          </a:xfrm>
          <a:prstGeom prst="rect">
            <a:avLst/>
          </a:prstGeom>
          <a:noFill/>
          <a:ln>
            <a:noFill/>
          </a:ln>
        </p:spPr>
        <p:txBody>
          <a:bodyPr lIns="91425" tIns="91425" rIns="91425" bIns="91425" anchor="t" anchorCtr="0"/>
          <a:lstStyle>
            <a:lvl1pPr marL="274320" marR="0" lvl="0" indent="-128587" algn="l" rtl="0">
              <a:spcBef>
                <a:spcPts val="540"/>
              </a:spcBef>
              <a:buClr>
                <a:schemeClr val="accent1"/>
              </a:buClr>
              <a:buSzPct val="85000"/>
              <a:buFont typeface="Noto Sans Symbols"/>
              <a:buChar char="●"/>
              <a:defRPr sz="27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
        <p:nvSpPr>
          <p:cNvPr id="194" name="Shape 194"/>
          <p:cNvSpPr txBox="1">
            <a:spLocks noGrp="1"/>
          </p:cNvSpPr>
          <p:nvPr>
            <p:ph type="dt" idx="10"/>
          </p:nvPr>
        </p:nvSpPr>
        <p:spPr>
          <a:xfrm>
            <a:off x="7721600" y="6404983"/>
            <a:ext cx="4059936" cy="365759"/>
          </a:xfrm>
          <a:prstGeom prst="rect">
            <a:avLst/>
          </a:prstGeom>
          <a:noFill/>
          <a:ln>
            <a:noFill/>
          </a:ln>
        </p:spPr>
        <p:txBody>
          <a:bodyPr lIns="91425" tIns="91425" rIns="91425" bIns="91425" anchor="t" anchorCtr="0"/>
          <a:lstStyle>
            <a:lvl1pPr marL="0" marR="0" lvl="0" indent="0" algn="r" rtl="0">
              <a:spcBef>
                <a:spcPts val="0"/>
              </a:spcBef>
              <a:buNone/>
              <a:defRPr sz="14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195" name="Shape 195"/>
          <p:cNvSpPr txBox="1">
            <a:spLocks noGrp="1"/>
          </p:cNvSpPr>
          <p:nvPr>
            <p:ph type="ftr" idx="11"/>
          </p:nvPr>
        </p:nvSpPr>
        <p:spPr>
          <a:xfrm>
            <a:off x="406400" y="6410848"/>
            <a:ext cx="4775200" cy="365759"/>
          </a:xfrm>
          <a:prstGeom prst="rect">
            <a:avLst/>
          </a:prstGeom>
          <a:noFill/>
          <a:ln>
            <a:noFill/>
          </a:ln>
        </p:spPr>
        <p:txBody>
          <a:bodyPr lIns="91425" tIns="91425" rIns="91425" bIns="91425" anchor="t" anchorCtr="0"/>
          <a:lstStyle>
            <a:lvl1pPr marL="0" marR="0" lvl="0" indent="0" algn="l" rtl="0">
              <a:spcBef>
                <a:spcPts val="0"/>
              </a:spcBef>
              <a:buNone/>
              <a:defRPr sz="12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196" name="Shape 196"/>
          <p:cNvSpPr txBox="1">
            <a:spLocks noGrp="1"/>
          </p:cNvSpPr>
          <p:nvPr>
            <p:ph type="title"/>
          </p:nvPr>
        </p:nvSpPr>
        <p:spPr>
          <a:xfrm rot="5400000">
            <a:off x="7894637" y="2265364"/>
            <a:ext cx="5851525" cy="1930399"/>
          </a:xfrm>
          <a:prstGeom prst="rect">
            <a:avLst/>
          </a:prstGeom>
          <a:noFill/>
          <a:ln>
            <a:noFill/>
          </a:ln>
        </p:spPr>
        <p:txBody>
          <a:bodyPr lIns="91425" tIns="91425" rIns="91425" bIns="91425" anchor="b" anchorCtr="0"/>
          <a:lstStyle>
            <a:lvl1pPr marL="0" marR="0" lvl="0" indent="0" algn="ctr" rtl="0">
              <a:spcBef>
                <a:spcPts val="0"/>
              </a:spcBef>
              <a:buClr>
                <a:srgbClr val="C9731D"/>
              </a:buClr>
              <a:buFont typeface="Georgia"/>
              <a:buNone/>
              <a:defRPr sz="3300" b="0" i="0" u="none" strike="noStrike" cap="none">
                <a:solidFill>
                  <a:srgbClr val="C9731D"/>
                </a:solidFill>
                <a:latin typeface="Georgia"/>
                <a:ea typeface="Georgia"/>
                <a:cs typeface="Georgia"/>
                <a:sym typeface="Georgia"/>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Shape 10"/>
          <p:cNvSpPr/>
          <p:nvPr/>
        </p:nvSpPr>
        <p:spPr>
          <a:xfrm>
            <a:off x="0" y="6705600"/>
            <a:ext cx="12192000" cy="152399"/>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1" name="Shape 11"/>
          <p:cNvSpPr/>
          <p:nvPr/>
        </p:nvSpPr>
        <p:spPr>
          <a:xfrm>
            <a:off x="0" y="0"/>
            <a:ext cx="12192000" cy="1393371"/>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2" name="Shape 12"/>
          <p:cNvSpPr/>
          <p:nvPr/>
        </p:nvSpPr>
        <p:spPr>
          <a:xfrm>
            <a:off x="0" y="0"/>
            <a:ext cx="203199" cy="6858000"/>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3" name="Shape 13"/>
          <p:cNvSpPr/>
          <p:nvPr/>
        </p:nvSpPr>
        <p:spPr>
          <a:xfrm>
            <a:off x="11988800" y="0"/>
            <a:ext cx="203199" cy="6858000"/>
          </a:xfrm>
          <a:prstGeom prst="rect">
            <a:avLst/>
          </a:prstGeom>
          <a:solidFill>
            <a:srgbClr val="FFFFFF"/>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4" name="Shape 14"/>
          <p:cNvSpPr/>
          <p:nvPr/>
        </p:nvSpPr>
        <p:spPr>
          <a:xfrm>
            <a:off x="199135" y="6388385"/>
            <a:ext cx="11777471" cy="309562"/>
          </a:xfrm>
          <a:prstGeom prst="rect">
            <a:avLst/>
          </a:prstGeom>
          <a:solidFill>
            <a:schemeClr val="accent3"/>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sp>
        <p:nvSpPr>
          <p:cNvPr id="15" name="Shape 15"/>
          <p:cNvSpPr txBox="1">
            <a:spLocks noGrp="1"/>
          </p:cNvSpPr>
          <p:nvPr>
            <p:ph type="dt" idx="10"/>
          </p:nvPr>
        </p:nvSpPr>
        <p:spPr>
          <a:xfrm>
            <a:off x="7721600" y="6404983"/>
            <a:ext cx="4059936" cy="365759"/>
          </a:xfrm>
          <a:prstGeom prst="rect">
            <a:avLst/>
          </a:prstGeom>
          <a:noFill/>
          <a:ln>
            <a:noFill/>
          </a:ln>
        </p:spPr>
        <p:txBody>
          <a:bodyPr lIns="91425" tIns="91425" rIns="91425" bIns="91425" anchor="t" anchorCtr="0"/>
          <a:lstStyle>
            <a:lvl1pPr marL="0" marR="0" lvl="0" indent="0" algn="r" rtl="0">
              <a:spcBef>
                <a:spcPts val="0"/>
              </a:spcBef>
              <a:buNone/>
              <a:defRPr sz="14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16" name="Shape 16"/>
          <p:cNvSpPr txBox="1">
            <a:spLocks noGrp="1"/>
          </p:cNvSpPr>
          <p:nvPr>
            <p:ph type="ftr" idx="11"/>
          </p:nvPr>
        </p:nvSpPr>
        <p:spPr>
          <a:xfrm>
            <a:off x="406400" y="6410848"/>
            <a:ext cx="4775200" cy="365759"/>
          </a:xfrm>
          <a:prstGeom prst="rect">
            <a:avLst/>
          </a:prstGeom>
          <a:noFill/>
          <a:ln>
            <a:noFill/>
          </a:ln>
        </p:spPr>
        <p:txBody>
          <a:bodyPr lIns="91425" tIns="91425" rIns="91425" bIns="91425" anchor="t" anchorCtr="0"/>
          <a:lstStyle>
            <a:lvl1pPr marL="0" marR="0" lvl="0" indent="0" algn="l" rtl="0">
              <a:spcBef>
                <a:spcPts val="0"/>
              </a:spcBef>
              <a:buNone/>
              <a:defRPr sz="1200">
                <a:solidFill>
                  <a:srgbClr val="FFFFFF"/>
                </a:solidFill>
                <a:latin typeface="Georgia"/>
                <a:ea typeface="Georgia"/>
                <a:cs typeface="Georgia"/>
                <a:sym typeface="Georgia"/>
              </a:defRPr>
            </a:lvl1pPr>
            <a:lvl2pPr marL="457200" marR="0" lvl="1" indent="0" algn="l" rtl="0">
              <a:spcBef>
                <a:spcPts val="0"/>
              </a:spcBef>
              <a:buNone/>
              <a:defRPr sz="1800" b="0" i="0" u="none" strike="noStrike" cap="none">
                <a:solidFill>
                  <a:schemeClr val="dk1"/>
                </a:solidFill>
                <a:latin typeface="Georgia"/>
                <a:ea typeface="Georgia"/>
                <a:cs typeface="Georgia"/>
                <a:sym typeface="Georgia"/>
              </a:defRPr>
            </a:lvl2pPr>
            <a:lvl3pPr marL="914400" marR="0" lvl="2" indent="0" algn="l" rtl="0">
              <a:spcBef>
                <a:spcPts val="0"/>
              </a:spcBef>
              <a:buNone/>
              <a:defRPr sz="1800" b="0" i="0" u="none" strike="noStrike" cap="none">
                <a:solidFill>
                  <a:schemeClr val="dk1"/>
                </a:solidFill>
                <a:latin typeface="Georgia"/>
                <a:ea typeface="Georgia"/>
                <a:cs typeface="Georgia"/>
                <a:sym typeface="Georgia"/>
              </a:defRPr>
            </a:lvl3pPr>
            <a:lvl4pPr marL="1371600" marR="0" lvl="3" indent="0" algn="l" rtl="0">
              <a:spcBef>
                <a:spcPts val="0"/>
              </a:spcBef>
              <a:buNone/>
              <a:defRPr sz="1800" b="0" i="0" u="none" strike="noStrike" cap="none">
                <a:solidFill>
                  <a:schemeClr val="dk1"/>
                </a:solidFill>
                <a:latin typeface="Georgia"/>
                <a:ea typeface="Georgia"/>
                <a:cs typeface="Georgia"/>
                <a:sym typeface="Georgia"/>
              </a:defRPr>
            </a:lvl4pPr>
            <a:lvl5pPr marL="1828800" marR="0" lvl="4" indent="0" algn="l" rtl="0">
              <a:spcBef>
                <a:spcPts val="0"/>
              </a:spcBef>
              <a:buNone/>
              <a:defRPr sz="1800" b="0" i="0" u="none" strike="noStrike" cap="none">
                <a:solidFill>
                  <a:schemeClr val="dk1"/>
                </a:solidFill>
                <a:latin typeface="Georgia"/>
                <a:ea typeface="Georgia"/>
                <a:cs typeface="Georgia"/>
                <a:sym typeface="Georgia"/>
              </a:defRPr>
            </a:lvl5pPr>
            <a:lvl6pPr marL="2286000" marR="0" lvl="5" indent="0" algn="l" rtl="0">
              <a:spcBef>
                <a:spcPts val="0"/>
              </a:spcBef>
              <a:buNone/>
              <a:defRPr sz="1800" b="0" i="0" u="none" strike="noStrike" cap="none">
                <a:solidFill>
                  <a:schemeClr val="dk1"/>
                </a:solidFill>
                <a:latin typeface="Georgia"/>
                <a:ea typeface="Georgia"/>
                <a:cs typeface="Georgia"/>
                <a:sym typeface="Georgia"/>
              </a:defRPr>
            </a:lvl6pPr>
            <a:lvl7pPr marL="2743200" marR="0" lvl="6" indent="0" algn="l" rtl="0">
              <a:spcBef>
                <a:spcPts val="0"/>
              </a:spcBef>
              <a:buNone/>
              <a:defRPr sz="1800" b="0" i="0" u="none" strike="noStrike" cap="none">
                <a:solidFill>
                  <a:schemeClr val="dk1"/>
                </a:solidFill>
                <a:latin typeface="Georgia"/>
                <a:ea typeface="Georgia"/>
                <a:cs typeface="Georgia"/>
                <a:sym typeface="Georgia"/>
              </a:defRPr>
            </a:lvl7pPr>
            <a:lvl8pPr marL="3200400" marR="0" lvl="7" indent="0" algn="l" rtl="0">
              <a:spcBef>
                <a:spcPts val="0"/>
              </a:spcBef>
              <a:buNone/>
              <a:defRPr sz="1800" b="0" i="0" u="none" strike="noStrike" cap="none">
                <a:solidFill>
                  <a:schemeClr val="dk1"/>
                </a:solidFill>
                <a:latin typeface="Georgia"/>
                <a:ea typeface="Georgia"/>
                <a:cs typeface="Georgia"/>
                <a:sym typeface="Georgia"/>
              </a:defRPr>
            </a:lvl8pPr>
            <a:lvl9pPr marL="3657600" marR="0" lvl="8" indent="0" algn="l" rtl="0">
              <a:spcBef>
                <a:spcPts val="0"/>
              </a:spcBef>
              <a:buNone/>
              <a:defRPr sz="1800" b="0" i="0" u="none" strike="noStrike" cap="none">
                <a:solidFill>
                  <a:schemeClr val="dk1"/>
                </a:solidFill>
                <a:latin typeface="Georgia"/>
                <a:ea typeface="Georgia"/>
                <a:cs typeface="Georgia"/>
                <a:sym typeface="Georgia"/>
              </a:defRPr>
            </a:lvl9pPr>
          </a:lstStyle>
          <a:p>
            <a:endParaRPr/>
          </a:p>
        </p:txBody>
      </p:sp>
      <p:sp>
        <p:nvSpPr>
          <p:cNvPr id="17" name="Shape 17"/>
          <p:cNvSpPr/>
          <p:nvPr/>
        </p:nvSpPr>
        <p:spPr>
          <a:xfrm>
            <a:off x="203200" y="155447"/>
            <a:ext cx="11777471" cy="6547104"/>
          </a:xfrm>
          <a:prstGeom prst="rect">
            <a:avLst/>
          </a:prstGeom>
          <a:noFill/>
          <a:ln w="9525" cap="flat" cmpd="sng">
            <a:solidFill>
              <a:srgbClr val="C9731D"/>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Georgia"/>
              <a:ea typeface="Georgia"/>
              <a:cs typeface="Georgia"/>
              <a:sym typeface="Georgia"/>
            </a:endParaRPr>
          </a:p>
        </p:txBody>
      </p:sp>
      <p:cxnSp>
        <p:nvCxnSpPr>
          <p:cNvPr id="18" name="Shape 18"/>
          <p:cNvCxnSpPr/>
          <p:nvPr/>
        </p:nvCxnSpPr>
        <p:spPr>
          <a:xfrm>
            <a:off x="203200" y="1276742"/>
            <a:ext cx="11777471" cy="0"/>
          </a:xfrm>
          <a:prstGeom prst="straightConnector1">
            <a:avLst/>
          </a:prstGeom>
          <a:noFill/>
          <a:ln w="9525" cap="flat" cmpd="sng">
            <a:solidFill>
              <a:srgbClr val="C9731D"/>
            </a:solidFill>
            <a:prstDash val="dash"/>
            <a:round/>
            <a:headEnd type="none" w="med" len="med"/>
            <a:tailEnd type="none" w="med" len="med"/>
          </a:ln>
        </p:spPr>
      </p:cxnSp>
      <p:sp>
        <p:nvSpPr>
          <p:cNvPr id="19" name="Shape 19"/>
          <p:cNvSpPr/>
          <p:nvPr/>
        </p:nvSpPr>
        <p:spPr>
          <a:xfrm>
            <a:off x="5689600" y="956036"/>
            <a:ext cx="812799" cy="609599"/>
          </a:xfrm>
          <a:prstGeom prst="ellipse">
            <a:avLst/>
          </a:prstGeom>
          <a:solidFill>
            <a:srgbClr val="FFFFFF"/>
          </a:solidFill>
          <a:ln>
            <a:noFill/>
          </a:ln>
        </p:spPr>
        <p:txBody>
          <a:bodyPr lIns="91425" tIns="45700" rIns="91425" bIns="45700" anchor="ctr" anchorCtr="0">
            <a:noAutofit/>
          </a:bodyPr>
          <a:lstStyle/>
          <a:p>
            <a:pPr marL="0" marR="0" lvl="0" indent="0" algn="ctr" rtl="0">
              <a:spcBef>
                <a:spcPts val="0"/>
              </a:spcBef>
              <a:buNone/>
            </a:pPr>
            <a:endParaRPr sz="1800">
              <a:solidFill>
                <a:schemeClr val="lt1"/>
              </a:solidFill>
              <a:latin typeface="Georgia"/>
              <a:ea typeface="Georgia"/>
              <a:cs typeface="Georgia"/>
              <a:sym typeface="Georgia"/>
            </a:endParaRPr>
          </a:p>
        </p:txBody>
      </p:sp>
      <p:sp>
        <p:nvSpPr>
          <p:cNvPr id="20" name="Shape 20"/>
          <p:cNvSpPr/>
          <p:nvPr/>
        </p:nvSpPr>
        <p:spPr>
          <a:xfrm>
            <a:off x="5815583" y="1050524"/>
            <a:ext cx="560831" cy="420624"/>
          </a:xfrm>
          <a:prstGeom prst="ellipse">
            <a:avLst/>
          </a:prstGeom>
          <a:solidFill>
            <a:srgbClr val="FFFFFF"/>
          </a:solidFill>
          <a:ln w="50800" cap="rnd" cmpd="dbl">
            <a:solidFill>
              <a:srgbClr val="C9731D"/>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a:solidFill>
                <a:schemeClr val="lt1"/>
              </a:solidFill>
              <a:latin typeface="Georgia"/>
              <a:ea typeface="Georgia"/>
              <a:cs typeface="Georgia"/>
              <a:sym typeface="Georgia"/>
            </a:endParaRPr>
          </a:p>
        </p:txBody>
      </p:sp>
      <p:sp>
        <p:nvSpPr>
          <p:cNvPr id="21" name="Shape 21"/>
          <p:cNvSpPr txBox="1">
            <a:spLocks noGrp="1"/>
          </p:cNvSpPr>
          <p:nvPr>
            <p:ph type="sldNum" idx="12"/>
          </p:nvPr>
        </p:nvSpPr>
        <p:spPr>
          <a:xfrm>
            <a:off x="5791200" y="1040175"/>
            <a:ext cx="609599" cy="441324"/>
          </a:xfrm>
          <a:prstGeom prst="rect">
            <a:avLst/>
          </a:prstGeom>
          <a:noFill/>
          <a:ln>
            <a:noFill/>
          </a:ln>
        </p:spPr>
        <p:txBody>
          <a:bodyPr lIns="45700" tIns="45700" rIns="45700" bIns="45700" anchor="ctr" anchorCtr="0">
            <a:noAutofit/>
          </a:bodyPr>
          <a:lstStyle/>
          <a:p>
            <a:pPr marL="0" marR="0" lvl="0" indent="0" algn="ctr" rtl="0">
              <a:spcBef>
                <a:spcPts val="0"/>
              </a:spcBef>
              <a:buSzPct val="25000"/>
              <a:buNone/>
            </a:pPr>
            <a:fld id="{00000000-1234-1234-1234-123412341234}" type="slidenum">
              <a:rPr lang="en-US" sz="1600" b="0" u="none">
                <a:solidFill>
                  <a:srgbClr val="C9731D"/>
                </a:solidFill>
                <a:latin typeface="Georgia"/>
                <a:ea typeface="Georgia"/>
                <a:cs typeface="Georgia"/>
                <a:sym typeface="Georgia"/>
              </a:rPr>
              <a:t>‹#›</a:t>
            </a:fld>
            <a:endParaRPr lang="en-US" sz="1600" b="0" u="none">
              <a:solidFill>
                <a:srgbClr val="C9731D"/>
              </a:solidFill>
              <a:latin typeface="Georgia"/>
              <a:ea typeface="Georgia"/>
              <a:cs typeface="Georgia"/>
              <a:sym typeface="Georgia"/>
            </a:endParaRPr>
          </a:p>
        </p:txBody>
      </p:sp>
      <p:sp>
        <p:nvSpPr>
          <p:cNvPr id="22" name="Shape 22"/>
          <p:cNvSpPr txBox="1">
            <a:spLocks noGrp="1"/>
          </p:cNvSpPr>
          <p:nvPr>
            <p:ph type="title"/>
          </p:nvPr>
        </p:nvSpPr>
        <p:spPr>
          <a:xfrm>
            <a:off x="402336" y="228600"/>
            <a:ext cx="11379200" cy="758951"/>
          </a:xfrm>
          <a:prstGeom prst="rect">
            <a:avLst/>
          </a:prstGeom>
          <a:noFill/>
          <a:ln>
            <a:noFill/>
          </a:ln>
        </p:spPr>
        <p:txBody>
          <a:bodyPr lIns="91425" tIns="91425" rIns="91425" bIns="91425" anchor="b" anchorCtr="0"/>
          <a:lstStyle>
            <a:lvl1pPr marL="0" marR="0" lvl="0" indent="0" algn="ctr" rtl="0">
              <a:spcBef>
                <a:spcPts val="0"/>
              </a:spcBef>
              <a:buClr>
                <a:srgbClr val="C9731D"/>
              </a:buClr>
              <a:buFont typeface="Georgia"/>
              <a:buNone/>
              <a:defRPr sz="3300" b="0" i="0" u="none" strike="noStrike" cap="none">
                <a:solidFill>
                  <a:srgbClr val="C9731D"/>
                </a:solidFill>
                <a:latin typeface="Georgia"/>
                <a:ea typeface="Georgia"/>
                <a:cs typeface="Georgia"/>
                <a:sym typeface="Georgia"/>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3" name="Shape 23"/>
          <p:cNvSpPr txBox="1">
            <a:spLocks noGrp="1"/>
          </p:cNvSpPr>
          <p:nvPr>
            <p:ph type="body" idx="1"/>
          </p:nvPr>
        </p:nvSpPr>
        <p:spPr>
          <a:xfrm>
            <a:off x="402336" y="1524000"/>
            <a:ext cx="11379200" cy="4599431"/>
          </a:xfrm>
          <a:prstGeom prst="rect">
            <a:avLst/>
          </a:prstGeom>
          <a:noFill/>
          <a:ln>
            <a:noFill/>
          </a:ln>
        </p:spPr>
        <p:txBody>
          <a:bodyPr lIns="91425" tIns="91425" rIns="91425" bIns="91425" anchor="t" anchorCtr="0"/>
          <a:lstStyle>
            <a:lvl1pPr marL="274320" marR="0" lvl="0" indent="-128587" algn="l" rtl="0">
              <a:spcBef>
                <a:spcPts val="540"/>
              </a:spcBef>
              <a:buClr>
                <a:schemeClr val="accent1"/>
              </a:buClr>
              <a:buSzPct val="85000"/>
              <a:buFont typeface="Noto Sans Symbols"/>
              <a:buChar char="●"/>
              <a:defRPr sz="2700" b="0" i="0" u="none" strike="noStrike" cap="none">
                <a:solidFill>
                  <a:schemeClr val="dk1"/>
                </a:solidFill>
                <a:latin typeface="Georgia"/>
                <a:ea typeface="Georgia"/>
                <a:cs typeface="Georgia"/>
                <a:sym typeface="Georgia"/>
              </a:defRPr>
            </a:lvl1pPr>
            <a:lvl2pPr marL="548640" marR="0" lvl="1" indent="-184150" algn="l" rtl="0">
              <a:spcBef>
                <a:spcPts val="440"/>
              </a:spcBef>
              <a:buClr>
                <a:schemeClr val="accent2"/>
              </a:buClr>
              <a:buSzPct val="70000"/>
              <a:buFont typeface="Noto Sans Symbols"/>
              <a:buChar char="○"/>
              <a:defRPr sz="2200" b="0" i="0" u="none" strike="noStrike" cap="none">
                <a:solidFill>
                  <a:schemeClr val="dk2"/>
                </a:solidFill>
                <a:latin typeface="Georgia"/>
                <a:ea typeface="Georgia"/>
                <a:cs typeface="Georgia"/>
                <a:sym typeface="Georgia"/>
              </a:defRPr>
            </a:lvl2pPr>
            <a:lvl3pPr marL="822960" marR="0" lvl="2" indent="-143510" algn="l" rtl="0">
              <a:spcBef>
                <a:spcPts val="400"/>
              </a:spcBef>
              <a:buClr>
                <a:schemeClr val="accent3"/>
              </a:buClr>
              <a:buSzPct val="75000"/>
              <a:buFont typeface="Noto Sans Symbols"/>
              <a:buChar char="•"/>
              <a:defRPr sz="2000" b="0" i="0" u="none" strike="noStrike" cap="none">
                <a:solidFill>
                  <a:schemeClr val="dk1"/>
                </a:solidFill>
                <a:latin typeface="Georgia"/>
                <a:ea typeface="Georgia"/>
                <a:cs typeface="Georgia"/>
                <a:sym typeface="Georgia"/>
              </a:defRPr>
            </a:lvl3pPr>
            <a:lvl4pPr marL="1097280" marR="0" lvl="3" indent="-144780" algn="l" rtl="0">
              <a:spcBef>
                <a:spcPts val="400"/>
              </a:spcBef>
              <a:buClr>
                <a:schemeClr val="accent4"/>
              </a:buClr>
              <a:buSzPct val="70000"/>
              <a:buFont typeface="Noto Sans Symbols"/>
              <a:buChar char="•"/>
              <a:defRPr sz="2000" b="0" i="0" u="none" strike="noStrike" cap="none">
                <a:solidFill>
                  <a:schemeClr val="dk2"/>
                </a:solidFill>
                <a:latin typeface="Georgia"/>
                <a:ea typeface="Georgia"/>
                <a:cs typeface="Georgia"/>
                <a:sym typeface="Georgia"/>
              </a:defRPr>
            </a:lvl4pPr>
            <a:lvl5pPr marL="1371600" marR="0" lvl="4" indent="-114300" algn="l" rtl="0">
              <a:spcBef>
                <a:spcPts val="360"/>
              </a:spcBef>
              <a:buClr>
                <a:schemeClr val="accent5"/>
              </a:buClr>
              <a:buSzPct val="100000"/>
              <a:buFont typeface="Georgia"/>
              <a:buChar char="•"/>
              <a:defRPr sz="1800" b="0" i="0" u="none" strike="noStrike" cap="none">
                <a:solidFill>
                  <a:schemeClr val="dk1"/>
                </a:solidFill>
                <a:latin typeface="Georgia"/>
                <a:ea typeface="Georgia"/>
                <a:cs typeface="Georgia"/>
                <a:sym typeface="Georgia"/>
              </a:defRPr>
            </a:lvl5pPr>
            <a:lvl6pPr marL="1645920" marR="0" lvl="5" indent="-93980" algn="l" rtl="0">
              <a:spcBef>
                <a:spcPts val="360"/>
              </a:spcBef>
              <a:buClr>
                <a:schemeClr val="accent6"/>
              </a:buClr>
              <a:buSzPct val="79999"/>
              <a:buFont typeface="Noto Sans Symbols"/>
              <a:buChar char="●"/>
              <a:defRPr sz="1800" b="0" i="0" u="none" strike="noStrike" cap="none">
                <a:solidFill>
                  <a:schemeClr val="dk1"/>
                </a:solidFill>
                <a:latin typeface="Georgia"/>
                <a:ea typeface="Georgia"/>
                <a:cs typeface="Georgia"/>
                <a:sym typeface="Georgia"/>
              </a:defRPr>
            </a:lvl6pPr>
            <a:lvl7pPr marL="1920240" marR="0" lvl="6" indent="-101600" algn="l" rtl="0">
              <a:spcBef>
                <a:spcPts val="320"/>
              </a:spcBef>
              <a:buClr>
                <a:srgbClr val="54679D"/>
              </a:buClr>
              <a:buSzPct val="90000"/>
              <a:buFont typeface="Georgia"/>
              <a:buChar char="•"/>
              <a:defRPr sz="1600" b="0" i="0" u="none" strike="noStrike" cap="none">
                <a:solidFill>
                  <a:schemeClr val="dk1"/>
                </a:solidFill>
                <a:latin typeface="Georgia"/>
                <a:ea typeface="Georgia"/>
                <a:cs typeface="Georgia"/>
                <a:sym typeface="Georgia"/>
              </a:defRPr>
            </a:lvl7pPr>
            <a:lvl8pPr marL="2103120" marR="0" lvl="7" indent="-83820" algn="l" rtl="0">
              <a:spcBef>
                <a:spcPts val="320"/>
              </a:spcBef>
              <a:buClr>
                <a:srgbClr val="73593F"/>
              </a:buClr>
              <a:buSzPct val="100000"/>
              <a:buFont typeface="Georgia"/>
              <a:buChar char="•"/>
              <a:defRPr sz="1600" b="0" i="0" u="none" strike="noStrike" cap="none">
                <a:solidFill>
                  <a:schemeClr val="dk1"/>
                </a:solidFill>
                <a:latin typeface="Georgia"/>
                <a:ea typeface="Georgia"/>
                <a:cs typeface="Georgia"/>
                <a:sym typeface="Georgia"/>
              </a:defRPr>
            </a:lvl8pPr>
            <a:lvl9pPr marL="2377440" marR="0" lvl="8" indent="-113029" algn="l" rtl="0">
              <a:spcBef>
                <a:spcPts val="280"/>
              </a:spcBef>
              <a:buClr>
                <a:srgbClr val="884747"/>
              </a:buClr>
              <a:buSzPct val="90000"/>
              <a:buFont typeface="Georgia"/>
              <a:buChar char="•"/>
              <a:defRPr sz="1400" b="0" i="0" u="none" strike="noStrike" cap="none">
                <a:solidFill>
                  <a:schemeClr val="dk1"/>
                </a:solidFill>
                <a:latin typeface="Georgia"/>
                <a:ea typeface="Georgia"/>
                <a:cs typeface="Georgia"/>
                <a:sym typeface="Georgia"/>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8" r:id="rId10"/>
    <p:sldLayoutId id="2147483659" r:id="rId11"/>
    <p:sldLayoutId id="2147483660" r:id="rId12"/>
    <p:sldLayoutId id="2147483661" r:id="rId13"/>
    <p:sldLayoutId id="2147483662"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4" Type="http://schemas.openxmlformats.org/officeDocument/2006/relationships/image" Target="../media/image2.jp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chart" Target="../charts/chart1.xml"/><Relationship Id="rId4" Type="http://schemas.openxmlformats.org/officeDocument/2006/relationships/chart" Target="../charts/chart2.xml"/><Relationship Id="rId5" Type="http://schemas.openxmlformats.org/officeDocument/2006/relationships/chart" Target="../charts/chart3.xml"/><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5.png"/><Relationship Id="rId6" Type="http://schemas.openxmlformats.org/officeDocument/2006/relationships/chart" Target="../charts/chart4.xml"/><Relationship Id="rId7" Type="http://schemas.openxmlformats.org/officeDocument/2006/relationships/chart" Target="../charts/chart5.xml"/><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4" Type="http://schemas.openxmlformats.org/officeDocument/2006/relationships/image" Target="../media/image7.png"/><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8.jp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4" Type="http://schemas.openxmlformats.org/officeDocument/2006/relationships/notesSlide" Target="../notesSlides/notesSlide7.xml"/><Relationship Id="rId5" Type="http://schemas.openxmlformats.org/officeDocument/2006/relationships/image" Target="../media/image9.jpg"/><Relationship Id="rId6" Type="http://schemas.openxmlformats.org/officeDocument/2006/relationships/image" Target="../media/image10.png"/><Relationship Id="rId1" Type="http://schemas.microsoft.com/office/2007/relationships/media" Target="../media/media1.wmv"/><Relationship Id="rId2" Type="http://schemas.openxmlformats.org/officeDocument/2006/relationships/video" Target="../media/media1.wmv"/></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5" Type="http://schemas.openxmlformats.org/officeDocument/2006/relationships/image" Target="../media/image13.png"/><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5.xml"/><Relationship Id="rId4" Type="http://schemas.openxmlformats.org/officeDocument/2006/relationships/notesSlide" Target="../notesSlides/notesSlide9.xml"/><Relationship Id="rId5" Type="http://schemas.openxmlformats.org/officeDocument/2006/relationships/image" Target="../media/image14.png"/><Relationship Id="rId6" Type="http://schemas.openxmlformats.org/officeDocument/2006/relationships/chart" Target="../charts/chart6.xml"/><Relationship Id="rId7" Type="http://schemas.openxmlformats.org/officeDocument/2006/relationships/image" Target="../media/image15.png"/><Relationship Id="rId1" Type="http://schemas.microsoft.com/office/2007/relationships/media" Target="../media/media2.wmv"/><Relationship Id="rId2" Type="http://schemas.openxmlformats.org/officeDocument/2006/relationships/video" Target="../media/media2.wmv"/></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4" Type="http://schemas.openxmlformats.org/officeDocument/2006/relationships/image" Target="../media/image17.png"/><Relationship Id="rId1" Type="http://schemas.openxmlformats.org/officeDocument/2006/relationships/slideLayout" Target="../slideLayouts/slideLayout4.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 Id="rId3" Type="http://schemas.openxmlformats.org/officeDocument/2006/relationships/image" Target="../media/image1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4" Type="http://schemas.openxmlformats.org/officeDocument/2006/relationships/notesSlide" Target="../notesSlides/notesSlide13.xml"/><Relationship Id="rId5" Type="http://schemas.openxmlformats.org/officeDocument/2006/relationships/image" Target="../media/image20.jpg"/><Relationship Id="rId6" Type="http://schemas.openxmlformats.org/officeDocument/2006/relationships/image" Target="../media/image21.png"/><Relationship Id="rId1" Type="http://schemas.microsoft.com/office/2007/relationships/media" Target="../media/media3.wmv"/><Relationship Id="rId2" Type="http://schemas.openxmlformats.org/officeDocument/2006/relationships/video" Target="../media/media3.wmv"/></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4" Type="http://schemas.openxmlformats.org/officeDocument/2006/relationships/notesSlide" Target="../notesSlides/notesSlide14.xml"/><Relationship Id="rId5" Type="http://schemas.openxmlformats.org/officeDocument/2006/relationships/image" Target="../media/image22.png"/><Relationship Id="rId6" Type="http://schemas.openxmlformats.org/officeDocument/2006/relationships/image" Target="../media/image23.png"/><Relationship Id="rId1" Type="http://schemas.microsoft.com/office/2007/relationships/media" Target="../media/media4.wmv"/><Relationship Id="rId2" Type="http://schemas.openxmlformats.org/officeDocument/2006/relationships/video" Target="../media/media4.wmv"/></Relationships>
</file>

<file path=ppt/slides/_rels/slide15.xml.rels><?xml version="1.0" encoding="UTF-8" standalone="yes"?>
<Relationships xmlns="http://schemas.openxmlformats.org/package/2006/relationships"><Relationship Id="rId3" Type="http://schemas.openxmlformats.org/officeDocument/2006/relationships/image" Target="../media/image24.jpg"/><Relationship Id="rId4" Type="http://schemas.openxmlformats.org/officeDocument/2006/relationships/image" Target="../media/image25.png"/><Relationship Id="rId5" Type="http://schemas.openxmlformats.org/officeDocument/2006/relationships/hyperlink" Target="https://www.dropbox.com/s/ehnfl0pq5pus3am/MPLS%20Public%20Schools%20JAG%20Program.mp4?dl=0" TargetMode="External"/><Relationship Id="rId6" Type="http://schemas.openxmlformats.org/officeDocument/2006/relationships/image" Target="../media/image26.png"/><Relationship Id="rId1" Type="http://schemas.openxmlformats.org/officeDocument/2006/relationships/slideLayout" Target="../slideLayouts/slideLayout4.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chart" Target="../charts/chart7.xml"/><Relationship Id="rId1" Type="http://schemas.openxmlformats.org/officeDocument/2006/relationships/slideLayout" Target="../slideLayouts/slideLayout4.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Shape 201"/>
          <p:cNvSpPr txBox="1">
            <a:spLocks noGrp="1"/>
          </p:cNvSpPr>
          <p:nvPr>
            <p:ph type="title"/>
          </p:nvPr>
        </p:nvSpPr>
        <p:spPr>
          <a:xfrm>
            <a:off x="521225" y="460250"/>
            <a:ext cx="11613000" cy="1143000"/>
          </a:xfrm>
          <a:prstGeom prst="rect">
            <a:avLst/>
          </a:prstGeom>
          <a:noFill/>
          <a:ln>
            <a:noFill/>
          </a:ln>
        </p:spPr>
        <p:txBody>
          <a:bodyPr lIns="91425" tIns="45700" rIns="91425" bIns="45700" anchor="b" anchorCtr="0">
            <a:noAutofit/>
          </a:bodyPr>
          <a:lstStyle/>
          <a:p>
            <a:pPr marL="0" marR="0" lvl="0" indent="0" algn="ctr" rtl="0">
              <a:spcBef>
                <a:spcPts val="0"/>
              </a:spcBef>
              <a:buClr>
                <a:schemeClr val="lt1"/>
              </a:buClr>
              <a:buSzPct val="25000"/>
              <a:buFont typeface="Georgia"/>
              <a:buNone/>
            </a:pPr>
            <a:r>
              <a:rPr lang="en-US" sz="2800" b="1" dirty="0">
                <a:solidFill>
                  <a:srgbClr val="000000"/>
                </a:solidFill>
              </a:rPr>
              <a:t>Conference on Integrating </a:t>
            </a:r>
            <a:r>
              <a:rPr lang="en-US" sz="2800" b="1" dirty="0" smtClean="0">
                <a:solidFill>
                  <a:srgbClr val="000000"/>
                </a:solidFill>
              </a:rPr>
              <a:t>Refugees, Immigrants, and At-Risk Students into </a:t>
            </a:r>
            <a:r>
              <a:rPr lang="en-US" sz="2800" b="1" dirty="0">
                <a:solidFill>
                  <a:srgbClr val="000000"/>
                </a:solidFill>
              </a:rPr>
              <a:t>Schools</a:t>
            </a:r>
          </a:p>
          <a:p>
            <a:pPr marL="0" marR="0" lvl="0" indent="0" algn="ctr" rtl="0">
              <a:spcBef>
                <a:spcPts val="0"/>
              </a:spcBef>
              <a:buClr>
                <a:schemeClr val="lt1"/>
              </a:buClr>
              <a:buSzPct val="25000"/>
              <a:buFont typeface="Georgia"/>
              <a:buNone/>
            </a:pPr>
            <a:r>
              <a:rPr lang="en-US" sz="2800" b="1" dirty="0">
                <a:solidFill>
                  <a:srgbClr val="000000"/>
                </a:solidFill>
              </a:rPr>
              <a:t>2017</a:t>
            </a:r>
          </a:p>
        </p:txBody>
      </p:sp>
      <p:pic>
        <p:nvPicPr>
          <p:cNvPr id="202" name="Shape 202" descr="MPS_logo.jpg"/>
          <p:cNvPicPr preferRelativeResize="0"/>
          <p:nvPr/>
        </p:nvPicPr>
        <p:blipFill rotWithShape="1">
          <a:blip r:embed="rId3">
            <a:alphaModFix/>
          </a:blip>
          <a:srcRect/>
          <a:stretch/>
        </p:blipFill>
        <p:spPr>
          <a:xfrm>
            <a:off x="2851000" y="5488521"/>
            <a:ext cx="5638800" cy="962100"/>
          </a:xfrm>
          <a:prstGeom prst="rect">
            <a:avLst/>
          </a:prstGeom>
          <a:noFill/>
          <a:ln>
            <a:noFill/>
          </a:ln>
        </p:spPr>
      </p:pic>
      <p:pic>
        <p:nvPicPr>
          <p:cNvPr id="203" name="Shape 203"/>
          <p:cNvPicPr preferRelativeResize="0"/>
          <p:nvPr/>
        </p:nvPicPr>
        <p:blipFill rotWithShape="1">
          <a:blip r:embed="rId4">
            <a:alphaModFix/>
          </a:blip>
          <a:srcRect t="1373" b="35823"/>
          <a:stretch/>
        </p:blipFill>
        <p:spPr>
          <a:xfrm>
            <a:off x="1066800" y="1828800"/>
            <a:ext cx="9601200" cy="3659726"/>
          </a:xfrm>
          <a:prstGeom prst="rect">
            <a:avLst/>
          </a:prstGeom>
          <a:noFill/>
          <a:ln>
            <a:noFill/>
          </a:ln>
        </p:spPr>
      </p:pic>
      <p:sp>
        <p:nvSpPr>
          <p:cNvPr id="204" name="Shape 204"/>
          <p:cNvSpPr txBox="1"/>
          <p:nvPr/>
        </p:nvSpPr>
        <p:spPr>
          <a:xfrm>
            <a:off x="8434834" y="6396310"/>
            <a:ext cx="4191000" cy="4617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a:solidFill>
                  <a:schemeClr val="dk1"/>
                </a:solidFill>
                <a:latin typeface="Georgia"/>
                <a:ea typeface="Georgia"/>
                <a:cs typeface="Georgia"/>
                <a:sym typeface="Georgia"/>
              </a:rPr>
              <a:t>Elia Dimayuga Bruggeman, Deputy Education Officer</a:t>
            </a:r>
            <a:br>
              <a:rPr lang="en-US" sz="1200">
                <a:solidFill>
                  <a:schemeClr val="dk1"/>
                </a:solidFill>
                <a:latin typeface="Georgia"/>
                <a:ea typeface="Georgia"/>
                <a:cs typeface="Georgia"/>
                <a:sym typeface="Georgia"/>
              </a:rPr>
            </a:br>
            <a:r>
              <a:rPr lang="en-US" sz="1200">
                <a:solidFill>
                  <a:schemeClr val="dk1"/>
                </a:solidFill>
                <a:latin typeface="Georgia"/>
                <a:ea typeface="Georgia"/>
                <a:cs typeface="Georgia"/>
                <a:sym typeface="Georgia"/>
              </a:rPr>
              <a:t>Dr. Aimee Fearing, Principal</a:t>
            </a:r>
          </a:p>
        </p:txBody>
      </p:sp>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Shape 210"/>
          <p:cNvSpPr txBox="1">
            <a:spLocks noGrp="1"/>
          </p:cNvSpPr>
          <p:nvPr>
            <p:ph type="title"/>
          </p:nvPr>
        </p:nvSpPr>
        <p:spPr>
          <a:xfrm>
            <a:off x="402336" y="228600"/>
            <a:ext cx="11379200" cy="758951"/>
          </a:xfrm>
          <a:prstGeom prst="rect">
            <a:avLst/>
          </a:prstGeom>
          <a:noFill/>
          <a:ln>
            <a:noFill/>
          </a:ln>
        </p:spPr>
        <p:txBody>
          <a:bodyPr lIns="91425" tIns="45700" rIns="91425" bIns="45700" anchor="b" anchorCtr="0">
            <a:noAutofit/>
          </a:bodyPr>
          <a:lstStyle/>
          <a:p>
            <a:pPr marL="0" marR="0" lvl="0" indent="0" algn="ctr" rtl="0">
              <a:spcBef>
                <a:spcPts val="0"/>
              </a:spcBef>
              <a:buClr>
                <a:srgbClr val="C9731D"/>
              </a:buClr>
              <a:buSzPct val="25000"/>
              <a:buFont typeface="Georgia"/>
              <a:buNone/>
            </a:pPr>
            <a:r>
              <a:rPr lang="en-US" sz="3300" b="0" i="0" u="none" strike="noStrike" cap="none" dirty="0" smtClean="0">
                <a:solidFill>
                  <a:schemeClr val="accent3"/>
                </a:solidFill>
                <a:latin typeface="Georgia"/>
                <a:ea typeface="Georgia"/>
                <a:cs typeface="Georgia"/>
                <a:sym typeface="Georgia"/>
              </a:rPr>
              <a:t>Minneapolis Public School -Demographics</a:t>
            </a:r>
            <a:r>
              <a:rPr lang="en-US" sz="3300" b="0" i="0" u="none" strike="noStrike" cap="none" dirty="0" smtClean="0">
                <a:solidFill>
                  <a:srgbClr val="C9731D"/>
                </a:solidFill>
                <a:latin typeface="Georgia"/>
                <a:ea typeface="Georgia"/>
                <a:cs typeface="Georgia"/>
                <a:sym typeface="Georgia"/>
              </a:rPr>
              <a:t> </a:t>
            </a:r>
            <a:endParaRPr lang="en-US" sz="3300" b="0" i="0" u="none" strike="noStrike" cap="none" dirty="0">
              <a:solidFill>
                <a:srgbClr val="C9731D"/>
              </a:solidFill>
              <a:latin typeface="Georgia"/>
              <a:ea typeface="Georgia"/>
              <a:cs typeface="Georgia"/>
              <a:sym typeface="Georgia"/>
            </a:endParaRPr>
          </a:p>
        </p:txBody>
      </p:sp>
      <p:sp>
        <p:nvSpPr>
          <p:cNvPr id="212" name="Shape 212"/>
          <p:cNvSpPr txBox="1"/>
          <p:nvPr/>
        </p:nvSpPr>
        <p:spPr>
          <a:xfrm>
            <a:off x="608795" y="4343400"/>
            <a:ext cx="2214519" cy="923329"/>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800">
                <a:solidFill>
                  <a:schemeClr val="dk1"/>
                </a:solidFill>
                <a:latin typeface="Georgia"/>
                <a:ea typeface="Georgia"/>
                <a:cs typeface="Georgia"/>
                <a:sym typeface="Georgia"/>
              </a:rPr>
              <a:t>Over 100 languages and dialects are spoken at MPS</a:t>
            </a:r>
          </a:p>
        </p:txBody>
      </p:sp>
      <p:sp>
        <p:nvSpPr>
          <p:cNvPr id="214" name="Shape 214"/>
          <p:cNvSpPr txBox="1"/>
          <p:nvPr/>
        </p:nvSpPr>
        <p:spPr>
          <a:xfrm>
            <a:off x="6934200" y="6432262"/>
            <a:ext cx="7463685" cy="276998"/>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dirty="0">
                <a:solidFill>
                  <a:schemeClr val="dk1"/>
                </a:solidFill>
                <a:latin typeface="Georgia"/>
                <a:ea typeface="Georgia"/>
                <a:cs typeface="Georgia"/>
                <a:sym typeface="Georgia"/>
              </a:rPr>
              <a:t>Source: REAA- All data by October 1</a:t>
            </a:r>
            <a:r>
              <a:rPr lang="en-US" sz="1200" baseline="30000" dirty="0">
                <a:solidFill>
                  <a:schemeClr val="dk1"/>
                </a:solidFill>
                <a:latin typeface="Georgia"/>
                <a:ea typeface="Georgia"/>
                <a:cs typeface="Georgia"/>
                <a:sym typeface="Georgia"/>
              </a:rPr>
              <a:t>st</a:t>
            </a:r>
            <a:r>
              <a:rPr lang="en-US" sz="1200" dirty="0">
                <a:solidFill>
                  <a:schemeClr val="dk1"/>
                </a:solidFill>
                <a:latin typeface="Georgia"/>
                <a:ea typeface="Georgia"/>
                <a:cs typeface="Georgia"/>
                <a:sym typeface="Georgia"/>
              </a:rPr>
              <a:t>- Official Count 2015-2016 SY</a:t>
            </a:r>
          </a:p>
        </p:txBody>
      </p:sp>
      <p:cxnSp>
        <p:nvCxnSpPr>
          <p:cNvPr id="215" name="Shape 215"/>
          <p:cNvCxnSpPr/>
          <p:nvPr/>
        </p:nvCxnSpPr>
        <p:spPr>
          <a:xfrm>
            <a:off x="6477000" y="1676400"/>
            <a:ext cx="0" cy="4343400"/>
          </a:xfrm>
          <a:prstGeom prst="straightConnector1">
            <a:avLst/>
          </a:prstGeom>
          <a:noFill/>
          <a:ln w="11425" cap="flat" cmpd="sng">
            <a:solidFill>
              <a:schemeClr val="accent1"/>
            </a:solidFill>
            <a:prstDash val="dash"/>
            <a:round/>
            <a:headEnd type="none" w="med" len="med"/>
            <a:tailEnd type="none" w="med" len="med"/>
          </a:ln>
          <a:effectLst>
            <a:outerShdw blurRad="50799" dist="25400" dir="5400000" rotWithShape="0">
              <a:srgbClr val="000000">
                <a:alpha val="34901"/>
              </a:srgbClr>
            </a:outerShdw>
          </a:effectLst>
        </p:spPr>
      </p:cxnSp>
      <p:cxnSp>
        <p:nvCxnSpPr>
          <p:cNvPr id="216" name="Shape 216"/>
          <p:cNvCxnSpPr/>
          <p:nvPr/>
        </p:nvCxnSpPr>
        <p:spPr>
          <a:xfrm rot="10800000">
            <a:off x="608796" y="3791655"/>
            <a:ext cx="5679258" cy="0"/>
          </a:xfrm>
          <a:prstGeom prst="straightConnector1">
            <a:avLst/>
          </a:prstGeom>
          <a:noFill/>
          <a:ln w="11425" cap="flat" cmpd="sng">
            <a:solidFill>
              <a:schemeClr val="accent1"/>
            </a:solidFill>
            <a:prstDash val="dash"/>
            <a:round/>
            <a:headEnd type="none" w="med" len="med"/>
            <a:tailEnd type="none" w="med" len="med"/>
          </a:ln>
          <a:effectLst>
            <a:outerShdw blurRad="50799" dist="25400" dir="5400000" rotWithShape="0">
              <a:srgbClr val="000000">
                <a:alpha val="34901"/>
              </a:srgbClr>
            </a:outerShdw>
          </a:effectLst>
        </p:spPr>
      </p:cxnSp>
      <p:graphicFrame>
        <p:nvGraphicFramePr>
          <p:cNvPr id="10" name="Chart 9"/>
          <p:cNvGraphicFramePr>
            <a:graphicFrameLocks/>
          </p:cNvGraphicFramePr>
          <p:nvPr>
            <p:extLst>
              <p:ext uri="{D42A27DB-BD31-4B8C-83A1-F6EECF244321}">
                <p14:modId xmlns:p14="http://schemas.microsoft.com/office/powerpoint/2010/main" val="1182863568"/>
              </p:ext>
            </p:extLst>
          </p:nvPr>
        </p:nvGraphicFramePr>
        <p:xfrm>
          <a:off x="419851" y="930801"/>
          <a:ext cx="5341831" cy="286085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1" name="Chart 10"/>
          <p:cNvGraphicFramePr>
            <a:graphicFrameLocks/>
          </p:cNvGraphicFramePr>
          <p:nvPr>
            <p:extLst>
              <p:ext uri="{D42A27DB-BD31-4B8C-83A1-F6EECF244321}">
                <p14:modId xmlns:p14="http://schemas.microsoft.com/office/powerpoint/2010/main" val="571824387"/>
              </p:ext>
            </p:extLst>
          </p:nvPr>
        </p:nvGraphicFramePr>
        <p:xfrm>
          <a:off x="1519936" y="3689063"/>
          <a:ext cx="4572000" cy="274320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2" name="Chart 11"/>
          <p:cNvGraphicFramePr>
            <a:graphicFrameLocks/>
          </p:cNvGraphicFramePr>
          <p:nvPr>
            <p:extLst>
              <p:ext uri="{D42A27DB-BD31-4B8C-83A1-F6EECF244321}">
                <p14:modId xmlns:p14="http://schemas.microsoft.com/office/powerpoint/2010/main" val="1441315478"/>
              </p:ext>
            </p:extLst>
          </p:nvPr>
        </p:nvGraphicFramePr>
        <p:xfrm>
          <a:off x="7239000" y="1308163"/>
          <a:ext cx="4114800" cy="4966986"/>
        </p:xfrm>
        <a:graphic>
          <a:graphicData uri="http://schemas.openxmlformats.org/drawingml/2006/chart">
            <c:chart xmlns:c="http://schemas.openxmlformats.org/drawingml/2006/chart" xmlns:r="http://schemas.openxmlformats.org/officeDocument/2006/relationships" r:id="rId5"/>
          </a:graphicData>
        </a:graphic>
      </p:graphicFrame>
    </p:spTree>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Shape 223"/>
          <p:cNvSpPr txBox="1">
            <a:spLocks noGrp="1"/>
          </p:cNvSpPr>
          <p:nvPr>
            <p:ph type="title"/>
          </p:nvPr>
        </p:nvSpPr>
        <p:spPr>
          <a:xfrm>
            <a:off x="1195938" y="185468"/>
            <a:ext cx="10233377" cy="758951"/>
          </a:xfrm>
          <a:prstGeom prst="rect">
            <a:avLst/>
          </a:prstGeom>
          <a:noFill/>
          <a:ln>
            <a:noFill/>
          </a:ln>
        </p:spPr>
        <p:txBody>
          <a:bodyPr lIns="91425" tIns="45700" rIns="91425" bIns="45700" anchor="b" anchorCtr="0">
            <a:noAutofit/>
          </a:bodyPr>
          <a:lstStyle/>
          <a:p>
            <a:pPr marL="0" marR="0" lvl="0" indent="0" algn="ctr" rtl="0">
              <a:spcBef>
                <a:spcPts val="0"/>
              </a:spcBef>
              <a:buClr>
                <a:srgbClr val="C9731D"/>
              </a:buClr>
              <a:buSzPct val="25000"/>
              <a:buFont typeface="Georgia"/>
              <a:buNone/>
            </a:pPr>
            <a:r>
              <a:rPr lang="en-US" sz="3300" b="0" i="0" u="none" strike="noStrike" cap="none" dirty="0">
                <a:solidFill>
                  <a:schemeClr val="accent3"/>
                </a:solidFill>
                <a:latin typeface="Georgia"/>
                <a:ea typeface="Georgia"/>
                <a:cs typeface="Georgia"/>
                <a:sym typeface="Georgia"/>
              </a:rPr>
              <a:t>Graduation Rates – </a:t>
            </a:r>
            <a:r>
              <a:rPr lang="en-US" sz="3300" b="0" i="0" u="none" strike="noStrike" cap="none" dirty="0" smtClean="0">
                <a:solidFill>
                  <a:schemeClr val="accent3"/>
                </a:solidFill>
                <a:latin typeface="Georgia"/>
                <a:ea typeface="Georgia"/>
                <a:cs typeface="Georgia"/>
                <a:sym typeface="Georgia"/>
              </a:rPr>
              <a:t>Challenges and Opportunities </a:t>
            </a:r>
            <a:endParaRPr lang="en-US" sz="3300" b="0" i="0" u="none" strike="noStrike" cap="none" dirty="0">
              <a:solidFill>
                <a:schemeClr val="accent3"/>
              </a:solidFill>
              <a:latin typeface="Georgia"/>
              <a:ea typeface="Georgia"/>
              <a:cs typeface="Georgia"/>
              <a:sym typeface="Georgia"/>
            </a:endParaRPr>
          </a:p>
        </p:txBody>
      </p:sp>
      <p:pic>
        <p:nvPicPr>
          <p:cNvPr id="226" name="Shape 226" descr="6.PNG"/>
          <p:cNvPicPr preferRelativeResize="0"/>
          <p:nvPr/>
        </p:nvPicPr>
        <p:blipFill>
          <a:blip r:embed="rId3">
            <a:alphaModFix/>
          </a:blip>
          <a:stretch>
            <a:fillRect/>
          </a:stretch>
        </p:blipFill>
        <p:spPr>
          <a:xfrm>
            <a:off x="289575" y="1572775"/>
            <a:ext cx="1892908" cy="2153836"/>
          </a:xfrm>
          <a:prstGeom prst="rect">
            <a:avLst/>
          </a:prstGeom>
          <a:noFill/>
          <a:ln>
            <a:noFill/>
          </a:ln>
        </p:spPr>
      </p:pic>
      <p:pic>
        <p:nvPicPr>
          <p:cNvPr id="227" name="Shape 227" descr="5.PNG"/>
          <p:cNvPicPr preferRelativeResize="0"/>
          <p:nvPr/>
        </p:nvPicPr>
        <p:blipFill>
          <a:blip r:embed="rId4">
            <a:alphaModFix/>
          </a:blip>
          <a:stretch>
            <a:fillRect/>
          </a:stretch>
        </p:blipFill>
        <p:spPr>
          <a:xfrm>
            <a:off x="289575" y="3821502"/>
            <a:ext cx="3596625" cy="2510286"/>
          </a:xfrm>
          <a:prstGeom prst="rect">
            <a:avLst/>
          </a:prstGeom>
          <a:noFill/>
          <a:ln>
            <a:noFill/>
          </a:ln>
        </p:spPr>
      </p:pic>
      <p:pic>
        <p:nvPicPr>
          <p:cNvPr id="228" name="Shape 228" descr="4.PNG"/>
          <p:cNvPicPr preferRelativeResize="0"/>
          <p:nvPr/>
        </p:nvPicPr>
        <p:blipFill>
          <a:blip r:embed="rId5">
            <a:alphaModFix/>
          </a:blip>
          <a:stretch>
            <a:fillRect/>
          </a:stretch>
        </p:blipFill>
        <p:spPr>
          <a:xfrm>
            <a:off x="2266276" y="1572775"/>
            <a:ext cx="1619924" cy="2153836"/>
          </a:xfrm>
          <a:prstGeom prst="rect">
            <a:avLst/>
          </a:prstGeom>
          <a:noFill/>
          <a:ln>
            <a:noFill/>
          </a:ln>
        </p:spPr>
      </p:pic>
      <p:graphicFrame>
        <p:nvGraphicFramePr>
          <p:cNvPr id="8" name="Chart 7"/>
          <p:cNvGraphicFramePr>
            <a:graphicFrameLocks/>
          </p:cNvGraphicFramePr>
          <p:nvPr>
            <p:extLst>
              <p:ext uri="{D42A27DB-BD31-4B8C-83A1-F6EECF244321}">
                <p14:modId xmlns:p14="http://schemas.microsoft.com/office/powerpoint/2010/main" val="435995239"/>
              </p:ext>
            </p:extLst>
          </p:nvPr>
        </p:nvGraphicFramePr>
        <p:xfrm>
          <a:off x="3886200" y="1219200"/>
          <a:ext cx="8091489" cy="3143251"/>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9" name="Chart 8"/>
          <p:cNvGraphicFramePr>
            <a:graphicFrameLocks/>
          </p:cNvGraphicFramePr>
          <p:nvPr>
            <p:extLst>
              <p:ext uri="{D42A27DB-BD31-4B8C-83A1-F6EECF244321}">
                <p14:modId xmlns:p14="http://schemas.microsoft.com/office/powerpoint/2010/main" val="1861882939"/>
              </p:ext>
            </p:extLst>
          </p:nvPr>
        </p:nvGraphicFramePr>
        <p:xfrm>
          <a:off x="4267200" y="4114800"/>
          <a:ext cx="7514336" cy="2409825"/>
        </p:xfrm>
        <a:graphic>
          <a:graphicData uri="http://schemas.openxmlformats.org/drawingml/2006/chart">
            <c:chart xmlns:c="http://schemas.openxmlformats.org/drawingml/2006/chart" xmlns:r="http://schemas.openxmlformats.org/officeDocument/2006/relationships" r:id="rId7"/>
          </a:graphicData>
        </a:graphic>
      </p:graphicFrame>
    </p:spTree>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sp>
        <p:nvSpPr>
          <p:cNvPr id="233" name="Shape 233"/>
          <p:cNvSpPr txBox="1">
            <a:spLocks noGrp="1"/>
          </p:cNvSpPr>
          <p:nvPr>
            <p:ph type="title"/>
          </p:nvPr>
        </p:nvSpPr>
        <p:spPr>
          <a:xfrm>
            <a:off x="1668160" y="382783"/>
            <a:ext cx="8534399" cy="758951"/>
          </a:xfrm>
          <a:prstGeom prst="rect">
            <a:avLst/>
          </a:prstGeom>
          <a:noFill/>
          <a:ln>
            <a:noFill/>
          </a:ln>
        </p:spPr>
        <p:txBody>
          <a:bodyPr lIns="91425" tIns="45700" rIns="91425" bIns="45700" anchor="b" anchorCtr="0">
            <a:noAutofit/>
          </a:bodyPr>
          <a:lstStyle/>
          <a:p>
            <a:pPr marL="0" marR="0" lvl="0" indent="0" algn="ctr" rtl="0">
              <a:spcBef>
                <a:spcPts val="0"/>
              </a:spcBef>
              <a:buClr>
                <a:schemeClr val="accent3"/>
              </a:buClr>
              <a:buSzPct val="25000"/>
              <a:buFont typeface="Georgia"/>
              <a:buNone/>
            </a:pPr>
            <a:r>
              <a:rPr lang="en-US" sz="2800" b="0" i="0" u="none" strike="noStrike" cap="none" dirty="0">
                <a:solidFill>
                  <a:schemeClr val="accent3"/>
                </a:solidFill>
                <a:sym typeface="Georgia"/>
              </a:rPr>
              <a:t>The Problem </a:t>
            </a:r>
            <a:r>
              <a:rPr lang="en-US" sz="2800" b="0" i="0" u="none" strike="noStrike" cap="none" dirty="0">
                <a:solidFill>
                  <a:srgbClr val="C9731D"/>
                </a:solidFill>
                <a:sym typeface="Georgia"/>
              </a:rPr>
              <a:t>= </a:t>
            </a:r>
            <a:r>
              <a:rPr lang="en-US" sz="2800" b="0" i="0" u="none" strike="noStrike" cap="none" dirty="0">
                <a:solidFill>
                  <a:schemeClr val="accent2"/>
                </a:solidFill>
                <a:sym typeface="Georgia"/>
              </a:rPr>
              <a:t>The Work</a:t>
            </a:r>
          </a:p>
          <a:p>
            <a:pPr marL="0" marR="0" lvl="0" indent="0" algn="ctr" rtl="0">
              <a:spcBef>
                <a:spcPts val="0"/>
              </a:spcBef>
              <a:buClr>
                <a:schemeClr val="accent3"/>
              </a:buClr>
              <a:buSzPct val="25000"/>
              <a:buFont typeface="Georgia"/>
              <a:buNone/>
            </a:pPr>
            <a:r>
              <a:rPr lang="en-US" sz="2800" dirty="0">
                <a:solidFill>
                  <a:schemeClr val="accent3"/>
                </a:solidFill>
              </a:rPr>
              <a:t>Changing Mindsets</a:t>
            </a:r>
          </a:p>
        </p:txBody>
      </p:sp>
      <p:grpSp>
        <p:nvGrpSpPr>
          <p:cNvPr id="234" name="Shape 234"/>
          <p:cNvGrpSpPr/>
          <p:nvPr/>
        </p:nvGrpSpPr>
        <p:grpSpPr>
          <a:xfrm>
            <a:off x="2895600" y="1733909"/>
            <a:ext cx="6420928" cy="3833385"/>
            <a:chOff x="0" y="402340"/>
            <a:chExt cx="6148166" cy="3412354"/>
          </a:xfrm>
        </p:grpSpPr>
        <p:sp>
          <p:nvSpPr>
            <p:cNvPr id="235" name="Shape 235"/>
            <p:cNvSpPr/>
            <p:nvPr/>
          </p:nvSpPr>
          <p:spPr>
            <a:xfrm>
              <a:off x="0" y="402340"/>
              <a:ext cx="2628740" cy="940789"/>
            </a:xfrm>
            <a:prstGeom prst="chevron">
              <a:avLst>
                <a:gd name="adj" fmla="val 50000"/>
              </a:avLst>
            </a:prstGeom>
            <a:solidFill>
              <a:srgbClr val="FF6600"/>
            </a:solidFill>
            <a:ln w="25400" cap="flat" cmpd="sng">
              <a:solidFill>
                <a:srgbClr val="FFFFFF"/>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36" name="Shape 236"/>
            <p:cNvSpPr txBox="1"/>
            <p:nvPr/>
          </p:nvSpPr>
          <p:spPr>
            <a:xfrm>
              <a:off x="470395" y="402340"/>
              <a:ext cx="1687950" cy="940789"/>
            </a:xfrm>
            <a:prstGeom prst="rect">
              <a:avLst/>
            </a:prstGeom>
            <a:noFill/>
            <a:ln>
              <a:noFill/>
            </a:ln>
          </p:spPr>
          <p:txBody>
            <a:bodyPr lIns="40625" tIns="20300" rIns="0" bIns="20300" anchor="ctr" anchorCtr="0">
              <a:noAutofit/>
            </a:bodyPr>
            <a:lstStyle/>
            <a:p>
              <a:pPr marL="0" marR="0" lvl="0" indent="0" algn="ctr" rtl="0">
                <a:lnSpc>
                  <a:spcPct val="90000"/>
                </a:lnSpc>
                <a:spcBef>
                  <a:spcPts val="0"/>
                </a:spcBef>
                <a:spcAft>
                  <a:spcPts val="0"/>
                </a:spcAft>
                <a:buSzPct val="25000"/>
                <a:buNone/>
              </a:pPr>
              <a:r>
                <a:rPr lang="en-US" sz="3200">
                  <a:solidFill>
                    <a:srgbClr val="FFFFFF"/>
                  </a:solidFill>
                  <a:latin typeface="Calibri"/>
                  <a:ea typeface="Calibri"/>
                  <a:cs typeface="Calibri"/>
                  <a:sym typeface="Calibri"/>
                </a:rPr>
                <a:t>INVISIBLE</a:t>
              </a:r>
            </a:p>
          </p:txBody>
        </p:sp>
        <p:sp>
          <p:nvSpPr>
            <p:cNvPr id="237" name="Shape 237"/>
            <p:cNvSpPr/>
            <p:nvPr/>
          </p:nvSpPr>
          <p:spPr>
            <a:xfrm>
              <a:off x="2337150" y="608850"/>
              <a:ext cx="1900973" cy="527775"/>
            </a:xfrm>
            <a:prstGeom prst="chevron">
              <a:avLst>
                <a:gd name="adj" fmla="val 50000"/>
              </a:avLst>
            </a:prstGeom>
            <a:solidFill>
              <a:srgbClr val="DDC9C9">
                <a:alpha val="89803"/>
              </a:srgbClr>
            </a:solidFill>
            <a:ln w="25400" cap="flat" cmpd="sng">
              <a:solidFill>
                <a:srgbClr val="DDC9C9">
                  <a:alpha val="89803"/>
                </a:srgbClr>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38" name="Shape 238"/>
            <p:cNvSpPr txBox="1"/>
            <p:nvPr/>
          </p:nvSpPr>
          <p:spPr>
            <a:xfrm>
              <a:off x="2601039" y="608850"/>
              <a:ext cx="1373198" cy="527775"/>
            </a:xfrm>
            <a:prstGeom prst="rect">
              <a:avLst/>
            </a:prstGeom>
            <a:noFill/>
            <a:ln>
              <a:noFill/>
            </a:ln>
          </p:spPr>
          <p:txBody>
            <a:bodyPr lIns="21575" tIns="10775" rIns="0" bIns="10775" anchor="ctr" anchorCtr="0">
              <a:noAutofit/>
            </a:bodyPr>
            <a:lstStyle/>
            <a:p>
              <a:pPr marL="0" marR="0" lvl="0" indent="0" algn="ctr" rtl="0">
                <a:lnSpc>
                  <a:spcPct val="90000"/>
                </a:lnSpc>
                <a:spcBef>
                  <a:spcPts val="0"/>
                </a:spcBef>
                <a:spcAft>
                  <a:spcPts val="0"/>
                </a:spcAft>
                <a:buNone/>
              </a:pPr>
              <a:endParaRPr sz="1700">
                <a:solidFill>
                  <a:srgbClr val="000000"/>
                </a:solidFill>
                <a:latin typeface="Calibri"/>
                <a:ea typeface="Calibri"/>
                <a:cs typeface="Calibri"/>
                <a:sym typeface="Calibri"/>
              </a:endParaRPr>
            </a:p>
          </p:txBody>
        </p:sp>
        <p:sp>
          <p:nvSpPr>
            <p:cNvPr id="239" name="Shape 239"/>
            <p:cNvSpPr/>
            <p:nvPr/>
          </p:nvSpPr>
          <p:spPr>
            <a:xfrm>
              <a:off x="3830341" y="424222"/>
              <a:ext cx="2209406" cy="897032"/>
            </a:xfrm>
            <a:prstGeom prst="chevron">
              <a:avLst>
                <a:gd name="adj" fmla="val 50000"/>
              </a:avLst>
            </a:prstGeom>
            <a:solidFill>
              <a:srgbClr val="990000">
                <a:alpha val="89803"/>
              </a:srgbClr>
            </a:solidFill>
            <a:ln w="25400" cap="flat" cmpd="sng">
              <a:solidFill>
                <a:srgbClr val="DDC9C9">
                  <a:alpha val="89803"/>
                </a:srgbClr>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40" name="Shape 240"/>
            <p:cNvSpPr txBox="1"/>
            <p:nvPr/>
          </p:nvSpPr>
          <p:spPr>
            <a:xfrm>
              <a:off x="4278857" y="424222"/>
              <a:ext cx="1312373" cy="897032"/>
            </a:xfrm>
            <a:prstGeom prst="rect">
              <a:avLst/>
            </a:prstGeom>
            <a:noFill/>
            <a:ln>
              <a:noFill/>
            </a:ln>
          </p:spPr>
          <p:txBody>
            <a:bodyPr lIns="40625" tIns="20300" rIns="0" bIns="20300" anchor="ctr" anchorCtr="0">
              <a:noAutofit/>
            </a:bodyPr>
            <a:lstStyle/>
            <a:p>
              <a:pPr marL="0" marR="0" lvl="0" indent="0" algn="ctr" rtl="0">
                <a:lnSpc>
                  <a:spcPct val="90000"/>
                </a:lnSpc>
                <a:spcBef>
                  <a:spcPts val="0"/>
                </a:spcBef>
                <a:spcAft>
                  <a:spcPts val="0"/>
                </a:spcAft>
                <a:buSzPct val="25000"/>
                <a:buNone/>
              </a:pPr>
              <a:r>
                <a:rPr lang="en-US" sz="3200">
                  <a:solidFill>
                    <a:srgbClr val="FFFFFF"/>
                  </a:solidFill>
                  <a:latin typeface="Calibri"/>
                  <a:ea typeface="Calibri"/>
                  <a:cs typeface="Calibri"/>
                  <a:sym typeface="Calibri"/>
                </a:rPr>
                <a:t>VISIBLE</a:t>
              </a:r>
            </a:p>
          </p:txBody>
        </p:sp>
        <p:sp>
          <p:nvSpPr>
            <p:cNvPr id="241" name="Shape 241"/>
            <p:cNvSpPr/>
            <p:nvPr/>
          </p:nvSpPr>
          <p:spPr>
            <a:xfrm>
              <a:off x="0" y="1638117"/>
              <a:ext cx="2628740" cy="940789"/>
            </a:xfrm>
            <a:prstGeom prst="chevron">
              <a:avLst>
                <a:gd name="adj" fmla="val 50000"/>
              </a:avLst>
            </a:prstGeom>
            <a:solidFill>
              <a:srgbClr val="FF6600"/>
            </a:solidFill>
            <a:ln w="25400" cap="flat" cmpd="sng">
              <a:solidFill>
                <a:srgbClr val="FFFFFF"/>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42" name="Shape 242"/>
            <p:cNvSpPr txBox="1"/>
            <p:nvPr/>
          </p:nvSpPr>
          <p:spPr>
            <a:xfrm>
              <a:off x="470395" y="1638117"/>
              <a:ext cx="1687950" cy="940789"/>
            </a:xfrm>
            <a:prstGeom prst="rect">
              <a:avLst/>
            </a:prstGeom>
            <a:noFill/>
            <a:ln>
              <a:noFill/>
            </a:ln>
          </p:spPr>
          <p:txBody>
            <a:bodyPr lIns="40625" tIns="20300" rIns="0" bIns="20300" anchor="ctr" anchorCtr="0">
              <a:noAutofit/>
            </a:bodyPr>
            <a:lstStyle/>
            <a:p>
              <a:pPr marL="0" marR="0" lvl="0" indent="0" algn="ctr" rtl="0">
                <a:lnSpc>
                  <a:spcPct val="90000"/>
                </a:lnSpc>
                <a:spcBef>
                  <a:spcPts val="0"/>
                </a:spcBef>
                <a:spcAft>
                  <a:spcPts val="0"/>
                </a:spcAft>
                <a:buSzPct val="25000"/>
                <a:buNone/>
              </a:pPr>
              <a:r>
                <a:rPr lang="en-US" sz="3200" dirty="0">
                  <a:solidFill>
                    <a:srgbClr val="FFFFFF"/>
                  </a:solidFill>
                  <a:latin typeface="Calibri"/>
                  <a:ea typeface="Calibri"/>
                  <a:cs typeface="Calibri"/>
                  <a:sym typeface="Calibri"/>
                </a:rPr>
                <a:t>DEFICIT</a:t>
              </a:r>
            </a:p>
          </p:txBody>
        </p:sp>
        <p:sp>
          <p:nvSpPr>
            <p:cNvPr id="243" name="Shape 243"/>
            <p:cNvSpPr/>
            <p:nvPr/>
          </p:nvSpPr>
          <p:spPr>
            <a:xfrm>
              <a:off x="3862558" y="1656936"/>
              <a:ext cx="2209406" cy="897032"/>
            </a:xfrm>
            <a:prstGeom prst="chevron">
              <a:avLst>
                <a:gd name="adj" fmla="val 50000"/>
              </a:avLst>
            </a:prstGeom>
            <a:solidFill>
              <a:srgbClr val="990000">
                <a:alpha val="89803"/>
              </a:srgbClr>
            </a:solidFill>
            <a:ln w="25400" cap="flat" cmpd="sng">
              <a:solidFill>
                <a:srgbClr val="DDC9C9">
                  <a:alpha val="89803"/>
                </a:srgbClr>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44" name="Shape 244"/>
            <p:cNvSpPr txBox="1"/>
            <p:nvPr/>
          </p:nvSpPr>
          <p:spPr>
            <a:xfrm>
              <a:off x="4311076" y="1656936"/>
              <a:ext cx="1312373" cy="897032"/>
            </a:xfrm>
            <a:prstGeom prst="rect">
              <a:avLst/>
            </a:prstGeom>
            <a:noFill/>
            <a:ln>
              <a:noFill/>
            </a:ln>
          </p:spPr>
          <p:txBody>
            <a:bodyPr lIns="40625" tIns="20300" rIns="0" bIns="20300" anchor="ctr" anchorCtr="0">
              <a:noAutofit/>
            </a:bodyPr>
            <a:lstStyle/>
            <a:p>
              <a:pPr marL="0" marR="0" lvl="0" indent="0" algn="ctr" rtl="0">
                <a:lnSpc>
                  <a:spcPct val="90000"/>
                </a:lnSpc>
                <a:spcBef>
                  <a:spcPts val="0"/>
                </a:spcBef>
                <a:spcAft>
                  <a:spcPts val="0"/>
                </a:spcAft>
                <a:buSzPct val="25000"/>
                <a:buNone/>
              </a:pPr>
              <a:r>
                <a:rPr lang="en-US" sz="3200">
                  <a:solidFill>
                    <a:srgbClr val="FFFFFF"/>
                  </a:solidFill>
                  <a:latin typeface="Calibri"/>
                  <a:ea typeface="Calibri"/>
                  <a:cs typeface="Calibri"/>
                  <a:sym typeface="Calibri"/>
                </a:rPr>
                <a:t>ASSET</a:t>
              </a:r>
            </a:p>
          </p:txBody>
        </p:sp>
        <p:sp>
          <p:nvSpPr>
            <p:cNvPr id="245" name="Shape 245"/>
            <p:cNvSpPr/>
            <p:nvPr/>
          </p:nvSpPr>
          <p:spPr>
            <a:xfrm>
              <a:off x="0" y="2873905"/>
              <a:ext cx="2628740" cy="940789"/>
            </a:xfrm>
            <a:prstGeom prst="chevron">
              <a:avLst>
                <a:gd name="adj" fmla="val 50000"/>
              </a:avLst>
            </a:prstGeom>
            <a:solidFill>
              <a:srgbClr val="FF6600"/>
            </a:solidFill>
            <a:ln w="25400" cap="flat" cmpd="sng">
              <a:solidFill>
                <a:srgbClr val="FFFFFF"/>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46" name="Shape 246"/>
            <p:cNvSpPr txBox="1"/>
            <p:nvPr/>
          </p:nvSpPr>
          <p:spPr>
            <a:xfrm>
              <a:off x="470395" y="2873905"/>
              <a:ext cx="1687950" cy="940789"/>
            </a:xfrm>
            <a:prstGeom prst="rect">
              <a:avLst/>
            </a:prstGeom>
            <a:noFill/>
            <a:ln>
              <a:noFill/>
            </a:ln>
          </p:spPr>
          <p:txBody>
            <a:bodyPr lIns="25400" tIns="12700" rIns="0" bIns="12700" anchor="ctr" anchorCtr="0">
              <a:noAutofit/>
            </a:bodyPr>
            <a:lstStyle/>
            <a:p>
              <a:pPr marL="0" marR="0" lvl="0" indent="0" algn="ctr" rtl="0">
                <a:lnSpc>
                  <a:spcPct val="90000"/>
                </a:lnSpc>
                <a:spcBef>
                  <a:spcPts val="0"/>
                </a:spcBef>
                <a:spcAft>
                  <a:spcPts val="0"/>
                </a:spcAft>
                <a:buSzPct val="25000"/>
                <a:buNone/>
              </a:pPr>
              <a:r>
                <a:rPr lang="en-US" sz="2000">
                  <a:solidFill>
                    <a:srgbClr val="FFFFFF"/>
                  </a:solidFill>
                  <a:latin typeface="Calibri"/>
                  <a:ea typeface="Calibri"/>
                  <a:cs typeface="Calibri"/>
                  <a:sym typeface="Calibri"/>
                </a:rPr>
                <a:t>LOW EXPECTATIONS</a:t>
              </a:r>
            </a:p>
          </p:txBody>
        </p:sp>
        <p:sp>
          <p:nvSpPr>
            <p:cNvPr id="247" name="Shape 247"/>
            <p:cNvSpPr/>
            <p:nvPr/>
          </p:nvSpPr>
          <p:spPr>
            <a:xfrm>
              <a:off x="2363253" y="3058899"/>
              <a:ext cx="1992517" cy="527775"/>
            </a:xfrm>
            <a:prstGeom prst="chevron">
              <a:avLst>
                <a:gd name="adj" fmla="val 50000"/>
              </a:avLst>
            </a:prstGeom>
            <a:solidFill>
              <a:srgbClr val="DDC9C9">
                <a:alpha val="89803"/>
              </a:srgbClr>
            </a:solidFill>
            <a:ln w="25400" cap="flat" cmpd="sng">
              <a:solidFill>
                <a:srgbClr val="DDC9C9">
                  <a:alpha val="89803"/>
                </a:srgbClr>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48" name="Shape 248"/>
            <p:cNvSpPr txBox="1"/>
            <p:nvPr/>
          </p:nvSpPr>
          <p:spPr>
            <a:xfrm>
              <a:off x="2627141" y="3058899"/>
              <a:ext cx="1464742" cy="527775"/>
            </a:xfrm>
            <a:prstGeom prst="rect">
              <a:avLst/>
            </a:prstGeom>
            <a:noFill/>
            <a:ln>
              <a:noFill/>
            </a:ln>
          </p:spPr>
          <p:txBody>
            <a:bodyPr lIns="21575" tIns="10775" rIns="0" bIns="10775" anchor="ctr" anchorCtr="0">
              <a:noAutofit/>
            </a:bodyPr>
            <a:lstStyle/>
            <a:p>
              <a:pPr marL="0" marR="0" lvl="0" indent="0" algn="ctr" rtl="0">
                <a:lnSpc>
                  <a:spcPct val="90000"/>
                </a:lnSpc>
                <a:spcBef>
                  <a:spcPts val="0"/>
                </a:spcBef>
                <a:spcAft>
                  <a:spcPts val="0"/>
                </a:spcAft>
                <a:buSzPct val="25000"/>
                <a:buNone/>
              </a:pPr>
              <a:r>
                <a:rPr lang="en-US" sz="1700">
                  <a:solidFill>
                    <a:srgbClr val="000000"/>
                  </a:solidFill>
                  <a:latin typeface="Calibri"/>
                  <a:ea typeface="Calibri"/>
                  <a:cs typeface="Calibri"/>
                  <a:sym typeface="Calibri"/>
                </a:rPr>
                <a:t/>
              </a:r>
              <a:br>
                <a:rPr lang="en-US" sz="1700">
                  <a:solidFill>
                    <a:srgbClr val="000000"/>
                  </a:solidFill>
                  <a:latin typeface="Calibri"/>
                  <a:ea typeface="Calibri"/>
                  <a:cs typeface="Calibri"/>
                  <a:sym typeface="Calibri"/>
                </a:rPr>
              </a:br>
              <a:endParaRPr lang="en-US" sz="1700">
                <a:solidFill>
                  <a:srgbClr val="000000"/>
                </a:solidFill>
                <a:latin typeface="Calibri"/>
                <a:ea typeface="Calibri"/>
                <a:cs typeface="Calibri"/>
                <a:sym typeface="Calibri"/>
              </a:endParaRPr>
            </a:p>
          </p:txBody>
        </p:sp>
        <p:sp>
          <p:nvSpPr>
            <p:cNvPr id="249" name="Shape 249"/>
            <p:cNvSpPr/>
            <p:nvPr/>
          </p:nvSpPr>
          <p:spPr>
            <a:xfrm>
              <a:off x="2363259" y="1826284"/>
              <a:ext cx="1949523" cy="520486"/>
            </a:xfrm>
            <a:prstGeom prst="chevron">
              <a:avLst>
                <a:gd name="adj" fmla="val 50000"/>
              </a:avLst>
            </a:prstGeom>
            <a:solidFill>
              <a:srgbClr val="DDC9C9">
                <a:alpha val="89803"/>
              </a:srgbClr>
            </a:solidFill>
            <a:ln w="25400" cap="flat" cmpd="sng">
              <a:solidFill>
                <a:srgbClr val="DDC9C9">
                  <a:alpha val="89803"/>
                </a:srgbClr>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50" name="Shape 250"/>
            <p:cNvSpPr txBox="1"/>
            <p:nvPr/>
          </p:nvSpPr>
          <p:spPr>
            <a:xfrm>
              <a:off x="2623503" y="1826284"/>
              <a:ext cx="1429035" cy="520486"/>
            </a:xfrm>
            <a:prstGeom prst="rect">
              <a:avLst/>
            </a:prstGeom>
            <a:noFill/>
            <a:ln>
              <a:noFill/>
            </a:ln>
          </p:spPr>
          <p:txBody>
            <a:bodyPr lIns="21575" tIns="10775" rIns="0" bIns="10775" anchor="ctr" anchorCtr="0">
              <a:noAutofit/>
            </a:bodyPr>
            <a:lstStyle/>
            <a:p>
              <a:pPr marL="0" marR="0" lvl="0" indent="0" algn="ctr" rtl="0">
                <a:lnSpc>
                  <a:spcPct val="90000"/>
                </a:lnSpc>
                <a:spcBef>
                  <a:spcPts val="0"/>
                </a:spcBef>
                <a:spcAft>
                  <a:spcPts val="0"/>
                </a:spcAft>
                <a:buSzPct val="25000"/>
                <a:buNone/>
              </a:pPr>
              <a:r>
                <a:rPr lang="en-US" sz="1700">
                  <a:solidFill>
                    <a:srgbClr val="000000"/>
                  </a:solidFill>
                  <a:latin typeface="Calibri"/>
                  <a:ea typeface="Calibri"/>
                  <a:cs typeface="Calibri"/>
                  <a:sym typeface="Calibri"/>
                </a:rPr>
                <a:t/>
              </a:r>
              <a:br>
                <a:rPr lang="en-US" sz="1700">
                  <a:solidFill>
                    <a:srgbClr val="000000"/>
                  </a:solidFill>
                  <a:latin typeface="Calibri"/>
                  <a:ea typeface="Calibri"/>
                  <a:cs typeface="Calibri"/>
                  <a:sym typeface="Calibri"/>
                </a:rPr>
              </a:br>
              <a:endParaRPr lang="en-US" sz="1700">
                <a:solidFill>
                  <a:srgbClr val="000000"/>
                </a:solidFill>
                <a:latin typeface="Calibri"/>
                <a:ea typeface="Calibri"/>
                <a:cs typeface="Calibri"/>
                <a:sym typeface="Calibri"/>
              </a:endParaRPr>
            </a:p>
          </p:txBody>
        </p:sp>
        <p:sp>
          <p:nvSpPr>
            <p:cNvPr id="251" name="Shape 251"/>
            <p:cNvSpPr/>
            <p:nvPr/>
          </p:nvSpPr>
          <p:spPr>
            <a:xfrm>
              <a:off x="3938760" y="2858314"/>
              <a:ext cx="2209406" cy="897032"/>
            </a:xfrm>
            <a:prstGeom prst="chevron">
              <a:avLst>
                <a:gd name="adj" fmla="val 50000"/>
              </a:avLst>
            </a:prstGeom>
            <a:solidFill>
              <a:srgbClr val="990000">
                <a:alpha val="89803"/>
              </a:srgbClr>
            </a:solidFill>
            <a:ln w="25400" cap="flat" cmpd="sng">
              <a:solidFill>
                <a:srgbClr val="DDC9C9">
                  <a:alpha val="89803"/>
                </a:srgbClr>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52" name="Shape 252"/>
            <p:cNvSpPr txBox="1"/>
            <p:nvPr/>
          </p:nvSpPr>
          <p:spPr>
            <a:xfrm>
              <a:off x="4387274" y="2858325"/>
              <a:ext cx="1373100" cy="897000"/>
            </a:xfrm>
            <a:prstGeom prst="rect">
              <a:avLst/>
            </a:prstGeom>
            <a:noFill/>
            <a:ln>
              <a:noFill/>
            </a:ln>
          </p:spPr>
          <p:txBody>
            <a:bodyPr lIns="35550" tIns="17775" rIns="0" bIns="17775" anchor="ctr" anchorCtr="0">
              <a:noAutofit/>
            </a:bodyPr>
            <a:lstStyle/>
            <a:p>
              <a:pPr marL="0" marR="0" lvl="0" indent="0" algn="ctr" rtl="0">
                <a:lnSpc>
                  <a:spcPct val="90000"/>
                </a:lnSpc>
                <a:spcBef>
                  <a:spcPts val="0"/>
                </a:spcBef>
                <a:spcAft>
                  <a:spcPts val="0"/>
                </a:spcAft>
                <a:buSzPct val="25000"/>
                <a:buNone/>
              </a:pPr>
              <a:r>
                <a:rPr lang="en-US" sz="2800">
                  <a:solidFill>
                    <a:srgbClr val="FFFFFF"/>
                  </a:solidFill>
                  <a:latin typeface="Calibri"/>
                  <a:ea typeface="Calibri"/>
                  <a:cs typeface="Calibri"/>
                  <a:sym typeface="Calibri"/>
                </a:rPr>
                <a:t>LEADERS</a:t>
              </a:r>
            </a:p>
          </p:txBody>
        </p:sp>
      </p:grpSp>
    </p:spTree>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Shape 258"/>
          <p:cNvSpPr txBox="1">
            <a:spLocks noGrp="1"/>
          </p:cNvSpPr>
          <p:nvPr>
            <p:ph type="title"/>
          </p:nvPr>
        </p:nvSpPr>
        <p:spPr>
          <a:xfrm>
            <a:off x="2521051" y="256669"/>
            <a:ext cx="6727800" cy="759000"/>
          </a:xfrm>
          <a:prstGeom prst="rect">
            <a:avLst/>
          </a:prstGeom>
        </p:spPr>
        <p:txBody>
          <a:bodyPr lIns="91425" tIns="91425" rIns="91425" bIns="91425" anchor="b" anchorCtr="0">
            <a:noAutofit/>
          </a:bodyPr>
          <a:lstStyle/>
          <a:p>
            <a:pPr lvl="0" algn="l">
              <a:spcBef>
                <a:spcPts val="0"/>
              </a:spcBef>
              <a:buNone/>
            </a:pPr>
            <a:r>
              <a:rPr lang="en-US" dirty="0">
                <a:solidFill>
                  <a:schemeClr val="accent3"/>
                </a:solidFill>
              </a:rPr>
              <a:t>Changing Mindsets: </a:t>
            </a:r>
          </a:p>
        </p:txBody>
      </p:sp>
      <p:sp>
        <p:nvSpPr>
          <p:cNvPr id="259" name="Shape 259"/>
          <p:cNvSpPr txBox="1">
            <a:spLocks noGrp="1"/>
          </p:cNvSpPr>
          <p:nvPr>
            <p:ph type="body" idx="1"/>
          </p:nvPr>
        </p:nvSpPr>
        <p:spPr>
          <a:xfrm>
            <a:off x="237750" y="1508750"/>
            <a:ext cx="7973400" cy="4882800"/>
          </a:xfrm>
          <a:prstGeom prst="rect">
            <a:avLst/>
          </a:prstGeom>
        </p:spPr>
        <p:txBody>
          <a:bodyPr lIns="91425" tIns="91425" rIns="91425" bIns="91425" anchor="t" anchorCtr="0">
            <a:noAutofit/>
          </a:bodyPr>
          <a:lstStyle/>
          <a:p>
            <a:pPr lvl="0">
              <a:spcBef>
                <a:spcPts val="0"/>
              </a:spcBef>
              <a:buNone/>
            </a:pPr>
            <a:r>
              <a:rPr lang="en-US" dirty="0">
                <a:solidFill>
                  <a:srgbClr val="0000FF"/>
                </a:solidFill>
              </a:rPr>
              <a:t>English Learners are part of the fabric of Minneapolis Public Schools and are ALL of our students.</a:t>
            </a:r>
            <a:r>
              <a:rPr lang="en-US" dirty="0"/>
              <a:t>  Therefore. . .  </a:t>
            </a:r>
          </a:p>
          <a:p>
            <a:pPr lvl="0">
              <a:spcBef>
                <a:spcPts val="0"/>
              </a:spcBef>
              <a:buNone/>
            </a:pPr>
            <a:endParaRPr dirty="0"/>
          </a:p>
          <a:p>
            <a:pPr marL="457200" lvl="0" indent="-228600" rtl="0">
              <a:spcBef>
                <a:spcPts val="0"/>
              </a:spcBef>
            </a:pPr>
            <a:r>
              <a:rPr lang="en-US" dirty="0"/>
              <a:t>MPS provides teachers with strategies (GLAD) that can be implemented in the classroom that are beneficial to ALL students.</a:t>
            </a:r>
          </a:p>
          <a:p>
            <a:pPr marL="0" lvl="0" indent="0" rtl="0">
              <a:spcBef>
                <a:spcPts val="0"/>
              </a:spcBef>
              <a:buNone/>
            </a:pPr>
            <a:endParaRPr dirty="0"/>
          </a:p>
          <a:p>
            <a:pPr marL="457200" lvl="0" indent="-228600">
              <a:spcBef>
                <a:spcPts val="0"/>
              </a:spcBef>
            </a:pPr>
            <a:r>
              <a:rPr lang="en-US" dirty="0"/>
              <a:t>MPS provides students with extra support in the most important times of transition, middle school to high school </a:t>
            </a:r>
          </a:p>
          <a:p>
            <a:pPr marL="0" lvl="0" indent="0">
              <a:spcBef>
                <a:spcPts val="0"/>
              </a:spcBef>
              <a:buNone/>
            </a:pPr>
            <a:endParaRPr dirty="0"/>
          </a:p>
          <a:p>
            <a:pPr lvl="0">
              <a:spcBef>
                <a:spcPts val="0"/>
              </a:spcBef>
              <a:buNone/>
            </a:pPr>
            <a:endParaRPr dirty="0"/>
          </a:p>
        </p:txBody>
      </p:sp>
      <p:pic>
        <p:nvPicPr>
          <p:cNvPr id="260" name="Shape 260" descr="1.PNG"/>
          <p:cNvPicPr preferRelativeResize="0"/>
          <p:nvPr/>
        </p:nvPicPr>
        <p:blipFill>
          <a:blip r:embed="rId3">
            <a:alphaModFix/>
          </a:blip>
          <a:stretch>
            <a:fillRect/>
          </a:stretch>
        </p:blipFill>
        <p:spPr>
          <a:xfrm>
            <a:off x="6596725" y="198525"/>
            <a:ext cx="4705350" cy="971550"/>
          </a:xfrm>
          <a:prstGeom prst="rect">
            <a:avLst/>
          </a:prstGeom>
          <a:noFill/>
          <a:ln>
            <a:noFill/>
          </a:ln>
        </p:spPr>
      </p:pic>
      <p:sp>
        <p:nvSpPr>
          <p:cNvPr id="261" name="Shape 261"/>
          <p:cNvSpPr txBox="1"/>
          <p:nvPr/>
        </p:nvSpPr>
        <p:spPr>
          <a:xfrm>
            <a:off x="7651075" y="6314475"/>
            <a:ext cx="4318200" cy="385500"/>
          </a:xfrm>
          <a:prstGeom prst="rect">
            <a:avLst/>
          </a:prstGeom>
          <a:noFill/>
          <a:ln>
            <a:noFill/>
          </a:ln>
        </p:spPr>
        <p:txBody>
          <a:bodyPr lIns="91425" tIns="91425" rIns="91425" bIns="91425" anchor="ctr" anchorCtr="0">
            <a:noAutofit/>
          </a:bodyPr>
          <a:lstStyle/>
          <a:p>
            <a:pPr lvl="0" rtl="0">
              <a:spcBef>
                <a:spcPts val="0"/>
              </a:spcBef>
              <a:buNone/>
            </a:pPr>
            <a:r>
              <a:rPr lang="en-US" sz="600"/>
              <a:t>https://www.bing.com/images/search?view=detailV2&amp;ccid=bINeEckV&amp;id=E52483730FA0C4B75CDE6DB5C06733F85783C802&amp;q=multicultural+fabric+wall+hangings&amp;simid=607986444916556947&amp;selectedIndex=122&amp;ajaxhist=0</a:t>
            </a:r>
          </a:p>
        </p:txBody>
      </p:sp>
      <p:pic>
        <p:nvPicPr>
          <p:cNvPr id="262" name="Shape 262" descr="14.PNG"/>
          <p:cNvPicPr preferRelativeResize="0"/>
          <p:nvPr/>
        </p:nvPicPr>
        <p:blipFill>
          <a:blip r:embed="rId4">
            <a:alphaModFix amt="34000"/>
          </a:blip>
          <a:stretch>
            <a:fillRect/>
          </a:stretch>
        </p:blipFill>
        <p:spPr>
          <a:xfrm>
            <a:off x="8211149" y="1433029"/>
            <a:ext cx="3758125" cy="4881446"/>
          </a:xfrm>
          <a:prstGeom prst="rect">
            <a:avLst/>
          </a:prstGeom>
          <a:noFill/>
          <a:ln>
            <a:noFill/>
          </a:ln>
        </p:spPr>
      </p:pic>
    </p:spTree>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Shape 267"/>
          <p:cNvSpPr txBox="1">
            <a:spLocks noGrp="1"/>
          </p:cNvSpPr>
          <p:nvPr>
            <p:ph type="title"/>
          </p:nvPr>
        </p:nvSpPr>
        <p:spPr>
          <a:xfrm>
            <a:off x="402336" y="228600"/>
            <a:ext cx="11379200" cy="758951"/>
          </a:xfrm>
          <a:prstGeom prst="rect">
            <a:avLst/>
          </a:prstGeom>
          <a:noFill/>
          <a:ln>
            <a:noFill/>
          </a:ln>
        </p:spPr>
        <p:txBody>
          <a:bodyPr lIns="91425" tIns="45700" rIns="91425" bIns="45700" anchor="b" anchorCtr="0">
            <a:noAutofit/>
          </a:bodyPr>
          <a:lstStyle/>
          <a:p>
            <a:pPr marL="0" marR="0" lvl="0" indent="0" algn="ctr" rtl="0">
              <a:spcBef>
                <a:spcPts val="0"/>
              </a:spcBef>
              <a:buClr>
                <a:srgbClr val="C9731D"/>
              </a:buClr>
              <a:buSzPct val="25000"/>
              <a:buFont typeface="Georgia"/>
              <a:buNone/>
            </a:pPr>
            <a:r>
              <a:rPr lang="en-US" sz="3300" b="0" i="0" u="none" strike="noStrike" cap="none" dirty="0">
                <a:solidFill>
                  <a:srgbClr val="C9731D"/>
                </a:solidFill>
                <a:latin typeface="Georgia"/>
                <a:ea typeface="Georgia"/>
                <a:cs typeface="Georgia"/>
                <a:sym typeface="Georgia"/>
              </a:rPr>
              <a:t>Guided </a:t>
            </a:r>
            <a:r>
              <a:rPr lang="en-US" sz="3300" b="0" i="0" u="none" strike="noStrike" cap="none" dirty="0">
                <a:solidFill>
                  <a:schemeClr val="accent3"/>
                </a:solidFill>
                <a:latin typeface="Georgia"/>
                <a:ea typeface="Georgia"/>
                <a:cs typeface="Georgia"/>
                <a:sym typeface="Georgia"/>
              </a:rPr>
              <a:t>Language</a:t>
            </a:r>
            <a:r>
              <a:rPr lang="en-US" sz="3300" b="0" i="0" u="none" strike="noStrike" cap="none" dirty="0">
                <a:solidFill>
                  <a:srgbClr val="C9731D"/>
                </a:solidFill>
                <a:latin typeface="Georgia"/>
                <a:ea typeface="Georgia"/>
                <a:cs typeface="Georgia"/>
                <a:sym typeface="Georgia"/>
              </a:rPr>
              <a:t> Acquisition Design (GLAD)</a:t>
            </a:r>
          </a:p>
        </p:txBody>
      </p:sp>
      <p:pic>
        <p:nvPicPr>
          <p:cNvPr id="268" name="Shape 268"/>
          <p:cNvPicPr preferRelativeResize="0">
            <a:picLocks noGrp="1"/>
          </p:cNvPicPr>
          <p:nvPr>
            <p:ph type="body" idx="1"/>
          </p:nvPr>
        </p:nvPicPr>
        <p:blipFill rotWithShape="1">
          <a:blip r:embed="rId3">
            <a:alphaModFix/>
          </a:blip>
          <a:srcRect/>
          <a:stretch/>
        </p:blipFill>
        <p:spPr>
          <a:xfrm>
            <a:off x="232913" y="1285336"/>
            <a:ext cx="3596661" cy="5022618"/>
          </a:xfrm>
          <a:prstGeom prst="rect">
            <a:avLst/>
          </a:prstGeom>
          <a:noFill/>
          <a:ln>
            <a:noFill/>
          </a:ln>
        </p:spPr>
      </p:pic>
      <p:sp>
        <p:nvSpPr>
          <p:cNvPr id="269" name="Shape 269"/>
          <p:cNvSpPr txBox="1">
            <a:spLocks noGrp="1"/>
          </p:cNvSpPr>
          <p:nvPr>
            <p:ph type="body" idx="2"/>
          </p:nvPr>
        </p:nvSpPr>
        <p:spPr>
          <a:xfrm>
            <a:off x="4610100" y="1656255"/>
            <a:ext cx="5714999" cy="3505200"/>
          </a:xfrm>
          <a:prstGeom prst="rect">
            <a:avLst/>
          </a:prstGeom>
          <a:noFill/>
          <a:ln>
            <a:noFill/>
          </a:ln>
        </p:spPr>
        <p:txBody>
          <a:bodyPr lIns="91425" tIns="45700" rIns="91425" bIns="45700" anchor="t" anchorCtr="0">
            <a:noAutofit/>
          </a:bodyPr>
          <a:lstStyle/>
          <a:p>
            <a:pPr marL="274320" marR="0" lvl="0" indent="-274320" algn="l" rtl="0">
              <a:lnSpc>
                <a:spcPct val="80000"/>
              </a:lnSpc>
              <a:spcBef>
                <a:spcPts val="0"/>
              </a:spcBef>
              <a:spcAft>
                <a:spcPts val="0"/>
              </a:spcAft>
              <a:buClr>
                <a:schemeClr val="accent1"/>
              </a:buClr>
              <a:buSzPct val="85000"/>
              <a:buFont typeface="Noto Sans Symbols"/>
              <a:buChar char="●"/>
            </a:pPr>
            <a:r>
              <a:rPr lang="en-US" sz="2000" b="0" i="0" u="none" strike="noStrike" cap="none" dirty="0">
                <a:solidFill>
                  <a:schemeClr val="dk1"/>
                </a:solidFill>
                <a:latin typeface="Georgia"/>
                <a:ea typeface="Georgia"/>
                <a:cs typeface="Georgia"/>
                <a:sym typeface="Georgia"/>
              </a:rPr>
              <a:t>Program Description: model designed to teach ELLs academic content as well as language acquisition</a:t>
            </a:r>
          </a:p>
          <a:p>
            <a:pPr marL="274320" marR="0" lvl="0" indent="-274320" algn="l" rtl="0">
              <a:lnSpc>
                <a:spcPct val="80000"/>
              </a:lnSpc>
              <a:spcBef>
                <a:spcPts val="320"/>
              </a:spcBef>
              <a:spcAft>
                <a:spcPts val="0"/>
              </a:spcAft>
              <a:buClr>
                <a:schemeClr val="accent1"/>
              </a:buClr>
              <a:buSzPct val="85000"/>
              <a:buFont typeface="Noto Sans Symbols"/>
              <a:buNone/>
            </a:pPr>
            <a:endParaRPr sz="16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None/>
            </a:pPr>
            <a:endParaRPr sz="500" b="0" i="0" u="none" strike="noStrike" cap="none" dirty="0">
              <a:solidFill>
                <a:schemeClr val="dk1"/>
              </a:solidFill>
              <a:latin typeface="Georgia"/>
              <a:ea typeface="Georgia"/>
              <a:cs typeface="Georgia"/>
              <a:sym typeface="Georgia"/>
            </a:endParaRPr>
          </a:p>
          <a:p>
            <a:pPr marL="274320" marR="0" lvl="0" indent="-274320" algn="l" rtl="0">
              <a:lnSpc>
                <a:spcPct val="80000"/>
              </a:lnSpc>
              <a:spcBef>
                <a:spcPts val="100"/>
              </a:spcBef>
              <a:spcAft>
                <a:spcPts val="0"/>
              </a:spcAft>
              <a:buClr>
                <a:schemeClr val="accent1"/>
              </a:buClr>
              <a:buSzPct val="85000"/>
              <a:buFont typeface="Noto Sans Symbols"/>
              <a:buChar char="●"/>
            </a:pPr>
            <a:r>
              <a:rPr lang="en-US" sz="500" b="0" i="0" u="none" strike="noStrike" cap="none" dirty="0">
                <a:solidFill>
                  <a:schemeClr val="dk1"/>
                </a:solidFill>
                <a:latin typeface="Georgia"/>
                <a:ea typeface="Georgia"/>
                <a:cs typeface="Georgia"/>
                <a:sym typeface="Georgia"/>
              </a:rPr>
              <a:t> and English language acquisition. Program designed for the mainstream classroom, where ELLs and native English speakers learn together.</a:t>
            </a:r>
          </a:p>
          <a:p>
            <a:pPr marL="274320" marR="0" lvl="0" indent="-274320" algn="l" rtl="0">
              <a:lnSpc>
                <a:spcPct val="80000"/>
              </a:lnSpc>
              <a:spcBef>
                <a:spcPts val="125"/>
              </a:spcBef>
              <a:buClr>
                <a:schemeClr val="accent1"/>
              </a:buClr>
              <a:buSzPct val="88541"/>
              <a:buFont typeface="Noto Sans Symbols"/>
              <a:buNone/>
            </a:pPr>
            <a:endParaRPr sz="625" b="0" i="0" u="none" strike="noStrike" cap="none" dirty="0">
              <a:solidFill>
                <a:schemeClr val="dk1"/>
              </a:solidFill>
              <a:latin typeface="Georgia"/>
              <a:ea typeface="Georgia"/>
              <a:cs typeface="Georgia"/>
              <a:sym typeface="Georgia"/>
            </a:endParaRPr>
          </a:p>
        </p:txBody>
      </p:sp>
      <p:sp>
        <p:nvSpPr>
          <p:cNvPr id="270" name="Shape 270"/>
          <p:cNvSpPr txBox="1"/>
          <p:nvPr/>
        </p:nvSpPr>
        <p:spPr>
          <a:xfrm>
            <a:off x="3907766" y="5107625"/>
            <a:ext cx="8150326" cy="1200329"/>
          </a:xfrm>
          <a:prstGeom prst="rect">
            <a:avLst/>
          </a:prstGeom>
          <a:noFill/>
          <a:ln>
            <a:noFill/>
          </a:ln>
        </p:spPr>
        <p:txBody>
          <a:bodyPr lIns="91425" tIns="45700" rIns="91425" bIns="45700" anchor="t" anchorCtr="0">
            <a:noAutofit/>
          </a:bodyPr>
          <a:lstStyle/>
          <a:p>
            <a:pPr marL="0" marR="0" lvl="0" indent="0" algn="ctr" rtl="0">
              <a:spcBef>
                <a:spcPts val="0"/>
              </a:spcBef>
              <a:buSzPct val="25000"/>
              <a:buNone/>
            </a:pPr>
            <a:r>
              <a:rPr lang="en-US" sz="1800" i="1" dirty="0">
                <a:solidFill>
                  <a:schemeClr val="dk1"/>
                </a:solidFill>
                <a:latin typeface="Georgia"/>
                <a:ea typeface="Georgia"/>
                <a:cs typeface="Georgia"/>
                <a:sym typeface="Georgia"/>
              </a:rPr>
              <a:t>“Using the GLAD strategies, I have seen an increased level of understanding of vocabulary, use of academic vocabulary orally and in writing and increased engagement from all students” </a:t>
            </a:r>
          </a:p>
          <a:p>
            <a:pPr marL="0" marR="0" lvl="0" indent="0" algn="ctr" rtl="0">
              <a:spcBef>
                <a:spcPts val="0"/>
              </a:spcBef>
              <a:buSzPct val="25000"/>
              <a:buNone/>
            </a:pPr>
            <a:r>
              <a:rPr lang="en-US" sz="1800" i="1" dirty="0">
                <a:solidFill>
                  <a:schemeClr val="dk1"/>
                </a:solidFill>
                <a:latin typeface="Georgia"/>
                <a:ea typeface="Georgia"/>
                <a:cs typeface="Georgia"/>
                <a:sym typeface="Georgia"/>
              </a:rPr>
              <a:t>Elizabeth </a:t>
            </a:r>
            <a:r>
              <a:rPr lang="en-US" sz="1800" i="1" dirty="0" err="1">
                <a:solidFill>
                  <a:schemeClr val="dk1"/>
                </a:solidFill>
                <a:latin typeface="Georgia"/>
                <a:ea typeface="Georgia"/>
                <a:cs typeface="Georgia"/>
                <a:sym typeface="Georgia"/>
              </a:rPr>
              <a:t>Frisby</a:t>
            </a:r>
            <a:r>
              <a:rPr lang="en-US" sz="1800" i="1" dirty="0">
                <a:solidFill>
                  <a:schemeClr val="dk1"/>
                </a:solidFill>
                <a:latin typeface="Georgia"/>
                <a:ea typeface="Georgia"/>
                <a:cs typeface="Georgia"/>
                <a:sym typeface="Georgia"/>
              </a:rPr>
              <a:t>, MPS Teacher</a:t>
            </a:r>
          </a:p>
        </p:txBody>
      </p:sp>
      <p:sp>
        <p:nvSpPr>
          <p:cNvPr id="271" name="Shape 271"/>
          <p:cNvSpPr txBox="1"/>
          <p:nvPr/>
        </p:nvSpPr>
        <p:spPr>
          <a:xfrm>
            <a:off x="8239774" y="3733800"/>
            <a:ext cx="1666225" cy="861773"/>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000" b="1" cap="small">
                <a:solidFill>
                  <a:schemeClr val="dk1"/>
                </a:solidFill>
                <a:latin typeface="Corbel"/>
                <a:ea typeface="Corbel"/>
                <a:cs typeface="Corbel"/>
                <a:sym typeface="Corbel"/>
              </a:rPr>
              <a:t>Of the teachers that are implementing the strategies, feel that GLAD is changing their teaching practice</a:t>
            </a:r>
          </a:p>
        </p:txBody>
      </p:sp>
      <p:grpSp>
        <p:nvGrpSpPr>
          <p:cNvPr id="272" name="Shape 272"/>
          <p:cNvGrpSpPr/>
          <p:nvPr/>
        </p:nvGrpSpPr>
        <p:grpSpPr>
          <a:xfrm>
            <a:off x="5017535" y="2553800"/>
            <a:ext cx="2201097" cy="769441"/>
            <a:chOff x="1809990" y="4615039"/>
            <a:chExt cx="1777369" cy="517970"/>
          </a:xfrm>
        </p:grpSpPr>
        <p:sp>
          <p:nvSpPr>
            <p:cNvPr id="273" name="Shape 273"/>
            <p:cNvSpPr txBox="1"/>
            <p:nvPr/>
          </p:nvSpPr>
          <p:spPr>
            <a:xfrm>
              <a:off x="2357008" y="4822255"/>
              <a:ext cx="1230351" cy="26934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000" b="1" cap="small">
                  <a:solidFill>
                    <a:schemeClr val="dk1"/>
                  </a:solidFill>
                  <a:latin typeface="Corbel"/>
                  <a:ea typeface="Corbel"/>
                  <a:cs typeface="Corbel"/>
                  <a:sym typeface="Corbel"/>
                </a:rPr>
                <a:t>Pre-K-8 sites are using this </a:t>
              </a:r>
            </a:p>
          </p:txBody>
        </p:sp>
        <p:sp>
          <p:nvSpPr>
            <p:cNvPr id="274" name="Shape 274"/>
            <p:cNvSpPr txBox="1"/>
            <p:nvPr/>
          </p:nvSpPr>
          <p:spPr>
            <a:xfrm>
              <a:off x="1809990" y="4615039"/>
              <a:ext cx="1230751" cy="51797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4400" b="1">
                  <a:solidFill>
                    <a:srgbClr val="FF6600"/>
                  </a:solidFill>
                  <a:latin typeface="Corbel"/>
                  <a:ea typeface="Corbel"/>
                  <a:cs typeface="Corbel"/>
                  <a:sym typeface="Corbel"/>
                </a:rPr>
                <a:t>10</a:t>
              </a:r>
            </a:p>
          </p:txBody>
        </p:sp>
      </p:grpSp>
      <p:sp>
        <p:nvSpPr>
          <p:cNvPr id="275" name="Shape 275"/>
          <p:cNvSpPr txBox="1"/>
          <p:nvPr/>
        </p:nvSpPr>
        <p:spPr>
          <a:xfrm>
            <a:off x="7391400" y="3733800"/>
            <a:ext cx="1242103" cy="70788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4000" b="1">
                <a:solidFill>
                  <a:srgbClr val="FF6600"/>
                </a:solidFill>
                <a:latin typeface="Corbel"/>
                <a:ea typeface="Corbel"/>
                <a:cs typeface="Corbel"/>
                <a:sym typeface="Corbel"/>
              </a:rPr>
              <a:t>90</a:t>
            </a:r>
            <a:r>
              <a:rPr lang="en-US" sz="2400" b="1">
                <a:solidFill>
                  <a:srgbClr val="FF6600"/>
                </a:solidFill>
                <a:latin typeface="Corbel"/>
                <a:ea typeface="Corbel"/>
                <a:cs typeface="Corbel"/>
                <a:sym typeface="Corbel"/>
              </a:rPr>
              <a:t>%</a:t>
            </a:r>
          </a:p>
        </p:txBody>
      </p:sp>
      <p:grpSp>
        <p:nvGrpSpPr>
          <p:cNvPr id="276" name="Shape 276"/>
          <p:cNvGrpSpPr/>
          <p:nvPr/>
        </p:nvGrpSpPr>
        <p:grpSpPr>
          <a:xfrm>
            <a:off x="4876800" y="3657594"/>
            <a:ext cx="2379601" cy="852148"/>
            <a:chOff x="911249" y="4600758"/>
            <a:chExt cx="2078928" cy="582681"/>
          </a:xfrm>
        </p:grpSpPr>
        <p:sp>
          <p:nvSpPr>
            <p:cNvPr id="277" name="Shape 277"/>
            <p:cNvSpPr txBox="1"/>
            <p:nvPr/>
          </p:nvSpPr>
          <p:spPr>
            <a:xfrm>
              <a:off x="1759826" y="4773060"/>
              <a:ext cx="1230351" cy="410379"/>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100" b="1" cap="small">
                  <a:solidFill>
                    <a:schemeClr val="dk1"/>
                  </a:solidFill>
                  <a:latin typeface="Corbel"/>
                  <a:ea typeface="Corbel"/>
                  <a:cs typeface="Corbel"/>
                  <a:sym typeface="Corbel"/>
                </a:rPr>
                <a:t>of them are  implementing strategies</a:t>
              </a:r>
            </a:p>
          </p:txBody>
        </p:sp>
        <p:sp>
          <p:nvSpPr>
            <p:cNvPr id="278" name="Shape 278"/>
            <p:cNvSpPr txBox="1"/>
            <p:nvPr/>
          </p:nvSpPr>
          <p:spPr>
            <a:xfrm>
              <a:off x="911249" y="4600758"/>
              <a:ext cx="1230751" cy="48403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4000" b="1">
                  <a:solidFill>
                    <a:srgbClr val="FF6600"/>
                  </a:solidFill>
                  <a:latin typeface="Corbel"/>
                  <a:ea typeface="Corbel"/>
                  <a:cs typeface="Corbel"/>
                  <a:sym typeface="Corbel"/>
                </a:rPr>
                <a:t>75</a:t>
              </a:r>
              <a:r>
                <a:rPr lang="en-US" sz="2800" b="1">
                  <a:solidFill>
                    <a:srgbClr val="FF6600"/>
                  </a:solidFill>
                  <a:latin typeface="Corbel"/>
                  <a:ea typeface="Corbel"/>
                  <a:cs typeface="Corbel"/>
                  <a:sym typeface="Corbel"/>
                </a:rPr>
                <a:t>%</a:t>
              </a:r>
            </a:p>
          </p:txBody>
        </p:sp>
      </p:grpSp>
      <p:grpSp>
        <p:nvGrpSpPr>
          <p:cNvPr id="279" name="Shape 279"/>
          <p:cNvGrpSpPr/>
          <p:nvPr/>
        </p:nvGrpSpPr>
        <p:grpSpPr>
          <a:xfrm>
            <a:off x="7467599" y="2479579"/>
            <a:ext cx="2667000" cy="1011899"/>
            <a:chOff x="5425164" y="2993984"/>
            <a:chExt cx="2051667" cy="868816"/>
          </a:xfrm>
        </p:grpSpPr>
        <p:sp>
          <p:nvSpPr>
            <p:cNvPr id="280" name="Shape 280"/>
            <p:cNvSpPr txBox="1"/>
            <p:nvPr/>
          </p:nvSpPr>
          <p:spPr>
            <a:xfrm>
              <a:off x="5673867" y="2993984"/>
              <a:ext cx="1035638" cy="607791"/>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4000" b="1">
                  <a:solidFill>
                    <a:srgbClr val="FF6600"/>
                  </a:solidFill>
                  <a:latin typeface="Corbel"/>
                  <a:ea typeface="Corbel"/>
                  <a:cs typeface="Corbel"/>
                  <a:sym typeface="Corbel"/>
                </a:rPr>
                <a:t>400</a:t>
              </a:r>
            </a:p>
          </p:txBody>
        </p:sp>
        <p:sp>
          <p:nvSpPr>
            <p:cNvPr id="281" name="Shape 281"/>
            <p:cNvSpPr txBox="1"/>
            <p:nvPr/>
          </p:nvSpPr>
          <p:spPr>
            <a:xfrm>
              <a:off x="5425164" y="3055096"/>
              <a:ext cx="1601037" cy="211405"/>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000" b="1" cap="small">
                  <a:solidFill>
                    <a:schemeClr val="dk1"/>
                  </a:solidFill>
                  <a:latin typeface="Corbel"/>
                  <a:ea typeface="Corbel"/>
                  <a:cs typeface="Corbel"/>
                  <a:sym typeface="Corbel"/>
                </a:rPr>
                <a:t>More than </a:t>
              </a:r>
            </a:p>
          </p:txBody>
        </p:sp>
        <p:sp>
          <p:nvSpPr>
            <p:cNvPr id="282" name="Shape 282"/>
            <p:cNvSpPr txBox="1"/>
            <p:nvPr/>
          </p:nvSpPr>
          <p:spPr>
            <a:xfrm>
              <a:off x="5875794" y="3519267"/>
              <a:ext cx="1601037" cy="34353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000" b="1" cap="small">
                  <a:solidFill>
                    <a:schemeClr val="dk1"/>
                  </a:solidFill>
                  <a:latin typeface="Corbel"/>
                  <a:ea typeface="Corbel"/>
                  <a:cs typeface="Corbel"/>
                  <a:sym typeface="Corbel"/>
                </a:rPr>
                <a:t>Teachers have completed certification</a:t>
              </a:r>
            </a:p>
          </p:txBody>
        </p:sp>
      </p:grpSp>
    </p:spTree>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sp>
        <p:nvSpPr>
          <p:cNvPr id="288" name="Shape 288"/>
          <p:cNvSpPr txBox="1">
            <a:spLocks noGrp="1"/>
          </p:cNvSpPr>
          <p:nvPr>
            <p:ph type="title"/>
          </p:nvPr>
        </p:nvSpPr>
        <p:spPr>
          <a:xfrm>
            <a:off x="1825751" y="381000"/>
            <a:ext cx="8534399" cy="758951"/>
          </a:xfrm>
          <a:prstGeom prst="rect">
            <a:avLst/>
          </a:prstGeom>
          <a:noFill/>
          <a:ln>
            <a:noFill/>
          </a:ln>
        </p:spPr>
        <p:txBody>
          <a:bodyPr lIns="91425" tIns="45700" rIns="91425" bIns="45700" anchor="b" anchorCtr="0">
            <a:noAutofit/>
          </a:bodyPr>
          <a:lstStyle/>
          <a:p>
            <a:pPr marL="0" marR="0" lvl="0" indent="0" algn="ctr" rtl="0">
              <a:spcBef>
                <a:spcPts val="0"/>
              </a:spcBef>
              <a:buClr>
                <a:srgbClr val="C9731D"/>
              </a:buClr>
              <a:buSzPct val="25000"/>
              <a:buFont typeface="Georgia"/>
              <a:buNone/>
            </a:pPr>
            <a:r>
              <a:rPr lang="en-US" sz="2970" b="0" i="0" u="none" strike="noStrike" cap="none" dirty="0">
                <a:solidFill>
                  <a:schemeClr val="accent3"/>
                </a:solidFill>
                <a:latin typeface="Georgia"/>
                <a:ea typeface="Georgia"/>
                <a:cs typeface="Georgia"/>
                <a:sym typeface="Georgia"/>
              </a:rPr>
              <a:t>Transition from Middle Schools to High School</a:t>
            </a:r>
            <a:br>
              <a:rPr lang="en-US" sz="2970" b="0" i="0" u="none" strike="noStrike" cap="none" dirty="0">
                <a:solidFill>
                  <a:schemeClr val="accent3"/>
                </a:solidFill>
                <a:latin typeface="Georgia"/>
                <a:ea typeface="Georgia"/>
                <a:cs typeface="Georgia"/>
                <a:sym typeface="Georgia"/>
              </a:rPr>
            </a:br>
            <a:r>
              <a:rPr lang="en-US" sz="1979" b="0" i="0" u="none" strike="noStrike" cap="none" dirty="0">
                <a:solidFill>
                  <a:schemeClr val="accent3"/>
                </a:solidFill>
                <a:latin typeface="Georgia"/>
                <a:ea typeface="Georgia"/>
                <a:cs typeface="Georgia"/>
                <a:sym typeface="Georgia"/>
              </a:rPr>
              <a:t>Eighth Grade English Learners Mentoring and Leadership Program</a:t>
            </a:r>
          </a:p>
        </p:txBody>
      </p:sp>
      <p:pic>
        <p:nvPicPr>
          <p:cNvPr id="289" name="Shape 289"/>
          <p:cNvPicPr preferRelativeResize="0">
            <a:picLocks noGrp="1"/>
          </p:cNvPicPr>
          <p:nvPr>
            <p:ph type="body" idx="1"/>
          </p:nvPr>
        </p:nvPicPr>
        <p:blipFill rotWithShape="1">
          <a:blip r:embed="rId5">
            <a:alphaModFix/>
          </a:blip>
          <a:srcRect t="7601" b="6636"/>
          <a:stretch/>
        </p:blipFill>
        <p:spPr>
          <a:xfrm>
            <a:off x="239744" y="1288221"/>
            <a:ext cx="3610980" cy="2308993"/>
          </a:xfrm>
          <a:prstGeom prst="rect">
            <a:avLst/>
          </a:prstGeom>
          <a:noFill/>
          <a:ln>
            <a:noFill/>
          </a:ln>
        </p:spPr>
      </p:pic>
      <p:sp>
        <p:nvSpPr>
          <p:cNvPr id="290" name="Shape 290"/>
          <p:cNvSpPr txBox="1">
            <a:spLocks noGrp="1"/>
          </p:cNvSpPr>
          <p:nvPr>
            <p:ph type="body" idx="2"/>
          </p:nvPr>
        </p:nvSpPr>
        <p:spPr>
          <a:xfrm>
            <a:off x="4165598" y="1600200"/>
            <a:ext cx="7619999" cy="4700855"/>
          </a:xfrm>
          <a:prstGeom prst="rect">
            <a:avLst/>
          </a:prstGeom>
          <a:noFill/>
          <a:ln>
            <a:noFill/>
          </a:ln>
        </p:spPr>
        <p:txBody>
          <a:bodyPr lIns="91425" tIns="45700" rIns="91425" bIns="45700" anchor="t" anchorCtr="0">
            <a:noAutofit/>
          </a:bodyPr>
          <a:lstStyle/>
          <a:p>
            <a:pPr marL="274320" marR="0" lvl="0" indent="-274320" algn="l" rtl="0">
              <a:spcBef>
                <a:spcPts val="0"/>
              </a:spcBef>
              <a:spcAft>
                <a:spcPts val="0"/>
              </a:spcAft>
              <a:buClr>
                <a:schemeClr val="accent1"/>
              </a:buClr>
              <a:buSzPct val="85000"/>
              <a:buFont typeface="Noto Sans Symbols"/>
              <a:buChar char="●"/>
            </a:pPr>
            <a:r>
              <a:rPr lang="en-US" sz="2000" b="0" i="0" u="none" strike="noStrike" cap="none">
                <a:solidFill>
                  <a:schemeClr val="dk1"/>
                </a:solidFill>
                <a:latin typeface="Georgia"/>
                <a:ea typeface="Georgia"/>
                <a:cs typeface="Georgia"/>
                <a:sym typeface="Georgia"/>
              </a:rPr>
              <a:t>Program Goal: to support ELL students’ transition from middle school to high school, embracing their racial and cultural identities</a:t>
            </a:r>
          </a:p>
          <a:p>
            <a:pPr marL="274320" marR="0" lvl="0" indent="-274320" algn="l" rtl="0">
              <a:spcBef>
                <a:spcPts val="400"/>
              </a:spcBef>
              <a:spcAft>
                <a:spcPts val="0"/>
              </a:spcAft>
              <a:buClr>
                <a:schemeClr val="accent1"/>
              </a:buClr>
              <a:buSzPct val="85000"/>
              <a:buFont typeface="Noto Sans Symbols"/>
              <a:buChar char="●"/>
            </a:pPr>
            <a:r>
              <a:rPr lang="en-US" sz="2000" b="0" i="0" u="none" strike="noStrike" cap="none">
                <a:solidFill>
                  <a:schemeClr val="dk1"/>
                </a:solidFill>
                <a:latin typeface="Georgia"/>
                <a:ea typeface="Georgia"/>
                <a:cs typeface="Georgia"/>
                <a:sym typeface="Georgia"/>
              </a:rPr>
              <a:t>Strategic Partnerships:  University of Minnesota and University of Saint Thomas</a:t>
            </a:r>
          </a:p>
          <a:p>
            <a:pPr marL="274320" marR="0" lvl="0" indent="-274320" algn="l" rtl="0">
              <a:spcBef>
                <a:spcPts val="500"/>
              </a:spcBef>
              <a:spcAft>
                <a:spcPts val="0"/>
              </a:spcAft>
              <a:buClr>
                <a:schemeClr val="accent1"/>
              </a:buClr>
              <a:buSzPct val="85000"/>
              <a:buFont typeface="Noto Sans Symbols"/>
              <a:buNone/>
            </a:pPr>
            <a:endParaRPr sz="2500" b="0" i="0" u="none" strike="noStrike" cap="none">
              <a:solidFill>
                <a:schemeClr val="dk1"/>
              </a:solidFill>
              <a:latin typeface="Georgia"/>
              <a:ea typeface="Georgia"/>
              <a:cs typeface="Georgia"/>
              <a:sym typeface="Georgia"/>
            </a:endParaRPr>
          </a:p>
          <a:p>
            <a:pPr marL="274320" marR="0" lvl="0" indent="-274320" algn="l" rtl="0">
              <a:spcBef>
                <a:spcPts val="500"/>
              </a:spcBef>
              <a:buClr>
                <a:schemeClr val="accent1"/>
              </a:buClr>
              <a:buSzPct val="85000"/>
              <a:buFont typeface="Noto Sans Symbols"/>
              <a:buNone/>
            </a:pPr>
            <a:endParaRPr sz="2500" b="0" i="0" u="none" strike="noStrike" cap="none">
              <a:solidFill>
                <a:schemeClr val="dk1"/>
              </a:solidFill>
              <a:latin typeface="Georgia"/>
              <a:ea typeface="Georgia"/>
              <a:cs typeface="Georgia"/>
              <a:sym typeface="Georgia"/>
            </a:endParaRPr>
          </a:p>
        </p:txBody>
      </p:sp>
      <p:sp>
        <p:nvSpPr>
          <p:cNvPr id="291" name="Shape 291"/>
          <p:cNvSpPr txBox="1"/>
          <p:nvPr/>
        </p:nvSpPr>
        <p:spPr>
          <a:xfrm>
            <a:off x="3850724" y="5266436"/>
            <a:ext cx="7657861" cy="923329"/>
          </a:xfrm>
          <a:prstGeom prst="rect">
            <a:avLst/>
          </a:prstGeom>
          <a:noFill/>
          <a:ln>
            <a:noFill/>
          </a:ln>
        </p:spPr>
        <p:txBody>
          <a:bodyPr lIns="91425" tIns="45700" rIns="91425" bIns="45700" anchor="t" anchorCtr="0">
            <a:noAutofit/>
          </a:bodyPr>
          <a:lstStyle/>
          <a:p>
            <a:pPr marL="0" marR="0" lvl="0" indent="0" algn="ctr" rtl="0">
              <a:spcBef>
                <a:spcPts val="0"/>
              </a:spcBef>
              <a:buSzPct val="25000"/>
              <a:buNone/>
            </a:pPr>
            <a:r>
              <a:rPr lang="en-US" sz="1800" i="1" dirty="0">
                <a:solidFill>
                  <a:schemeClr val="dk1"/>
                </a:solidFill>
                <a:latin typeface="Georgia"/>
                <a:ea typeface="Georgia"/>
                <a:cs typeface="Georgia"/>
                <a:sym typeface="Georgia"/>
              </a:rPr>
              <a:t>"My experience at the U of M has been really fun. I learned about leadership and how imagination can cure a lot of things. I learned how to find my way around the U of M campus, I might not get lost if I come here in the future at the campus.“ -Student</a:t>
            </a:r>
          </a:p>
        </p:txBody>
      </p:sp>
      <p:grpSp>
        <p:nvGrpSpPr>
          <p:cNvPr id="292" name="Shape 292"/>
          <p:cNvGrpSpPr/>
          <p:nvPr/>
        </p:nvGrpSpPr>
        <p:grpSpPr>
          <a:xfrm>
            <a:off x="4893124" y="3098437"/>
            <a:ext cx="2187558" cy="878871"/>
            <a:chOff x="1733276" y="4565600"/>
            <a:chExt cx="2149330" cy="878871"/>
          </a:xfrm>
        </p:grpSpPr>
        <p:sp>
          <p:nvSpPr>
            <p:cNvPr id="293" name="Shape 293"/>
            <p:cNvSpPr txBox="1"/>
            <p:nvPr/>
          </p:nvSpPr>
          <p:spPr>
            <a:xfrm>
              <a:off x="2652256" y="4736585"/>
              <a:ext cx="1230351" cy="70788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000" b="1" cap="small">
                  <a:solidFill>
                    <a:schemeClr val="dk1"/>
                  </a:solidFill>
                  <a:latin typeface="Corbel"/>
                  <a:ea typeface="Corbel"/>
                  <a:cs typeface="Corbel"/>
                  <a:sym typeface="Corbel"/>
                </a:rPr>
                <a:t> 8</a:t>
              </a:r>
              <a:r>
                <a:rPr lang="en-US" sz="1000" b="1" cap="small" baseline="30000">
                  <a:solidFill>
                    <a:schemeClr val="dk1"/>
                  </a:solidFill>
                  <a:latin typeface="Corbel"/>
                  <a:ea typeface="Corbel"/>
                  <a:cs typeface="Corbel"/>
                  <a:sym typeface="Corbel"/>
                </a:rPr>
                <a:t>th</a:t>
              </a:r>
              <a:r>
                <a:rPr lang="en-US" sz="1000" b="1" cap="small">
                  <a:solidFill>
                    <a:schemeClr val="dk1"/>
                  </a:solidFill>
                  <a:latin typeface="Corbel"/>
                  <a:ea typeface="Corbel"/>
                  <a:cs typeface="Corbel"/>
                  <a:sym typeface="Corbel"/>
                </a:rPr>
                <a:t> grade students have participated 2015-2016</a:t>
              </a:r>
            </a:p>
          </p:txBody>
        </p:sp>
        <p:sp>
          <p:nvSpPr>
            <p:cNvPr id="294" name="Shape 294"/>
            <p:cNvSpPr txBox="1"/>
            <p:nvPr/>
          </p:nvSpPr>
          <p:spPr>
            <a:xfrm>
              <a:off x="1733276" y="4565600"/>
              <a:ext cx="1230751" cy="769441"/>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4400" b="1">
                  <a:solidFill>
                    <a:srgbClr val="FF6600"/>
                  </a:solidFill>
                  <a:latin typeface="Corbel"/>
                  <a:ea typeface="Corbel"/>
                  <a:cs typeface="Corbel"/>
                  <a:sym typeface="Corbel"/>
                </a:rPr>
                <a:t>140</a:t>
              </a:r>
            </a:p>
          </p:txBody>
        </p:sp>
      </p:grpSp>
      <p:grpSp>
        <p:nvGrpSpPr>
          <p:cNvPr id="295" name="Shape 295"/>
          <p:cNvGrpSpPr/>
          <p:nvPr/>
        </p:nvGrpSpPr>
        <p:grpSpPr>
          <a:xfrm>
            <a:off x="7419645" y="3125456"/>
            <a:ext cx="2388227" cy="1039563"/>
            <a:chOff x="911249" y="4548655"/>
            <a:chExt cx="2346494" cy="1039563"/>
          </a:xfrm>
        </p:grpSpPr>
        <p:sp>
          <p:nvSpPr>
            <p:cNvPr id="296" name="Shape 296"/>
            <p:cNvSpPr txBox="1"/>
            <p:nvPr/>
          </p:nvSpPr>
          <p:spPr>
            <a:xfrm>
              <a:off x="2027392" y="4726444"/>
              <a:ext cx="1230351" cy="861773"/>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000" b="1" cap="small">
                  <a:solidFill>
                    <a:schemeClr val="dk1"/>
                  </a:solidFill>
                  <a:latin typeface="Corbel"/>
                  <a:ea typeface="Corbel"/>
                  <a:cs typeface="Corbel"/>
                  <a:sym typeface="Corbel"/>
                </a:rPr>
                <a:t>OF THEM WERE </a:t>
              </a:r>
              <a:br>
                <a:rPr lang="en-US" sz="1000" b="1" cap="small">
                  <a:solidFill>
                    <a:schemeClr val="dk1"/>
                  </a:solidFill>
                  <a:latin typeface="Corbel"/>
                  <a:ea typeface="Corbel"/>
                  <a:cs typeface="Corbel"/>
                  <a:sym typeface="Corbel"/>
                </a:rPr>
              </a:br>
              <a:r>
                <a:rPr lang="en-US" sz="1000" b="1" cap="small">
                  <a:solidFill>
                    <a:schemeClr val="dk1"/>
                  </a:solidFill>
                  <a:latin typeface="Corbel"/>
                  <a:ea typeface="Corbel"/>
                  <a:cs typeface="Corbel"/>
                  <a:sym typeface="Corbel"/>
                </a:rPr>
                <a:t>ENGLISH LEARNERS, AND STUDENTS AT RISK </a:t>
              </a:r>
            </a:p>
          </p:txBody>
        </p:sp>
        <p:sp>
          <p:nvSpPr>
            <p:cNvPr id="297" name="Shape 297"/>
            <p:cNvSpPr txBox="1"/>
            <p:nvPr/>
          </p:nvSpPr>
          <p:spPr>
            <a:xfrm>
              <a:off x="911249" y="4548655"/>
              <a:ext cx="1230751" cy="70788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4000" b="1">
                  <a:solidFill>
                    <a:srgbClr val="FF6600"/>
                  </a:solidFill>
                  <a:latin typeface="Corbel"/>
                  <a:ea typeface="Corbel"/>
                  <a:cs typeface="Corbel"/>
                  <a:sym typeface="Corbel"/>
                </a:rPr>
                <a:t>100</a:t>
              </a:r>
              <a:r>
                <a:rPr lang="en-US" sz="2800" b="1">
                  <a:solidFill>
                    <a:srgbClr val="FF6600"/>
                  </a:solidFill>
                  <a:latin typeface="Corbel"/>
                  <a:ea typeface="Corbel"/>
                  <a:cs typeface="Corbel"/>
                  <a:sym typeface="Corbel"/>
                </a:rPr>
                <a:t>%</a:t>
              </a:r>
            </a:p>
          </p:txBody>
        </p:sp>
      </p:grpSp>
      <p:grpSp>
        <p:nvGrpSpPr>
          <p:cNvPr id="298" name="Shape 298"/>
          <p:cNvGrpSpPr/>
          <p:nvPr/>
        </p:nvGrpSpPr>
        <p:grpSpPr>
          <a:xfrm>
            <a:off x="6092950" y="3877035"/>
            <a:ext cx="2388227" cy="707886"/>
            <a:chOff x="911249" y="4548655"/>
            <a:chExt cx="2346494" cy="707886"/>
          </a:xfrm>
        </p:grpSpPr>
        <p:sp>
          <p:nvSpPr>
            <p:cNvPr id="299" name="Shape 299"/>
            <p:cNvSpPr txBox="1"/>
            <p:nvPr/>
          </p:nvSpPr>
          <p:spPr>
            <a:xfrm>
              <a:off x="2027392" y="4726444"/>
              <a:ext cx="1230351" cy="400109"/>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000" b="1" cap="small">
                  <a:solidFill>
                    <a:schemeClr val="dk1"/>
                  </a:solidFill>
                  <a:latin typeface="Corbel"/>
                  <a:ea typeface="Corbel"/>
                  <a:cs typeface="Corbel"/>
                  <a:sym typeface="Corbel"/>
                </a:rPr>
                <a:t>ARE ENROLLED IN A HIGH SCHOOL</a:t>
              </a:r>
            </a:p>
          </p:txBody>
        </p:sp>
        <p:sp>
          <p:nvSpPr>
            <p:cNvPr id="300" name="Shape 300"/>
            <p:cNvSpPr txBox="1"/>
            <p:nvPr/>
          </p:nvSpPr>
          <p:spPr>
            <a:xfrm>
              <a:off x="911249" y="4548655"/>
              <a:ext cx="1230751" cy="70788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4000" b="1" dirty="0">
                  <a:solidFill>
                    <a:srgbClr val="FF6600"/>
                  </a:solidFill>
                  <a:latin typeface="Corbel"/>
                  <a:ea typeface="Corbel"/>
                  <a:cs typeface="Corbel"/>
                  <a:sym typeface="Corbel"/>
                </a:rPr>
                <a:t>100</a:t>
              </a:r>
              <a:r>
                <a:rPr lang="en-US" sz="2800" b="1" dirty="0">
                  <a:solidFill>
                    <a:srgbClr val="FF6600"/>
                  </a:solidFill>
                  <a:latin typeface="Corbel"/>
                  <a:ea typeface="Corbel"/>
                  <a:cs typeface="Corbel"/>
                  <a:sym typeface="Corbel"/>
                </a:rPr>
                <a:t>%</a:t>
              </a:r>
            </a:p>
          </p:txBody>
        </p:sp>
      </p:grpSp>
      <p:sp>
        <p:nvSpPr>
          <p:cNvPr id="301" name="Shape 301"/>
          <p:cNvSpPr txBox="1"/>
          <p:nvPr/>
        </p:nvSpPr>
        <p:spPr>
          <a:xfrm>
            <a:off x="4638345" y="4549393"/>
            <a:ext cx="5562600" cy="646331"/>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800" dirty="0">
                <a:solidFill>
                  <a:schemeClr val="dk1"/>
                </a:solidFill>
                <a:latin typeface="Georgia"/>
                <a:ea typeface="Georgia"/>
                <a:cs typeface="Georgia"/>
                <a:sym typeface="Georgia"/>
              </a:rPr>
              <a:t>Plans are under way for all Middle Schools—Fridays are Fabulous </a:t>
            </a:r>
          </a:p>
        </p:txBody>
      </p:sp>
      <p:pic>
        <p:nvPicPr>
          <p:cNvPr id="2" name="Summer Summit">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39744" y="3623365"/>
            <a:ext cx="3610980" cy="2708235"/>
          </a:xfrm>
          <a:prstGeom prst="rect">
            <a:avLst/>
          </a:prstGeom>
        </p:spPr>
      </p:pic>
    </p:spTree>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fullScrn="1">
              <p:cMediaNode vol="80000">
                <p:cTn id="7" fill="hold" display="0">
                  <p:stCondLst>
                    <p:cond delay="indefinite"/>
                  </p:stCondLst>
                </p:cTn>
                <p:tgtEl>
                  <p:spTgt spid="2"/>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sp>
        <p:nvSpPr>
          <p:cNvPr id="308" name="Shape 308"/>
          <p:cNvSpPr txBox="1">
            <a:spLocks noGrp="1"/>
          </p:cNvSpPr>
          <p:nvPr>
            <p:ph type="body" idx="1"/>
          </p:nvPr>
        </p:nvSpPr>
        <p:spPr>
          <a:xfrm>
            <a:off x="402325" y="1527048"/>
            <a:ext cx="11338500" cy="1892700"/>
          </a:xfrm>
          <a:prstGeom prst="rect">
            <a:avLst/>
          </a:prstGeom>
        </p:spPr>
        <p:txBody>
          <a:bodyPr lIns="91425" tIns="91425" rIns="91425" bIns="91425" anchor="t" anchorCtr="0">
            <a:noAutofit/>
          </a:bodyPr>
          <a:lstStyle/>
          <a:p>
            <a:pPr lvl="0">
              <a:spcBef>
                <a:spcPts val="0"/>
              </a:spcBef>
              <a:buNone/>
            </a:pPr>
            <a:r>
              <a:rPr lang="en-US" dirty="0"/>
              <a:t>English Learners abilities to code switch between language and cultures is an ASSET.  Including opportunities within their high school experience highlights the tremendous gifts they have in language and culture.</a:t>
            </a:r>
          </a:p>
          <a:p>
            <a:pPr marL="0" lvl="0" indent="0">
              <a:spcBef>
                <a:spcPts val="0"/>
              </a:spcBef>
              <a:buNone/>
            </a:pPr>
            <a:endParaRPr dirty="0"/>
          </a:p>
        </p:txBody>
      </p:sp>
      <p:sp>
        <p:nvSpPr>
          <p:cNvPr id="309" name="Shape 309"/>
          <p:cNvSpPr txBox="1">
            <a:spLocks noGrp="1"/>
          </p:cNvSpPr>
          <p:nvPr>
            <p:ph type="title"/>
          </p:nvPr>
        </p:nvSpPr>
        <p:spPr>
          <a:xfrm>
            <a:off x="402319" y="334875"/>
            <a:ext cx="6727800" cy="759000"/>
          </a:xfrm>
          <a:prstGeom prst="rect">
            <a:avLst/>
          </a:prstGeom>
        </p:spPr>
        <p:txBody>
          <a:bodyPr lIns="91425" tIns="91425" rIns="91425" bIns="91425" anchor="b" anchorCtr="0">
            <a:noAutofit/>
          </a:bodyPr>
          <a:lstStyle/>
          <a:p>
            <a:pPr lvl="0" algn="l" rtl="0">
              <a:spcBef>
                <a:spcPts val="0"/>
              </a:spcBef>
              <a:buNone/>
            </a:pPr>
            <a:r>
              <a:rPr lang="en-US" sz="4800" dirty="0">
                <a:solidFill>
                  <a:schemeClr val="accent3"/>
                </a:solidFill>
              </a:rPr>
              <a:t>Changing Mindsets:</a:t>
            </a:r>
            <a:r>
              <a:rPr lang="en-US" dirty="0">
                <a:solidFill>
                  <a:schemeClr val="accent3"/>
                </a:solidFill>
              </a:rPr>
              <a:t> </a:t>
            </a:r>
          </a:p>
        </p:txBody>
      </p:sp>
      <p:pic>
        <p:nvPicPr>
          <p:cNvPr id="310" name="Shape 310" descr="2.PNG"/>
          <p:cNvPicPr preferRelativeResize="0"/>
          <p:nvPr/>
        </p:nvPicPr>
        <p:blipFill>
          <a:blip r:embed="rId3">
            <a:alphaModFix/>
          </a:blip>
          <a:stretch>
            <a:fillRect/>
          </a:stretch>
        </p:blipFill>
        <p:spPr>
          <a:xfrm>
            <a:off x="6745769" y="238125"/>
            <a:ext cx="4743450" cy="952500"/>
          </a:xfrm>
          <a:prstGeom prst="rect">
            <a:avLst/>
          </a:prstGeom>
          <a:noFill/>
          <a:ln>
            <a:noFill/>
          </a:ln>
        </p:spPr>
      </p:pic>
      <p:sp>
        <p:nvSpPr>
          <p:cNvPr id="311" name="Shape 311"/>
          <p:cNvSpPr txBox="1"/>
          <p:nvPr/>
        </p:nvSpPr>
        <p:spPr>
          <a:xfrm>
            <a:off x="256025" y="3419750"/>
            <a:ext cx="3749100" cy="2816400"/>
          </a:xfrm>
          <a:prstGeom prst="rect">
            <a:avLst/>
          </a:prstGeom>
          <a:noFill/>
          <a:ln>
            <a:noFill/>
          </a:ln>
        </p:spPr>
        <p:txBody>
          <a:bodyPr lIns="91425" tIns="91425" rIns="91425" bIns="91425" anchor="ctr" anchorCtr="0">
            <a:noAutofit/>
          </a:bodyPr>
          <a:lstStyle/>
          <a:p>
            <a:pPr marL="274320" lvl="0" indent="-128587" rtl="0">
              <a:spcBef>
                <a:spcPts val="540"/>
              </a:spcBef>
              <a:buNone/>
            </a:pPr>
            <a:r>
              <a:rPr lang="en-US" sz="2000">
                <a:solidFill>
                  <a:schemeClr val="dk1"/>
                </a:solidFill>
                <a:latin typeface="Georgia"/>
                <a:ea typeface="Georgia"/>
                <a:cs typeface="Georgia"/>
                <a:sym typeface="Georgia"/>
              </a:rPr>
              <a:t>High School Programming to include:</a:t>
            </a:r>
          </a:p>
          <a:p>
            <a:pPr marL="457200" lvl="0" indent="-355600" rtl="0">
              <a:spcBef>
                <a:spcPts val="540"/>
              </a:spcBef>
              <a:buClr>
                <a:schemeClr val="accent1"/>
              </a:buClr>
              <a:buSzPct val="100000"/>
              <a:buFont typeface="Noto Sans Symbols"/>
              <a:buChar char="●"/>
            </a:pPr>
            <a:r>
              <a:rPr lang="en-US" sz="2000">
                <a:solidFill>
                  <a:schemeClr val="dk1"/>
                </a:solidFill>
                <a:latin typeface="Georgia"/>
                <a:ea typeface="Georgia"/>
                <a:cs typeface="Georgia"/>
                <a:sym typeface="Georgia"/>
              </a:rPr>
              <a:t>Bilingual Seal</a:t>
            </a:r>
          </a:p>
          <a:p>
            <a:pPr marL="457200" lvl="0" indent="-355600" rtl="0">
              <a:spcBef>
                <a:spcPts val="540"/>
              </a:spcBef>
              <a:buClr>
                <a:schemeClr val="accent1"/>
              </a:buClr>
              <a:buSzPct val="100000"/>
              <a:buFont typeface="Noto Sans Symbols"/>
              <a:buChar char="●"/>
            </a:pPr>
            <a:r>
              <a:rPr lang="en-US" sz="2000">
                <a:solidFill>
                  <a:schemeClr val="dk1"/>
                </a:solidFill>
                <a:latin typeface="Georgia"/>
                <a:ea typeface="Georgia"/>
                <a:cs typeface="Georgia"/>
                <a:sym typeface="Georgia"/>
              </a:rPr>
              <a:t>Advanced Placement Classes/Test</a:t>
            </a:r>
          </a:p>
        </p:txBody>
      </p:sp>
      <p:pic>
        <p:nvPicPr>
          <p:cNvPr id="312" name="Shape 312" descr="16.PNG"/>
          <p:cNvPicPr preferRelativeResize="0"/>
          <p:nvPr/>
        </p:nvPicPr>
        <p:blipFill>
          <a:blip r:embed="rId4">
            <a:alphaModFix/>
          </a:blip>
          <a:stretch>
            <a:fillRect/>
          </a:stretch>
        </p:blipFill>
        <p:spPr>
          <a:xfrm>
            <a:off x="4142350" y="3023498"/>
            <a:ext cx="3312367" cy="3133450"/>
          </a:xfrm>
          <a:prstGeom prst="rect">
            <a:avLst/>
          </a:prstGeom>
          <a:noFill/>
          <a:ln>
            <a:noFill/>
          </a:ln>
        </p:spPr>
      </p:pic>
      <p:pic>
        <p:nvPicPr>
          <p:cNvPr id="313" name="Shape 313" descr="15.PNG"/>
          <p:cNvPicPr preferRelativeResize="0"/>
          <p:nvPr/>
        </p:nvPicPr>
        <p:blipFill>
          <a:blip r:embed="rId5">
            <a:alphaModFix/>
          </a:blip>
          <a:stretch>
            <a:fillRect/>
          </a:stretch>
        </p:blipFill>
        <p:spPr>
          <a:xfrm>
            <a:off x="6984925" y="3756174"/>
            <a:ext cx="4868951" cy="1792149"/>
          </a:xfrm>
          <a:prstGeom prst="rect">
            <a:avLst/>
          </a:prstGeom>
          <a:noFill/>
          <a:ln>
            <a:noFill/>
          </a:ln>
        </p:spPr>
      </p:pic>
      <p:sp>
        <p:nvSpPr>
          <p:cNvPr id="314" name="Shape 314"/>
          <p:cNvSpPr txBox="1"/>
          <p:nvPr/>
        </p:nvSpPr>
        <p:spPr>
          <a:xfrm>
            <a:off x="7808975" y="5724150"/>
            <a:ext cx="4044900" cy="576000"/>
          </a:xfrm>
          <a:prstGeom prst="rect">
            <a:avLst/>
          </a:prstGeom>
          <a:noFill/>
          <a:ln>
            <a:noFill/>
          </a:ln>
        </p:spPr>
        <p:txBody>
          <a:bodyPr lIns="91425" tIns="91425" rIns="91425" bIns="91425" anchor="t" anchorCtr="0">
            <a:noAutofit/>
          </a:bodyPr>
          <a:lstStyle/>
          <a:p>
            <a:pPr lvl="0">
              <a:spcBef>
                <a:spcPts val="0"/>
              </a:spcBef>
              <a:buNone/>
            </a:pPr>
            <a:r>
              <a:rPr lang="en-US"/>
              <a:t>E-mentoring with Fortune 500 businesses to promote students’ multilingualism. Ecolab 2016</a:t>
            </a:r>
          </a:p>
        </p:txBody>
      </p:sp>
    </p:spTree>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pic>
        <p:nvPicPr>
          <p:cNvPr id="320" name="Shape 320"/>
          <p:cNvPicPr preferRelativeResize="0">
            <a:picLocks noGrp="1"/>
          </p:cNvPicPr>
          <p:nvPr>
            <p:ph type="body" idx="1"/>
          </p:nvPr>
        </p:nvPicPr>
        <p:blipFill rotWithShape="1">
          <a:blip r:embed="rId5">
            <a:alphaModFix/>
          </a:blip>
          <a:srcRect t="12619" b="48266"/>
          <a:stretch/>
        </p:blipFill>
        <p:spPr>
          <a:xfrm>
            <a:off x="-687238" y="4454554"/>
            <a:ext cx="7053533" cy="2209799"/>
          </a:xfrm>
          <a:prstGeom prst="rect">
            <a:avLst/>
          </a:prstGeom>
          <a:noFill/>
          <a:ln>
            <a:noFill/>
          </a:ln>
        </p:spPr>
      </p:pic>
      <p:sp>
        <p:nvSpPr>
          <p:cNvPr id="321" name="Shape 321"/>
          <p:cNvSpPr txBox="1">
            <a:spLocks noGrp="1"/>
          </p:cNvSpPr>
          <p:nvPr>
            <p:ph type="title"/>
          </p:nvPr>
        </p:nvSpPr>
        <p:spPr>
          <a:xfrm>
            <a:off x="402336" y="443889"/>
            <a:ext cx="11379200" cy="534784"/>
          </a:xfrm>
          <a:prstGeom prst="rect">
            <a:avLst/>
          </a:prstGeom>
          <a:noFill/>
          <a:ln>
            <a:noFill/>
          </a:ln>
        </p:spPr>
        <p:txBody>
          <a:bodyPr lIns="91425" tIns="45700" rIns="91425" bIns="45700" anchor="b" anchorCtr="0">
            <a:noAutofit/>
          </a:bodyPr>
          <a:lstStyle/>
          <a:p>
            <a:pPr marL="0" marR="0" lvl="0" indent="0" algn="ctr" rtl="0">
              <a:spcBef>
                <a:spcPts val="0"/>
              </a:spcBef>
              <a:buClr>
                <a:srgbClr val="C9731D"/>
              </a:buClr>
              <a:buSzPct val="25000"/>
              <a:buFont typeface="Georgia"/>
              <a:buNone/>
            </a:pPr>
            <a:r>
              <a:rPr lang="en-US" sz="3300" b="0" i="0" u="none" strike="noStrike" cap="none" dirty="0">
                <a:solidFill>
                  <a:schemeClr val="accent3"/>
                </a:solidFill>
                <a:latin typeface="Georgia"/>
                <a:ea typeface="Georgia"/>
                <a:cs typeface="Georgia"/>
                <a:sym typeface="Georgia"/>
              </a:rPr>
              <a:t>Bilingual </a:t>
            </a:r>
            <a:r>
              <a:rPr lang="en-US" sz="3300" b="0" i="0" u="none" strike="noStrike" cap="none" dirty="0" smtClean="0">
                <a:solidFill>
                  <a:schemeClr val="accent3"/>
                </a:solidFill>
                <a:latin typeface="Georgia"/>
                <a:ea typeface="Georgia"/>
                <a:cs typeface="Georgia"/>
                <a:sym typeface="Georgia"/>
              </a:rPr>
              <a:t>Seals</a:t>
            </a:r>
            <a:br>
              <a:rPr lang="en-US" sz="3300" b="0" i="0" u="none" strike="noStrike" cap="none" dirty="0" smtClean="0">
                <a:solidFill>
                  <a:schemeClr val="accent3"/>
                </a:solidFill>
                <a:latin typeface="Georgia"/>
                <a:ea typeface="Georgia"/>
                <a:cs typeface="Georgia"/>
                <a:sym typeface="Georgia"/>
              </a:rPr>
            </a:br>
            <a:r>
              <a:rPr lang="en-US" sz="2000" dirty="0" smtClean="0">
                <a:solidFill>
                  <a:schemeClr val="accent3"/>
                </a:solidFill>
              </a:rPr>
              <a:t>(LEAPS ACT)</a:t>
            </a:r>
            <a:endParaRPr lang="en-US" sz="2000" b="0" i="0" u="none" strike="noStrike" cap="none" dirty="0">
              <a:solidFill>
                <a:schemeClr val="accent3"/>
              </a:solidFill>
              <a:sym typeface="Georgia"/>
            </a:endParaRPr>
          </a:p>
        </p:txBody>
      </p:sp>
      <p:sp>
        <p:nvSpPr>
          <p:cNvPr id="322" name="Shape 322"/>
          <p:cNvSpPr txBox="1">
            <a:spLocks noGrp="1"/>
          </p:cNvSpPr>
          <p:nvPr>
            <p:ph type="body" idx="3"/>
          </p:nvPr>
        </p:nvSpPr>
        <p:spPr>
          <a:xfrm>
            <a:off x="4495800" y="1473820"/>
            <a:ext cx="6781800" cy="2259979"/>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Clr>
                <a:schemeClr val="accent1"/>
              </a:buClr>
              <a:buSzPct val="25000"/>
              <a:buFont typeface="Noto Sans Symbols"/>
              <a:buNone/>
            </a:pPr>
            <a:r>
              <a:rPr lang="en-US" sz="2500" b="1" i="0" u="none" strike="noStrike" cap="none" dirty="0">
                <a:solidFill>
                  <a:schemeClr val="dk1"/>
                </a:solidFill>
                <a:latin typeface="Georgia"/>
                <a:ea typeface="Georgia"/>
                <a:cs typeface="Georgia"/>
                <a:sym typeface="Georgia"/>
              </a:rPr>
              <a:t>Goal</a:t>
            </a:r>
            <a:r>
              <a:rPr lang="en-US" sz="2500" b="0" i="0" u="none" strike="noStrike" cap="none" dirty="0">
                <a:solidFill>
                  <a:schemeClr val="dk1"/>
                </a:solidFill>
                <a:latin typeface="Georgia"/>
                <a:ea typeface="Georgia"/>
                <a:cs typeface="Georgia"/>
                <a:sym typeface="Georgia"/>
              </a:rPr>
              <a:t>: Provide opportunities for students to demonstrate proficiency in other language other than English—college credit</a:t>
            </a:r>
          </a:p>
          <a:p>
            <a:pPr marL="0" marR="0" lvl="0" indent="0" algn="l" rtl="0">
              <a:spcBef>
                <a:spcPts val="500"/>
              </a:spcBef>
              <a:spcAft>
                <a:spcPts val="0"/>
              </a:spcAft>
              <a:buClr>
                <a:schemeClr val="accent1"/>
              </a:buClr>
              <a:buSzPct val="25000"/>
              <a:buFont typeface="Noto Sans Symbols"/>
              <a:buNone/>
            </a:pPr>
            <a:endParaRPr sz="2500" b="0" i="0" u="none" strike="noStrike" cap="none" dirty="0">
              <a:solidFill>
                <a:schemeClr val="dk1"/>
              </a:solidFill>
              <a:latin typeface="Georgia"/>
              <a:ea typeface="Georgia"/>
              <a:cs typeface="Georgia"/>
              <a:sym typeface="Georgia"/>
            </a:endParaRPr>
          </a:p>
          <a:p>
            <a:pPr marL="0" marR="0" lvl="0" indent="0" algn="l" rtl="0">
              <a:spcBef>
                <a:spcPts val="500"/>
              </a:spcBef>
              <a:spcAft>
                <a:spcPts val="0"/>
              </a:spcAft>
              <a:buClr>
                <a:schemeClr val="accent1"/>
              </a:buClr>
              <a:buSzPct val="25000"/>
              <a:buFont typeface="Noto Sans Symbols"/>
              <a:buNone/>
            </a:pPr>
            <a:r>
              <a:rPr lang="en-US" sz="2500" b="0" i="0" u="none" strike="noStrike" cap="none" dirty="0">
                <a:solidFill>
                  <a:schemeClr val="dk1"/>
                </a:solidFill>
                <a:latin typeface="Georgia"/>
                <a:ea typeface="Georgia"/>
                <a:cs typeface="Georgia"/>
                <a:sym typeface="Georgia"/>
              </a:rPr>
              <a:t>EL student first language literacy achievement</a:t>
            </a:r>
          </a:p>
          <a:p>
            <a:pPr marL="274320" marR="0" lvl="0" indent="-274320" algn="l" rtl="0">
              <a:spcBef>
                <a:spcPts val="500"/>
              </a:spcBef>
              <a:spcAft>
                <a:spcPts val="0"/>
              </a:spcAft>
              <a:buClr>
                <a:schemeClr val="accent1"/>
              </a:buClr>
              <a:buSzPct val="85000"/>
              <a:buFont typeface="Noto Sans Symbols"/>
              <a:buNone/>
            </a:pPr>
            <a:endParaRPr sz="2500" b="0" i="0" u="none" strike="noStrike" cap="none" dirty="0">
              <a:solidFill>
                <a:schemeClr val="dk1"/>
              </a:solidFill>
              <a:latin typeface="Georgia"/>
              <a:ea typeface="Georgia"/>
              <a:cs typeface="Georgia"/>
              <a:sym typeface="Georgia"/>
            </a:endParaRPr>
          </a:p>
          <a:p>
            <a:pPr marL="274320" marR="0" lvl="0" indent="-274320" algn="l" rtl="0">
              <a:spcBef>
                <a:spcPts val="500"/>
              </a:spcBef>
              <a:buClr>
                <a:schemeClr val="accent1"/>
              </a:buClr>
              <a:buSzPct val="85000"/>
              <a:buFont typeface="Noto Sans Symbols"/>
              <a:buNone/>
            </a:pPr>
            <a:endParaRPr sz="2500" b="0" i="0" u="none" strike="noStrike" cap="none" dirty="0">
              <a:solidFill>
                <a:schemeClr val="dk1"/>
              </a:solidFill>
              <a:latin typeface="Georgia"/>
              <a:ea typeface="Georgia"/>
              <a:cs typeface="Georgia"/>
              <a:sym typeface="Georgia"/>
            </a:endParaRPr>
          </a:p>
        </p:txBody>
      </p:sp>
      <p:graphicFrame>
        <p:nvGraphicFramePr>
          <p:cNvPr id="8" name="Chart 7"/>
          <p:cNvGraphicFramePr>
            <a:graphicFrameLocks/>
          </p:cNvGraphicFramePr>
          <p:nvPr>
            <p:extLst>
              <p:ext uri="{D42A27DB-BD31-4B8C-83A1-F6EECF244321}">
                <p14:modId xmlns:p14="http://schemas.microsoft.com/office/powerpoint/2010/main" val="3044158941"/>
              </p:ext>
            </p:extLst>
          </p:nvPr>
        </p:nvGraphicFramePr>
        <p:xfrm>
          <a:off x="5302369" y="3661913"/>
          <a:ext cx="6781800" cy="2860284"/>
        </p:xfrm>
        <a:graphic>
          <a:graphicData uri="http://schemas.openxmlformats.org/drawingml/2006/chart">
            <c:chart xmlns:c="http://schemas.openxmlformats.org/drawingml/2006/chart" xmlns:r="http://schemas.openxmlformats.org/officeDocument/2006/relationships" r:id="rId6"/>
          </a:graphicData>
        </a:graphic>
      </p:graphicFrame>
      <p:pic>
        <p:nvPicPr>
          <p:cNvPr id="2" name="Bilingual seal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257626" y="1379643"/>
            <a:ext cx="4099880" cy="3074910"/>
          </a:xfrm>
          <a:prstGeom prst="rect">
            <a:avLst/>
          </a:prstGeom>
        </p:spPr>
      </p:pic>
    </p:spTree>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fullScrn="1">
              <p:cMediaNode vol="80000">
                <p:cTn id="7" fill="hold" display="0">
                  <p:stCondLst>
                    <p:cond delay="indefinite"/>
                  </p:stCondLst>
                </p:cTn>
                <p:tgtEl>
                  <p:spTgt spid="2"/>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329" name="Shape 329"/>
          <p:cNvSpPr txBox="1">
            <a:spLocks noGrp="1"/>
          </p:cNvSpPr>
          <p:nvPr>
            <p:ph type="title"/>
          </p:nvPr>
        </p:nvSpPr>
        <p:spPr>
          <a:xfrm>
            <a:off x="402336" y="228600"/>
            <a:ext cx="11379200" cy="758951"/>
          </a:xfrm>
          <a:prstGeom prst="rect">
            <a:avLst/>
          </a:prstGeom>
          <a:noFill/>
          <a:ln>
            <a:noFill/>
          </a:ln>
        </p:spPr>
        <p:txBody>
          <a:bodyPr lIns="91425" tIns="45700" rIns="91425" bIns="45700" anchor="b" anchorCtr="0">
            <a:noAutofit/>
          </a:bodyPr>
          <a:lstStyle/>
          <a:p>
            <a:pPr marL="0" marR="0" lvl="0" indent="0" algn="ctr" rtl="0">
              <a:spcBef>
                <a:spcPts val="0"/>
              </a:spcBef>
              <a:buClr>
                <a:srgbClr val="C9731D"/>
              </a:buClr>
              <a:buSzPct val="25000"/>
              <a:buFont typeface="Georgia"/>
              <a:buNone/>
            </a:pPr>
            <a:r>
              <a:rPr lang="en-US" sz="3300" b="0" i="0" u="none" strike="noStrike" cap="none">
                <a:solidFill>
                  <a:srgbClr val="C9731D"/>
                </a:solidFill>
                <a:latin typeface="Georgia"/>
                <a:ea typeface="Georgia"/>
                <a:cs typeface="Georgia"/>
                <a:sym typeface="Georgia"/>
              </a:rPr>
              <a:t>Ad</a:t>
            </a:r>
            <a:r>
              <a:rPr lang="en-US"/>
              <a:t>vanced </a:t>
            </a:r>
            <a:r>
              <a:rPr lang="en-US" sz="3300" b="0" i="0" u="none" strike="noStrike" cap="none">
                <a:solidFill>
                  <a:srgbClr val="C9731D"/>
                </a:solidFill>
                <a:latin typeface="Georgia"/>
                <a:ea typeface="Georgia"/>
                <a:cs typeface="Georgia"/>
                <a:sym typeface="Georgia"/>
              </a:rPr>
              <a:t>Placement at WELLSTONE</a:t>
            </a:r>
          </a:p>
        </p:txBody>
      </p:sp>
      <p:sp>
        <p:nvSpPr>
          <p:cNvPr id="330" name="Shape 330"/>
          <p:cNvSpPr txBox="1">
            <a:spLocks noGrp="1"/>
          </p:cNvSpPr>
          <p:nvPr>
            <p:ph type="body" idx="2"/>
          </p:nvPr>
        </p:nvSpPr>
        <p:spPr>
          <a:xfrm>
            <a:off x="4165598" y="1371600"/>
            <a:ext cx="7619999" cy="4929455"/>
          </a:xfrm>
          <a:prstGeom prst="rect">
            <a:avLst/>
          </a:prstGeom>
          <a:noFill/>
          <a:ln>
            <a:noFill/>
          </a:ln>
        </p:spPr>
        <p:txBody>
          <a:bodyPr lIns="91425" tIns="45700" rIns="91425" bIns="45700" anchor="t" anchorCtr="0">
            <a:noAutofit/>
          </a:bodyPr>
          <a:lstStyle/>
          <a:p>
            <a:pPr marL="457200" marR="0" lvl="0" indent="-228600" rtl="0">
              <a:spcBef>
                <a:spcPts val="0"/>
              </a:spcBef>
            </a:pPr>
            <a:r>
              <a:rPr lang="en-US" dirty="0"/>
              <a:t>30 students took the Advanced Placement Exam in Spring 2016.  15 received a passing score that equals college credit.  </a:t>
            </a:r>
          </a:p>
          <a:p>
            <a:pPr marL="457200" marR="0" lvl="0" indent="-228600" rtl="0">
              <a:spcBef>
                <a:spcPts val="0"/>
              </a:spcBef>
            </a:pPr>
            <a:r>
              <a:rPr lang="en-US" dirty="0"/>
              <a:t>Most students had less than a year of AP instruction before taking the test</a:t>
            </a:r>
            <a:r>
              <a:rPr lang="en-US" dirty="0" smtClean="0"/>
              <a:t>.</a:t>
            </a:r>
          </a:p>
          <a:p>
            <a:pPr marL="571500" indent="-342900">
              <a:spcBef>
                <a:spcPts val="0"/>
              </a:spcBef>
            </a:pPr>
            <a:r>
              <a:rPr lang="en-US" dirty="0" smtClean="0"/>
              <a:t>Development of Somali Test</a:t>
            </a:r>
            <a:endParaRPr lang="en-US" dirty="0"/>
          </a:p>
        </p:txBody>
      </p:sp>
      <p:pic>
        <p:nvPicPr>
          <p:cNvPr id="331" name="Shape 331" descr="8.PNG"/>
          <p:cNvPicPr preferRelativeResize="0"/>
          <p:nvPr/>
        </p:nvPicPr>
        <p:blipFill rotWithShape="1">
          <a:blip r:embed="rId3">
            <a:alphaModFix/>
          </a:blip>
          <a:srcRect b="39202"/>
          <a:stretch/>
        </p:blipFill>
        <p:spPr>
          <a:xfrm>
            <a:off x="4787660" y="4166558"/>
            <a:ext cx="6299555" cy="2019838"/>
          </a:xfrm>
          <a:prstGeom prst="rect">
            <a:avLst/>
          </a:prstGeom>
          <a:noFill/>
          <a:ln>
            <a:noFill/>
          </a:ln>
        </p:spPr>
      </p:pic>
      <p:pic>
        <p:nvPicPr>
          <p:cNvPr id="332" name="Shape 332" descr="9.PNG"/>
          <p:cNvPicPr preferRelativeResize="0"/>
          <p:nvPr/>
        </p:nvPicPr>
        <p:blipFill rotWithShape="1">
          <a:blip r:embed="rId4">
            <a:alphaModFix/>
          </a:blip>
          <a:srcRect l="5199" t="4207" r="4667" b="248"/>
          <a:stretch/>
        </p:blipFill>
        <p:spPr>
          <a:xfrm>
            <a:off x="215660" y="1457863"/>
            <a:ext cx="4027576" cy="3605841"/>
          </a:xfrm>
          <a:prstGeom prst="rect">
            <a:avLst/>
          </a:prstGeom>
          <a:noFill/>
          <a:ln>
            <a:noFill/>
          </a:ln>
        </p:spPr>
      </p:pic>
    </p:spTree>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37"/>
        <p:cNvGrpSpPr/>
        <p:nvPr/>
      </p:nvGrpSpPr>
      <p:grpSpPr>
        <a:xfrm>
          <a:off x="0" y="0"/>
          <a:ext cx="0" cy="0"/>
          <a:chOff x="0" y="0"/>
          <a:chExt cx="0" cy="0"/>
        </a:xfrm>
      </p:grpSpPr>
      <p:sp>
        <p:nvSpPr>
          <p:cNvPr id="338" name="Shape 338"/>
          <p:cNvSpPr txBox="1">
            <a:spLocks noGrp="1"/>
          </p:cNvSpPr>
          <p:nvPr>
            <p:ph type="title"/>
          </p:nvPr>
        </p:nvSpPr>
        <p:spPr>
          <a:xfrm>
            <a:off x="402336" y="228600"/>
            <a:ext cx="11379300" cy="759000"/>
          </a:xfrm>
          <a:prstGeom prst="rect">
            <a:avLst/>
          </a:prstGeom>
        </p:spPr>
        <p:txBody>
          <a:bodyPr lIns="91425" tIns="91425" rIns="91425" bIns="91425" anchor="b" anchorCtr="0">
            <a:noAutofit/>
          </a:bodyPr>
          <a:lstStyle/>
          <a:p>
            <a:pPr lvl="0">
              <a:spcBef>
                <a:spcPts val="0"/>
              </a:spcBef>
              <a:buNone/>
            </a:pPr>
            <a:r>
              <a:rPr lang="en-US"/>
              <a:t>Bilingualism as an Asset: Recognizing Student Achievement</a:t>
            </a:r>
          </a:p>
        </p:txBody>
      </p:sp>
      <p:sp>
        <p:nvSpPr>
          <p:cNvPr id="339" name="Shape 339"/>
          <p:cNvSpPr txBox="1"/>
          <p:nvPr/>
        </p:nvSpPr>
        <p:spPr>
          <a:xfrm>
            <a:off x="3922825" y="1138425"/>
            <a:ext cx="2688300" cy="4471500"/>
          </a:xfrm>
          <a:prstGeom prst="rect">
            <a:avLst/>
          </a:prstGeom>
          <a:noFill/>
          <a:ln>
            <a:noFill/>
          </a:ln>
        </p:spPr>
        <p:txBody>
          <a:bodyPr lIns="91425" tIns="91425" rIns="91425" bIns="91425" anchor="ctr" anchorCtr="0">
            <a:noAutofit/>
          </a:bodyPr>
          <a:lstStyle/>
          <a:p>
            <a:pPr lvl="0">
              <a:spcBef>
                <a:spcPts val="0"/>
              </a:spcBef>
              <a:buNone/>
            </a:pPr>
            <a:r>
              <a:rPr lang="en-US" sz="1200"/>
              <a:t>¡Sí, se puede! Yes we can!   </a:t>
            </a:r>
          </a:p>
          <a:p>
            <a:pPr lvl="0">
              <a:spcBef>
                <a:spcPts val="0"/>
              </a:spcBef>
              <a:buNone/>
            </a:pPr>
            <a:r>
              <a:rPr lang="en-US" sz="1200"/>
              <a:t>Latinos por un sueño americano </a:t>
            </a:r>
          </a:p>
          <a:p>
            <a:pPr lvl="0">
              <a:spcBef>
                <a:spcPts val="0"/>
              </a:spcBef>
              <a:buNone/>
            </a:pPr>
            <a:endParaRPr sz="1200"/>
          </a:p>
          <a:p>
            <a:pPr lvl="0">
              <a:spcBef>
                <a:spcPts val="0"/>
              </a:spcBef>
              <a:buNone/>
            </a:pPr>
            <a:r>
              <a:rPr lang="en-US" sz="1200"/>
              <a:t>por Odalis Peña Trejo </a:t>
            </a:r>
          </a:p>
          <a:p>
            <a:pPr lvl="0">
              <a:spcBef>
                <a:spcPts val="0"/>
              </a:spcBef>
              <a:buNone/>
            </a:pPr>
            <a:endParaRPr sz="1200"/>
          </a:p>
          <a:p>
            <a:pPr lvl="0">
              <a:spcBef>
                <a:spcPts val="0"/>
              </a:spcBef>
              <a:buNone/>
            </a:pPr>
            <a:r>
              <a:rPr lang="en-US" sz="1200"/>
              <a:t>Partimos de nuestro país, </a:t>
            </a:r>
          </a:p>
          <a:p>
            <a:pPr lvl="0">
              <a:spcBef>
                <a:spcPts val="0"/>
              </a:spcBef>
              <a:buNone/>
            </a:pPr>
            <a:r>
              <a:rPr lang="en-US" sz="1200"/>
              <a:t>Cansados de tanta pobreza. </a:t>
            </a:r>
          </a:p>
          <a:p>
            <a:pPr lvl="0">
              <a:spcBef>
                <a:spcPts val="0"/>
              </a:spcBef>
              <a:buNone/>
            </a:pPr>
            <a:r>
              <a:rPr lang="en-US" sz="1200"/>
              <a:t>Abandonando a nuestra familia, </a:t>
            </a:r>
          </a:p>
          <a:p>
            <a:pPr lvl="0">
              <a:spcBef>
                <a:spcPts val="0"/>
              </a:spcBef>
              <a:buNone/>
            </a:pPr>
            <a:r>
              <a:rPr lang="en-US" sz="1200"/>
              <a:t>Para ayudarlos en esta vida. </a:t>
            </a:r>
          </a:p>
          <a:p>
            <a:pPr lvl="0">
              <a:spcBef>
                <a:spcPts val="0"/>
              </a:spcBef>
              <a:buNone/>
            </a:pPr>
            <a:r>
              <a:rPr lang="en-US" sz="1200"/>
              <a:t>Resbalan por nuestras mejillas, </a:t>
            </a:r>
          </a:p>
          <a:p>
            <a:pPr lvl="0">
              <a:spcBef>
                <a:spcPts val="0"/>
              </a:spcBef>
              <a:buNone/>
            </a:pPr>
            <a:r>
              <a:rPr lang="en-US" sz="1200"/>
              <a:t>Unas lágrimas amargas. </a:t>
            </a:r>
          </a:p>
          <a:p>
            <a:pPr lvl="0">
              <a:spcBef>
                <a:spcPts val="0"/>
              </a:spcBef>
              <a:buNone/>
            </a:pPr>
            <a:r>
              <a:rPr lang="en-US" sz="1200"/>
              <a:t>En el fondo de nuestro llanto, </a:t>
            </a:r>
          </a:p>
          <a:p>
            <a:pPr lvl="0">
              <a:spcBef>
                <a:spcPts val="0"/>
              </a:spcBef>
              <a:buNone/>
            </a:pPr>
            <a:r>
              <a:rPr lang="en-US" sz="1200"/>
              <a:t>Derrotada llevamos el alma. </a:t>
            </a:r>
          </a:p>
          <a:p>
            <a:pPr lvl="0">
              <a:spcBef>
                <a:spcPts val="0"/>
              </a:spcBef>
              <a:buNone/>
            </a:pPr>
            <a:r>
              <a:rPr lang="en-US" sz="1200"/>
              <a:t>Un sueño venimos a construir, </a:t>
            </a:r>
          </a:p>
          <a:p>
            <a:pPr lvl="0">
              <a:spcBef>
                <a:spcPts val="0"/>
              </a:spcBef>
              <a:buNone/>
            </a:pPr>
            <a:r>
              <a:rPr lang="en-US" sz="1200"/>
              <a:t>En este nuevo país. </a:t>
            </a:r>
          </a:p>
          <a:p>
            <a:pPr lvl="0">
              <a:spcBef>
                <a:spcPts val="0"/>
              </a:spcBef>
              <a:buNone/>
            </a:pPr>
            <a:r>
              <a:rPr lang="en-US" sz="1200"/>
              <a:t>Difícil de conseguir, </a:t>
            </a:r>
          </a:p>
          <a:p>
            <a:pPr lvl="0">
              <a:spcBef>
                <a:spcPts val="0"/>
              </a:spcBef>
              <a:buNone/>
            </a:pPr>
            <a:r>
              <a:rPr lang="en-US" sz="1200"/>
              <a:t>Pero no imposible cumplir. </a:t>
            </a:r>
          </a:p>
          <a:p>
            <a:pPr lvl="0">
              <a:spcBef>
                <a:spcPts val="0"/>
              </a:spcBef>
              <a:buNone/>
            </a:pPr>
            <a:r>
              <a:rPr lang="en-US" sz="1200"/>
              <a:t>Con la frente en alto, </a:t>
            </a:r>
          </a:p>
          <a:p>
            <a:pPr lvl="0">
              <a:spcBef>
                <a:spcPts val="0"/>
              </a:spcBef>
              <a:buNone/>
            </a:pPr>
            <a:r>
              <a:rPr lang="en-US" sz="1200"/>
              <a:t>Seguimos luchando. </a:t>
            </a:r>
          </a:p>
          <a:p>
            <a:pPr lvl="0">
              <a:spcBef>
                <a:spcPts val="0"/>
              </a:spcBef>
              <a:buNone/>
            </a:pPr>
            <a:r>
              <a:rPr lang="en-US" sz="1200"/>
              <a:t>La vida arriesgamos, </a:t>
            </a:r>
          </a:p>
          <a:p>
            <a:pPr lvl="0">
              <a:spcBef>
                <a:spcPts val="0"/>
              </a:spcBef>
              <a:buNone/>
            </a:pPr>
            <a:r>
              <a:rPr lang="en-US" sz="1200"/>
              <a:t>Por el sueño americano. </a:t>
            </a:r>
          </a:p>
          <a:p>
            <a:pPr lvl="0" rtl="0">
              <a:spcBef>
                <a:spcPts val="0"/>
              </a:spcBef>
              <a:buNone/>
            </a:pPr>
            <a:endParaRPr sz="1000"/>
          </a:p>
        </p:txBody>
      </p:sp>
      <p:sp>
        <p:nvSpPr>
          <p:cNvPr id="340" name="Shape 340"/>
          <p:cNvSpPr txBox="1"/>
          <p:nvPr/>
        </p:nvSpPr>
        <p:spPr>
          <a:xfrm>
            <a:off x="6772650" y="1220725"/>
            <a:ext cx="2517600" cy="4224600"/>
          </a:xfrm>
          <a:prstGeom prst="rect">
            <a:avLst/>
          </a:prstGeom>
          <a:noFill/>
          <a:ln>
            <a:noFill/>
          </a:ln>
        </p:spPr>
        <p:txBody>
          <a:bodyPr lIns="91425" tIns="91425" rIns="91425" bIns="91425" anchor="ctr" anchorCtr="0">
            <a:noAutofit/>
          </a:bodyPr>
          <a:lstStyle/>
          <a:p>
            <a:pPr lvl="0" rtl="0">
              <a:spcBef>
                <a:spcPts val="0"/>
              </a:spcBef>
              <a:buNone/>
            </a:pPr>
            <a:r>
              <a:rPr lang="en-US" sz="1200" dirty="0"/>
              <a:t>Yes we can!   </a:t>
            </a:r>
          </a:p>
          <a:p>
            <a:pPr lvl="0" rtl="0">
              <a:spcBef>
                <a:spcPts val="0"/>
              </a:spcBef>
              <a:buNone/>
            </a:pPr>
            <a:endParaRPr sz="1200" dirty="0"/>
          </a:p>
          <a:p>
            <a:pPr lvl="0" rtl="0">
              <a:spcBef>
                <a:spcPts val="0"/>
              </a:spcBef>
              <a:buNone/>
            </a:pPr>
            <a:r>
              <a:rPr lang="en-US" sz="1200" dirty="0"/>
              <a:t>Latinos for an American Dream </a:t>
            </a:r>
          </a:p>
          <a:p>
            <a:pPr lvl="0" rtl="0">
              <a:spcBef>
                <a:spcPts val="0"/>
              </a:spcBef>
              <a:buNone/>
            </a:pPr>
            <a:endParaRPr sz="1200" dirty="0"/>
          </a:p>
          <a:p>
            <a:pPr lvl="0" rtl="0">
              <a:spcBef>
                <a:spcPts val="0"/>
              </a:spcBef>
              <a:buNone/>
            </a:pPr>
            <a:r>
              <a:rPr lang="en-US" sz="1200" dirty="0"/>
              <a:t>by Odalis Peña Trejo   </a:t>
            </a:r>
          </a:p>
          <a:p>
            <a:pPr lvl="0" rtl="0">
              <a:spcBef>
                <a:spcPts val="0"/>
              </a:spcBef>
              <a:buNone/>
            </a:pPr>
            <a:endParaRPr sz="1200" dirty="0"/>
          </a:p>
          <a:p>
            <a:pPr lvl="0" rtl="0">
              <a:spcBef>
                <a:spcPts val="0"/>
              </a:spcBef>
              <a:buNone/>
            </a:pPr>
            <a:r>
              <a:rPr lang="en-US" sz="1200" dirty="0"/>
              <a:t>We left our countries, </a:t>
            </a:r>
          </a:p>
          <a:p>
            <a:pPr lvl="0" rtl="0">
              <a:spcBef>
                <a:spcPts val="0"/>
              </a:spcBef>
              <a:buNone/>
            </a:pPr>
            <a:r>
              <a:rPr lang="en-US" sz="1200" dirty="0"/>
              <a:t>Tired of so much poverty. </a:t>
            </a:r>
          </a:p>
          <a:p>
            <a:pPr lvl="0" rtl="0">
              <a:spcBef>
                <a:spcPts val="0"/>
              </a:spcBef>
              <a:buNone/>
            </a:pPr>
            <a:r>
              <a:rPr lang="en-US" sz="1200" dirty="0"/>
              <a:t>Abandoning our family, </a:t>
            </a:r>
          </a:p>
          <a:p>
            <a:pPr lvl="0" rtl="0">
              <a:spcBef>
                <a:spcPts val="0"/>
              </a:spcBef>
              <a:buNone/>
            </a:pPr>
            <a:r>
              <a:rPr lang="en-US" sz="1200" dirty="0"/>
              <a:t>To help them in this life. </a:t>
            </a:r>
          </a:p>
          <a:p>
            <a:pPr lvl="0" rtl="0">
              <a:spcBef>
                <a:spcPts val="0"/>
              </a:spcBef>
              <a:buNone/>
            </a:pPr>
            <a:r>
              <a:rPr lang="en-US" sz="1200" dirty="0"/>
              <a:t>Bitter tears, </a:t>
            </a:r>
          </a:p>
          <a:p>
            <a:pPr lvl="0" rtl="0">
              <a:spcBef>
                <a:spcPts val="0"/>
              </a:spcBef>
              <a:buNone/>
            </a:pPr>
            <a:r>
              <a:rPr lang="en-US" sz="1200" dirty="0"/>
              <a:t>Rolling down our cheeks. </a:t>
            </a:r>
          </a:p>
          <a:p>
            <a:pPr lvl="0" rtl="0">
              <a:spcBef>
                <a:spcPts val="0"/>
              </a:spcBef>
              <a:buNone/>
            </a:pPr>
            <a:r>
              <a:rPr lang="en-US" sz="1200" dirty="0"/>
              <a:t>Our carry our defeated souls, </a:t>
            </a:r>
          </a:p>
          <a:p>
            <a:pPr lvl="0" rtl="0">
              <a:spcBef>
                <a:spcPts val="0"/>
              </a:spcBef>
              <a:buNone/>
            </a:pPr>
            <a:r>
              <a:rPr lang="en-US" sz="1200" dirty="0"/>
              <a:t>Crying from deep within. </a:t>
            </a:r>
          </a:p>
          <a:p>
            <a:pPr lvl="0" rtl="0">
              <a:spcBef>
                <a:spcPts val="0"/>
              </a:spcBef>
              <a:buNone/>
            </a:pPr>
            <a:r>
              <a:rPr lang="en-US" sz="1200" dirty="0"/>
              <a:t>We come to build a dream, </a:t>
            </a:r>
          </a:p>
          <a:p>
            <a:pPr lvl="0" rtl="0">
              <a:spcBef>
                <a:spcPts val="0"/>
              </a:spcBef>
              <a:buNone/>
            </a:pPr>
            <a:r>
              <a:rPr lang="en-US" sz="1200" dirty="0"/>
              <a:t>In this new country </a:t>
            </a:r>
          </a:p>
          <a:p>
            <a:pPr lvl="0" rtl="0">
              <a:spcBef>
                <a:spcPts val="0"/>
              </a:spcBef>
              <a:buNone/>
            </a:pPr>
            <a:r>
              <a:rPr lang="en-US" sz="1200" dirty="0"/>
              <a:t>Difficult to achieve, </a:t>
            </a:r>
          </a:p>
          <a:p>
            <a:pPr lvl="0" rtl="0">
              <a:spcBef>
                <a:spcPts val="0"/>
              </a:spcBef>
              <a:buNone/>
            </a:pPr>
            <a:r>
              <a:rPr lang="en-US" sz="1200" dirty="0"/>
              <a:t>But not impossible to carry out. </a:t>
            </a:r>
          </a:p>
          <a:p>
            <a:pPr lvl="0" rtl="0">
              <a:spcBef>
                <a:spcPts val="0"/>
              </a:spcBef>
              <a:buNone/>
            </a:pPr>
            <a:r>
              <a:rPr lang="en-US" sz="1200" dirty="0"/>
              <a:t>With our heads held high, </a:t>
            </a:r>
          </a:p>
          <a:p>
            <a:pPr lvl="0" rtl="0">
              <a:spcBef>
                <a:spcPts val="0"/>
              </a:spcBef>
              <a:buNone/>
            </a:pPr>
            <a:r>
              <a:rPr lang="en-US" sz="1200" dirty="0"/>
              <a:t>We keep on struggling, </a:t>
            </a:r>
          </a:p>
          <a:p>
            <a:pPr lvl="0" rtl="0">
              <a:spcBef>
                <a:spcPts val="0"/>
              </a:spcBef>
              <a:buNone/>
            </a:pPr>
            <a:r>
              <a:rPr lang="en-US" sz="1200" dirty="0"/>
              <a:t>Risking our lives, </a:t>
            </a:r>
          </a:p>
          <a:p>
            <a:pPr lvl="0" rtl="0">
              <a:spcBef>
                <a:spcPts val="0"/>
              </a:spcBef>
              <a:buNone/>
            </a:pPr>
            <a:r>
              <a:rPr lang="en-US" sz="1200" dirty="0"/>
              <a:t>For the American Dream.</a:t>
            </a:r>
          </a:p>
        </p:txBody>
      </p:sp>
      <p:pic>
        <p:nvPicPr>
          <p:cNvPr id="341" name="Shape 341" descr="17.PNG"/>
          <p:cNvPicPr preferRelativeResize="0"/>
          <p:nvPr/>
        </p:nvPicPr>
        <p:blipFill>
          <a:blip r:embed="rId3">
            <a:alphaModFix/>
          </a:blip>
          <a:stretch>
            <a:fillRect/>
          </a:stretch>
        </p:blipFill>
        <p:spPr>
          <a:xfrm>
            <a:off x="483080" y="1319842"/>
            <a:ext cx="2838896" cy="3702158"/>
          </a:xfrm>
          <a:prstGeom prst="rect">
            <a:avLst/>
          </a:prstGeom>
          <a:noFill/>
          <a:ln>
            <a:noFill/>
          </a:ln>
        </p:spPr>
      </p:pic>
      <p:sp>
        <p:nvSpPr>
          <p:cNvPr id="342" name="Shape 342"/>
          <p:cNvSpPr txBox="1"/>
          <p:nvPr/>
        </p:nvSpPr>
        <p:spPr>
          <a:xfrm>
            <a:off x="310900" y="5385825"/>
            <a:ext cx="11530500" cy="978300"/>
          </a:xfrm>
          <a:prstGeom prst="rect">
            <a:avLst/>
          </a:prstGeom>
          <a:solidFill>
            <a:srgbClr val="FFD966"/>
          </a:solidFill>
          <a:ln>
            <a:noFill/>
          </a:ln>
        </p:spPr>
        <p:txBody>
          <a:bodyPr lIns="91425" tIns="91425" rIns="91425" bIns="91425" anchor="t" anchorCtr="0">
            <a:noAutofit/>
          </a:bodyPr>
          <a:lstStyle/>
          <a:p>
            <a:pPr lvl="0">
              <a:spcBef>
                <a:spcPts val="0"/>
              </a:spcBef>
              <a:buNone/>
            </a:pPr>
            <a:r>
              <a:rPr lang="en-US"/>
              <a:t>Odalis Peña Trejo, a participant in the contest My Past, My Future: Latino in Minnesota sponsored by the Minnesota Hispanic Bar Association, has been formally invited to meet Supreme Court Justice Sonia Sotomayor. Her piece was chosen as a winning piece, her impressive poem earned her a place to interact with Justice Sotomayor, as well as Latino judges and lawyers from around Minnesota.  </a:t>
            </a:r>
          </a:p>
        </p:txBody>
      </p:sp>
    </p:spTree>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sp>
        <p:nvSpPr>
          <p:cNvPr id="348" name="Shape 348"/>
          <p:cNvSpPr txBox="1">
            <a:spLocks noGrp="1"/>
          </p:cNvSpPr>
          <p:nvPr>
            <p:ph type="body" idx="1"/>
          </p:nvPr>
        </p:nvSpPr>
        <p:spPr>
          <a:xfrm>
            <a:off x="402336" y="1527048"/>
            <a:ext cx="11338500" cy="4572000"/>
          </a:xfrm>
          <a:prstGeom prst="rect">
            <a:avLst/>
          </a:prstGeom>
        </p:spPr>
        <p:txBody>
          <a:bodyPr lIns="91425" tIns="91425" rIns="91425" bIns="91425" anchor="t" anchorCtr="0">
            <a:noAutofit/>
          </a:bodyPr>
          <a:lstStyle/>
          <a:p>
            <a:pPr lvl="0">
              <a:spcBef>
                <a:spcPts val="0"/>
              </a:spcBef>
              <a:buNone/>
            </a:pPr>
            <a:r>
              <a:rPr lang="en-US" dirty="0"/>
              <a:t>English Learners must see themselves in successful futures.  As early as middle school, ELs are introduced to experiences that allow to see themselves in future education and careers.  Experiences are chosen based on high expectations and goals</a:t>
            </a:r>
            <a:r>
              <a:rPr lang="en-US" dirty="0" smtClean="0"/>
              <a:t>:</a:t>
            </a:r>
          </a:p>
          <a:p>
            <a:pPr lvl="0">
              <a:spcBef>
                <a:spcPts val="0"/>
              </a:spcBef>
              <a:buNone/>
            </a:pPr>
            <a:endParaRPr lang="en-US" dirty="0"/>
          </a:p>
          <a:p>
            <a:pPr marL="457200" lvl="0" indent="-228600">
              <a:spcBef>
                <a:spcPts val="0"/>
              </a:spcBef>
            </a:pPr>
            <a:r>
              <a:rPr lang="en-US" dirty="0"/>
              <a:t>College Visits to Ivy League universities such as Harvard</a:t>
            </a:r>
          </a:p>
          <a:p>
            <a:pPr marL="457200" lvl="0" indent="-228600">
              <a:spcBef>
                <a:spcPts val="0"/>
              </a:spcBef>
            </a:pPr>
            <a:r>
              <a:rPr lang="en-US" dirty="0"/>
              <a:t>College courses while still in high school</a:t>
            </a:r>
          </a:p>
          <a:p>
            <a:pPr marL="457200" lvl="0" indent="-228600">
              <a:spcBef>
                <a:spcPts val="0"/>
              </a:spcBef>
            </a:pPr>
            <a:r>
              <a:rPr lang="en-US" dirty="0"/>
              <a:t>High school programming that instill a motivation and explore skill sets needed for post-secondary and career success</a:t>
            </a:r>
          </a:p>
          <a:p>
            <a:pPr marL="457200" lvl="0" indent="-228600">
              <a:spcBef>
                <a:spcPts val="0"/>
              </a:spcBef>
            </a:pPr>
            <a:r>
              <a:rPr lang="en-US" dirty="0"/>
              <a:t>Intense college and career planning while in high school.</a:t>
            </a:r>
          </a:p>
        </p:txBody>
      </p:sp>
      <p:sp>
        <p:nvSpPr>
          <p:cNvPr id="349" name="Shape 349"/>
          <p:cNvSpPr txBox="1">
            <a:spLocks noGrp="1"/>
          </p:cNvSpPr>
          <p:nvPr>
            <p:ph type="title"/>
          </p:nvPr>
        </p:nvSpPr>
        <p:spPr>
          <a:xfrm>
            <a:off x="402319" y="334875"/>
            <a:ext cx="6727800" cy="759000"/>
          </a:xfrm>
          <a:prstGeom prst="rect">
            <a:avLst/>
          </a:prstGeom>
        </p:spPr>
        <p:txBody>
          <a:bodyPr lIns="91425" tIns="91425" rIns="91425" bIns="91425" anchor="b" anchorCtr="0">
            <a:noAutofit/>
          </a:bodyPr>
          <a:lstStyle/>
          <a:p>
            <a:pPr lvl="0" algn="l" rtl="0">
              <a:spcBef>
                <a:spcPts val="0"/>
              </a:spcBef>
              <a:buNone/>
            </a:pPr>
            <a:r>
              <a:rPr lang="en-US" sz="4800" dirty="0">
                <a:solidFill>
                  <a:schemeClr val="accent3"/>
                </a:solidFill>
              </a:rPr>
              <a:t>Changing Mindsets:</a:t>
            </a:r>
            <a:r>
              <a:rPr lang="en-US" dirty="0">
                <a:solidFill>
                  <a:schemeClr val="accent3"/>
                </a:solidFill>
              </a:rPr>
              <a:t> </a:t>
            </a:r>
          </a:p>
        </p:txBody>
      </p:sp>
      <p:pic>
        <p:nvPicPr>
          <p:cNvPr id="350" name="Shape 350" descr="3.PNG"/>
          <p:cNvPicPr preferRelativeResize="0"/>
          <p:nvPr/>
        </p:nvPicPr>
        <p:blipFill>
          <a:blip r:embed="rId3">
            <a:alphaModFix/>
          </a:blip>
          <a:stretch>
            <a:fillRect/>
          </a:stretch>
        </p:blipFill>
        <p:spPr>
          <a:xfrm>
            <a:off x="6707444" y="203100"/>
            <a:ext cx="4757080" cy="890767"/>
          </a:xfrm>
          <a:prstGeom prst="rect">
            <a:avLst/>
          </a:prstGeom>
          <a:noFill/>
          <a:ln>
            <a:noFill/>
          </a:ln>
        </p:spPr>
      </p:pic>
    </p:spTree>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55"/>
        <p:cNvGrpSpPr/>
        <p:nvPr/>
      </p:nvGrpSpPr>
      <p:grpSpPr>
        <a:xfrm>
          <a:off x="0" y="0"/>
          <a:ext cx="0" cy="0"/>
          <a:chOff x="0" y="0"/>
          <a:chExt cx="0" cy="0"/>
        </a:xfrm>
      </p:grpSpPr>
      <p:sp>
        <p:nvSpPr>
          <p:cNvPr id="356" name="Shape 356"/>
          <p:cNvSpPr txBox="1">
            <a:spLocks noGrp="1"/>
          </p:cNvSpPr>
          <p:nvPr>
            <p:ph type="title"/>
          </p:nvPr>
        </p:nvSpPr>
        <p:spPr>
          <a:xfrm>
            <a:off x="2803076" y="228600"/>
            <a:ext cx="8978460" cy="758951"/>
          </a:xfrm>
          <a:prstGeom prst="rect">
            <a:avLst/>
          </a:prstGeom>
          <a:noFill/>
          <a:ln>
            <a:noFill/>
          </a:ln>
        </p:spPr>
        <p:txBody>
          <a:bodyPr lIns="91425" tIns="45700" rIns="91425" bIns="45700" anchor="b" anchorCtr="0">
            <a:noAutofit/>
          </a:bodyPr>
          <a:lstStyle/>
          <a:p>
            <a:pPr marL="0" marR="0" lvl="0" indent="0" algn="ctr" rtl="0">
              <a:spcBef>
                <a:spcPts val="0"/>
              </a:spcBef>
              <a:buClr>
                <a:srgbClr val="C9731D"/>
              </a:buClr>
              <a:buSzPct val="25000"/>
              <a:buFont typeface="Georgia"/>
              <a:buNone/>
            </a:pPr>
            <a:r>
              <a:rPr lang="en-US" sz="3300" b="0" i="0" u="none" strike="noStrike" cap="none" dirty="0">
                <a:solidFill>
                  <a:schemeClr val="accent3"/>
                </a:solidFill>
                <a:latin typeface="Georgia"/>
                <a:ea typeface="Georgia"/>
                <a:cs typeface="Georgia"/>
                <a:sym typeface="Georgia"/>
              </a:rPr>
              <a:t>Operation Graduation &amp; College Visits</a:t>
            </a:r>
          </a:p>
        </p:txBody>
      </p:sp>
      <p:sp>
        <p:nvSpPr>
          <p:cNvPr id="357" name="Shape 357"/>
          <p:cNvSpPr txBox="1">
            <a:spLocks noGrp="1"/>
          </p:cNvSpPr>
          <p:nvPr>
            <p:ph type="body" idx="2"/>
          </p:nvPr>
        </p:nvSpPr>
        <p:spPr>
          <a:xfrm>
            <a:off x="3962400" y="1371600"/>
            <a:ext cx="7772400" cy="4038599"/>
          </a:xfrm>
          <a:prstGeom prst="rect">
            <a:avLst/>
          </a:prstGeom>
          <a:noFill/>
          <a:ln>
            <a:noFill/>
          </a:ln>
        </p:spPr>
        <p:txBody>
          <a:bodyPr lIns="91425" tIns="45700" rIns="91425" bIns="45700" anchor="t" anchorCtr="0">
            <a:noAutofit/>
          </a:bodyPr>
          <a:lstStyle/>
          <a:p>
            <a:pPr marL="274320" marR="0" lvl="0" indent="-274320" algn="l" rtl="0">
              <a:spcBef>
                <a:spcPts val="0"/>
              </a:spcBef>
              <a:spcAft>
                <a:spcPts val="0"/>
              </a:spcAft>
              <a:buClr>
                <a:schemeClr val="accent1"/>
              </a:buClr>
              <a:buSzPct val="85000"/>
              <a:buFont typeface="Noto Sans Symbols"/>
              <a:buChar char="●"/>
            </a:pPr>
            <a:r>
              <a:rPr lang="en-US" sz="2500" b="0" i="0" u="none" strike="noStrike" cap="none" dirty="0">
                <a:solidFill>
                  <a:schemeClr val="dk1"/>
                </a:solidFill>
                <a:latin typeface="Georgia"/>
                <a:ea typeface="Georgia"/>
                <a:cs typeface="Georgia"/>
                <a:sym typeface="Georgia"/>
              </a:rPr>
              <a:t>Program Goal: Promote a climate of achievement in order to facilitate aspiration to college, leadership, and global competencies</a:t>
            </a:r>
          </a:p>
          <a:p>
            <a:pPr marL="274320" marR="0" lvl="0" indent="-274320" algn="l" rtl="0">
              <a:spcBef>
                <a:spcPts val="500"/>
              </a:spcBef>
              <a:spcAft>
                <a:spcPts val="0"/>
              </a:spcAft>
              <a:buClr>
                <a:schemeClr val="accent1"/>
              </a:buClr>
              <a:buSzPct val="85000"/>
              <a:buFont typeface="Noto Sans Symbols"/>
              <a:buChar char="●"/>
            </a:pPr>
            <a:r>
              <a:rPr lang="en-US" sz="2500" b="0" i="0" u="none" strike="noStrike" cap="none" dirty="0">
                <a:solidFill>
                  <a:schemeClr val="dk1"/>
                </a:solidFill>
                <a:latin typeface="Georgia"/>
                <a:ea typeface="Georgia"/>
                <a:cs typeface="Georgia"/>
                <a:sym typeface="Georgia"/>
              </a:rPr>
              <a:t>Activities: </a:t>
            </a:r>
          </a:p>
          <a:p>
            <a:pPr marL="548640" marR="0" lvl="1" indent="-281940" algn="l" rtl="0">
              <a:spcBef>
                <a:spcPts val="440"/>
              </a:spcBef>
              <a:spcAft>
                <a:spcPts val="0"/>
              </a:spcAft>
              <a:buClr>
                <a:schemeClr val="accent2"/>
              </a:buClr>
              <a:buSzPct val="70000"/>
              <a:buFont typeface="Noto Sans Symbols"/>
              <a:buChar char="○"/>
            </a:pPr>
            <a:r>
              <a:rPr lang="en-US" sz="2200" b="0" i="0" u="none" strike="noStrike" cap="none" dirty="0">
                <a:solidFill>
                  <a:schemeClr val="dk2"/>
                </a:solidFill>
                <a:latin typeface="Georgia"/>
                <a:ea typeface="Georgia"/>
                <a:cs typeface="Georgia"/>
                <a:sym typeface="Georgia"/>
              </a:rPr>
              <a:t>Community Partnership with Consulates and non-profit organizations to promote graduation. Audience--parents/ guardians and students. Workshops -- support, and post-secondary options—Project SUCCESS</a:t>
            </a:r>
          </a:p>
          <a:p>
            <a:pPr marL="548640" marR="0" lvl="1" indent="-281940" algn="l" rtl="0">
              <a:spcBef>
                <a:spcPts val="440"/>
              </a:spcBef>
              <a:spcAft>
                <a:spcPts val="0"/>
              </a:spcAft>
              <a:buClr>
                <a:schemeClr val="accent2"/>
              </a:buClr>
              <a:buSzPct val="70000"/>
              <a:buFont typeface="Noto Sans Symbols"/>
              <a:buChar char="○"/>
            </a:pPr>
            <a:r>
              <a:rPr lang="en-US" sz="2200" b="0" i="0" u="none" strike="noStrike" cap="none" dirty="0">
                <a:solidFill>
                  <a:schemeClr val="dk2"/>
                </a:solidFill>
                <a:latin typeface="Georgia"/>
                <a:ea typeface="Georgia"/>
                <a:cs typeface="Georgia"/>
                <a:sym typeface="Georgia"/>
              </a:rPr>
              <a:t>College Visits in MN, surrounding states, and </a:t>
            </a:r>
            <a:r>
              <a:rPr lang="en-US" sz="2200" b="1" i="0" u="none" strike="noStrike" cap="none" dirty="0">
                <a:solidFill>
                  <a:schemeClr val="dk2"/>
                </a:solidFill>
                <a:latin typeface="Georgia"/>
                <a:ea typeface="Georgia"/>
                <a:cs typeface="Georgia"/>
                <a:sym typeface="Georgia"/>
              </a:rPr>
              <a:t>Harvard Trip </a:t>
            </a:r>
            <a:r>
              <a:rPr lang="en-US" sz="2200" b="0" i="0" u="none" strike="noStrike" cap="none" dirty="0">
                <a:solidFill>
                  <a:schemeClr val="dk2"/>
                </a:solidFill>
                <a:latin typeface="Georgia"/>
                <a:ea typeface="Georgia"/>
                <a:cs typeface="Georgia"/>
                <a:sym typeface="Georgia"/>
              </a:rPr>
              <a:t>(students from 18 sites)</a:t>
            </a:r>
          </a:p>
          <a:p>
            <a:pPr marL="274320" marR="0" lvl="0" indent="-274320" algn="l" rtl="0">
              <a:spcBef>
                <a:spcPts val="500"/>
              </a:spcBef>
              <a:buClr>
                <a:schemeClr val="accent1"/>
              </a:buClr>
              <a:buSzPct val="85000"/>
              <a:buFont typeface="Noto Sans Symbols"/>
              <a:buNone/>
            </a:pPr>
            <a:endParaRPr sz="2500" b="0" i="0" u="none" strike="noStrike" cap="none" dirty="0">
              <a:solidFill>
                <a:schemeClr val="dk1"/>
              </a:solidFill>
              <a:latin typeface="Georgia"/>
              <a:ea typeface="Georgia"/>
              <a:cs typeface="Georgia"/>
              <a:sym typeface="Georgia"/>
            </a:endParaRPr>
          </a:p>
        </p:txBody>
      </p:sp>
      <p:sp>
        <p:nvSpPr>
          <p:cNvPr id="358" name="Shape 358"/>
          <p:cNvSpPr txBox="1"/>
          <p:nvPr/>
        </p:nvSpPr>
        <p:spPr>
          <a:xfrm>
            <a:off x="3657600" y="5194083"/>
            <a:ext cx="8319198" cy="1200329"/>
          </a:xfrm>
          <a:prstGeom prst="rect">
            <a:avLst/>
          </a:prstGeom>
          <a:noFill/>
          <a:ln>
            <a:noFill/>
          </a:ln>
        </p:spPr>
        <p:txBody>
          <a:bodyPr lIns="91425" tIns="45700" rIns="91425" bIns="45700" anchor="t" anchorCtr="0">
            <a:noAutofit/>
          </a:bodyPr>
          <a:lstStyle/>
          <a:p>
            <a:pPr marL="0" marR="0" lvl="0" indent="0" algn="ctr" rtl="0">
              <a:spcBef>
                <a:spcPts val="0"/>
              </a:spcBef>
              <a:buSzPct val="25000"/>
              <a:buNone/>
            </a:pPr>
            <a:r>
              <a:rPr lang="en-US" sz="1800" i="1" dirty="0">
                <a:solidFill>
                  <a:schemeClr val="dk1"/>
                </a:solidFill>
                <a:latin typeface="Georgia"/>
                <a:ea typeface="Georgia"/>
                <a:cs typeface="Georgia"/>
                <a:sym typeface="Georgia"/>
              </a:rPr>
              <a:t>“This trip taught me a lot of things I never thought of before. It gave me so much hope. I want to be the first one in my family to attend college” </a:t>
            </a:r>
            <a:br>
              <a:rPr lang="en-US" sz="1800" i="1" dirty="0">
                <a:solidFill>
                  <a:schemeClr val="dk1"/>
                </a:solidFill>
                <a:latin typeface="Georgia"/>
                <a:ea typeface="Georgia"/>
                <a:cs typeface="Georgia"/>
                <a:sym typeface="Georgia"/>
              </a:rPr>
            </a:br>
            <a:r>
              <a:rPr lang="en-US" sz="1800" i="1" dirty="0" err="1">
                <a:solidFill>
                  <a:schemeClr val="dk1"/>
                </a:solidFill>
                <a:latin typeface="Georgia"/>
                <a:ea typeface="Georgia"/>
                <a:cs typeface="Georgia"/>
                <a:sym typeface="Georgia"/>
              </a:rPr>
              <a:t>Yasin</a:t>
            </a:r>
            <a:r>
              <a:rPr lang="en-US" sz="1800" i="1" dirty="0">
                <a:solidFill>
                  <a:schemeClr val="dk1"/>
                </a:solidFill>
                <a:latin typeface="Georgia"/>
                <a:ea typeface="Georgia"/>
                <a:cs typeface="Georgia"/>
                <a:sym typeface="Georgia"/>
              </a:rPr>
              <a:t> - VOA alternative High School</a:t>
            </a:r>
          </a:p>
          <a:p>
            <a:pPr marL="0" marR="0" lvl="0" indent="0" algn="l" rtl="0">
              <a:spcBef>
                <a:spcPts val="0"/>
              </a:spcBef>
              <a:buNone/>
            </a:pPr>
            <a:endParaRPr sz="1800" dirty="0">
              <a:solidFill>
                <a:schemeClr val="dk1"/>
              </a:solidFill>
              <a:latin typeface="Georgia"/>
              <a:ea typeface="Georgia"/>
              <a:cs typeface="Georgia"/>
              <a:sym typeface="Georgia"/>
            </a:endParaRPr>
          </a:p>
        </p:txBody>
      </p:sp>
      <p:pic>
        <p:nvPicPr>
          <p:cNvPr id="359" name="Shape 359"/>
          <p:cNvPicPr preferRelativeResize="0">
            <a:picLocks noGrp="1"/>
          </p:cNvPicPr>
          <p:nvPr>
            <p:ph type="body" idx="1"/>
          </p:nvPr>
        </p:nvPicPr>
        <p:blipFill rotWithShape="1">
          <a:blip r:embed="rId5">
            <a:alphaModFix/>
          </a:blip>
          <a:srcRect t="12072" b="10684"/>
          <a:stretch/>
        </p:blipFill>
        <p:spPr>
          <a:xfrm>
            <a:off x="240732" y="159589"/>
            <a:ext cx="3280915" cy="3541143"/>
          </a:xfrm>
          <a:prstGeom prst="rect">
            <a:avLst/>
          </a:prstGeom>
          <a:noFill/>
          <a:ln>
            <a:noFill/>
          </a:ln>
        </p:spPr>
      </p:pic>
      <p:pic>
        <p:nvPicPr>
          <p:cNvPr id="5" name="college tour-Harvard and boston university">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40732" y="3769743"/>
            <a:ext cx="3605211" cy="2703909"/>
          </a:xfrm>
          <a:prstGeom prst="rect">
            <a:avLst/>
          </a:prstGeom>
        </p:spPr>
      </p:pic>
    </p:spTree>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fullScrn="1">
              <p:cMediaNode vol="80000">
                <p:cTn id="7" fill="hold" display="0">
                  <p:stCondLst>
                    <p:cond delay="indefinite"/>
                  </p:stCondLst>
                </p:cTn>
                <p:tgtEl>
                  <p:spTgt spid="5"/>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65"/>
        <p:cNvGrpSpPr/>
        <p:nvPr/>
      </p:nvGrpSpPr>
      <p:grpSpPr>
        <a:xfrm>
          <a:off x="0" y="0"/>
          <a:ext cx="0" cy="0"/>
          <a:chOff x="0" y="0"/>
          <a:chExt cx="0" cy="0"/>
        </a:xfrm>
      </p:grpSpPr>
      <p:sp>
        <p:nvSpPr>
          <p:cNvPr id="366" name="Shape 366"/>
          <p:cNvSpPr txBox="1">
            <a:spLocks noGrp="1"/>
          </p:cNvSpPr>
          <p:nvPr>
            <p:ph type="title"/>
          </p:nvPr>
        </p:nvSpPr>
        <p:spPr>
          <a:xfrm>
            <a:off x="535259" y="340630"/>
            <a:ext cx="11190912" cy="758951"/>
          </a:xfrm>
          <a:prstGeom prst="rect">
            <a:avLst/>
          </a:prstGeom>
          <a:noFill/>
          <a:ln>
            <a:noFill/>
          </a:ln>
        </p:spPr>
        <p:txBody>
          <a:bodyPr lIns="91425" tIns="45700" rIns="91425" bIns="45700" anchor="b" anchorCtr="0">
            <a:noAutofit/>
          </a:bodyPr>
          <a:lstStyle/>
          <a:p>
            <a:pPr marL="0" marR="0" lvl="0" indent="0" algn="ctr" rtl="0">
              <a:spcBef>
                <a:spcPts val="0"/>
              </a:spcBef>
              <a:buClr>
                <a:srgbClr val="C9731D"/>
              </a:buClr>
              <a:buSzPct val="25000"/>
              <a:buFont typeface="Georgia"/>
              <a:buNone/>
            </a:pPr>
            <a:r>
              <a:rPr lang="en-US" b="0" i="0" u="none" strike="noStrike" cap="none" dirty="0">
                <a:solidFill>
                  <a:srgbClr val="C9731D"/>
                </a:solidFill>
                <a:latin typeface="Georgia"/>
                <a:ea typeface="Georgia"/>
                <a:cs typeface="Georgia"/>
                <a:sym typeface="Georgia"/>
              </a:rPr>
              <a:t>College Academy &amp; Destination: </a:t>
            </a:r>
            <a:r>
              <a:rPr lang="en-US" b="0" i="0" u="none" strike="noStrike" cap="none" dirty="0" smtClean="0">
                <a:solidFill>
                  <a:srgbClr val="C9731D"/>
                </a:solidFill>
                <a:latin typeface="Georgia"/>
                <a:ea typeface="Georgia"/>
                <a:cs typeface="Georgia"/>
                <a:sym typeface="Georgia"/>
              </a:rPr>
              <a:t>Diploma </a:t>
            </a:r>
            <a:r>
              <a:rPr lang="en-US" b="0" i="0" u="none" strike="noStrike" cap="none" dirty="0">
                <a:solidFill>
                  <a:srgbClr val="C9731D"/>
                </a:solidFill>
                <a:latin typeface="Georgia"/>
                <a:ea typeface="Georgia"/>
                <a:cs typeface="Georgia"/>
                <a:sym typeface="Georgia"/>
              </a:rPr>
              <a:t>to </a:t>
            </a:r>
            <a:r>
              <a:rPr lang="en-US" b="0" i="0" u="none" strike="noStrike" cap="none" dirty="0" smtClean="0">
                <a:solidFill>
                  <a:srgbClr val="C9731D"/>
                </a:solidFill>
                <a:latin typeface="Georgia"/>
                <a:ea typeface="Georgia"/>
                <a:cs typeface="Georgia"/>
                <a:sym typeface="Georgia"/>
              </a:rPr>
              <a:t>Degree </a:t>
            </a:r>
            <a:r>
              <a:rPr lang="en-US" b="0" i="0" u="none" strike="noStrike" cap="none" dirty="0">
                <a:solidFill>
                  <a:srgbClr val="C9731D"/>
                </a:solidFill>
                <a:latin typeface="Georgia"/>
                <a:ea typeface="Georgia"/>
                <a:cs typeface="Georgia"/>
                <a:sym typeface="Georgia"/>
              </a:rPr>
              <a:t>(D-3)</a:t>
            </a:r>
          </a:p>
        </p:txBody>
      </p:sp>
      <p:sp>
        <p:nvSpPr>
          <p:cNvPr id="367" name="Shape 367"/>
          <p:cNvSpPr txBox="1">
            <a:spLocks noGrp="1"/>
          </p:cNvSpPr>
          <p:nvPr>
            <p:ph type="body" idx="2"/>
          </p:nvPr>
        </p:nvSpPr>
        <p:spPr>
          <a:xfrm>
            <a:off x="4109859" y="1449723"/>
            <a:ext cx="7616312" cy="3534134"/>
          </a:xfrm>
          <a:prstGeom prst="rect">
            <a:avLst/>
          </a:prstGeom>
          <a:noFill/>
          <a:ln>
            <a:noFill/>
          </a:ln>
        </p:spPr>
        <p:txBody>
          <a:bodyPr lIns="91425" tIns="45700" rIns="91425" bIns="45700" anchor="t" anchorCtr="0">
            <a:noAutofit/>
          </a:bodyPr>
          <a:lstStyle/>
          <a:p>
            <a:pPr marL="274320" marR="0" lvl="0" indent="-274320" algn="l" rtl="0">
              <a:lnSpc>
                <a:spcPct val="90000"/>
              </a:lnSpc>
              <a:spcBef>
                <a:spcPts val="0"/>
              </a:spcBef>
              <a:spcAft>
                <a:spcPts val="0"/>
              </a:spcAft>
              <a:buClr>
                <a:schemeClr val="accent1"/>
              </a:buClr>
              <a:buSzPct val="85000"/>
              <a:buFont typeface="Noto Sans Symbols"/>
              <a:buChar char="●"/>
            </a:pPr>
            <a:r>
              <a:rPr lang="en-US" sz="2000" b="0" i="0" u="none" strike="noStrike" cap="none" dirty="0">
                <a:solidFill>
                  <a:schemeClr val="dk1"/>
                </a:solidFill>
                <a:latin typeface="Georgia"/>
                <a:ea typeface="Georgia"/>
                <a:cs typeface="Georgia"/>
                <a:sym typeface="Georgia"/>
              </a:rPr>
              <a:t>Program Goal: To increase college readiness by </a:t>
            </a:r>
            <a:r>
              <a:rPr lang="en-US" sz="2000" b="0" i="0" u="none" strike="noStrike" cap="none" dirty="0" smtClean="0">
                <a:solidFill>
                  <a:schemeClr val="dk1"/>
                </a:solidFill>
                <a:latin typeface="Georgia"/>
                <a:ea typeface="Georgia"/>
                <a:cs typeface="Georgia"/>
                <a:sym typeface="Georgia"/>
              </a:rPr>
              <a:t>exposing </a:t>
            </a:r>
            <a:r>
              <a:rPr lang="en-US" sz="2000" b="0" i="0" u="none" strike="noStrike" cap="none" dirty="0">
                <a:solidFill>
                  <a:schemeClr val="dk1"/>
                </a:solidFill>
                <a:latin typeface="Georgia"/>
                <a:ea typeface="Georgia"/>
                <a:cs typeface="Georgia"/>
                <a:sym typeface="Georgia"/>
              </a:rPr>
              <a:t>English Learners to Postsecondary Institutions. </a:t>
            </a:r>
          </a:p>
          <a:p>
            <a:pPr marL="274320" marR="0" lvl="0" indent="-274320" algn="l" rtl="0">
              <a:lnSpc>
                <a:spcPct val="90000"/>
              </a:lnSpc>
              <a:spcBef>
                <a:spcPts val="400"/>
              </a:spcBef>
              <a:spcAft>
                <a:spcPts val="0"/>
              </a:spcAft>
              <a:buClr>
                <a:schemeClr val="accent1"/>
              </a:buClr>
              <a:buSzPct val="85000"/>
              <a:buFont typeface="Noto Sans Symbols"/>
              <a:buChar char="●"/>
            </a:pPr>
            <a:r>
              <a:rPr lang="en-US" sz="2000" b="0" i="0" u="none" strike="noStrike" cap="none" dirty="0">
                <a:solidFill>
                  <a:schemeClr val="dk1"/>
                </a:solidFill>
                <a:latin typeface="Georgia"/>
                <a:ea typeface="Georgia"/>
                <a:cs typeface="Georgia"/>
                <a:sym typeface="Georgia"/>
              </a:rPr>
              <a:t>Outcomes: Students earn college credits in a general education course.</a:t>
            </a:r>
          </a:p>
          <a:p>
            <a:pPr marL="822960" marR="0" lvl="2" indent="-238760" algn="l" rtl="0">
              <a:lnSpc>
                <a:spcPct val="90000"/>
              </a:lnSpc>
              <a:spcBef>
                <a:spcPts val="300"/>
              </a:spcBef>
              <a:spcAft>
                <a:spcPts val="0"/>
              </a:spcAft>
              <a:buClr>
                <a:schemeClr val="accent3"/>
              </a:buClr>
              <a:buSzPct val="75000"/>
              <a:buFont typeface="Noto Sans Symbols"/>
              <a:buChar char="•"/>
            </a:pPr>
            <a:r>
              <a:rPr lang="en-US" sz="1500" b="0" i="0" u="none" strike="noStrike" cap="none" dirty="0">
                <a:solidFill>
                  <a:schemeClr val="dk1"/>
                </a:solidFill>
                <a:latin typeface="Georgia"/>
                <a:ea typeface="Georgia"/>
                <a:cs typeface="Georgia"/>
                <a:sym typeface="Georgia"/>
              </a:rPr>
              <a:t>Cohorts at each high school</a:t>
            </a:r>
          </a:p>
          <a:p>
            <a:pPr marL="822960" marR="0" lvl="2" indent="-238760" algn="l" rtl="0">
              <a:lnSpc>
                <a:spcPct val="90000"/>
              </a:lnSpc>
              <a:spcBef>
                <a:spcPts val="300"/>
              </a:spcBef>
              <a:spcAft>
                <a:spcPts val="0"/>
              </a:spcAft>
              <a:buClr>
                <a:schemeClr val="accent3"/>
              </a:buClr>
              <a:buSzPct val="75000"/>
              <a:buFont typeface="Noto Sans Symbols"/>
              <a:buChar char="•"/>
            </a:pPr>
            <a:r>
              <a:rPr lang="en-US" sz="1500" b="0" i="0" u="none" strike="noStrike" cap="none" dirty="0" err="1">
                <a:solidFill>
                  <a:schemeClr val="dk1"/>
                </a:solidFill>
                <a:latin typeface="Georgia"/>
                <a:ea typeface="Georgia"/>
                <a:cs typeface="Georgia"/>
                <a:sym typeface="Georgia"/>
              </a:rPr>
              <a:t>Accuplacer</a:t>
            </a:r>
            <a:r>
              <a:rPr lang="en-US" sz="1500" b="0" i="0" u="none" strike="noStrike" cap="none" dirty="0">
                <a:solidFill>
                  <a:schemeClr val="dk1"/>
                </a:solidFill>
                <a:latin typeface="Georgia"/>
                <a:ea typeface="Georgia"/>
                <a:cs typeface="Georgia"/>
                <a:sym typeface="Georgia"/>
              </a:rPr>
              <a:t> Assessment for placement into courses</a:t>
            </a:r>
          </a:p>
          <a:p>
            <a:pPr marL="822960" marR="0" lvl="2" indent="-238760" algn="l" rtl="0">
              <a:lnSpc>
                <a:spcPct val="90000"/>
              </a:lnSpc>
              <a:spcBef>
                <a:spcPts val="300"/>
              </a:spcBef>
              <a:spcAft>
                <a:spcPts val="0"/>
              </a:spcAft>
              <a:buClr>
                <a:schemeClr val="accent3"/>
              </a:buClr>
              <a:buSzPct val="75000"/>
              <a:buFont typeface="Noto Sans Symbols"/>
              <a:buChar char="•"/>
            </a:pPr>
            <a:r>
              <a:rPr lang="en-US" sz="1500" b="0" i="0" u="none" strike="noStrike" cap="none" dirty="0">
                <a:solidFill>
                  <a:schemeClr val="dk1"/>
                </a:solidFill>
                <a:latin typeface="Georgia"/>
                <a:ea typeface="Georgia"/>
                <a:cs typeface="Georgia"/>
                <a:sym typeface="Georgia"/>
              </a:rPr>
              <a:t>City bus passes</a:t>
            </a:r>
          </a:p>
          <a:p>
            <a:pPr marL="274320" marR="0" lvl="0" indent="-274320" algn="l" rtl="0">
              <a:lnSpc>
                <a:spcPct val="90000"/>
              </a:lnSpc>
              <a:spcBef>
                <a:spcPts val="400"/>
              </a:spcBef>
              <a:spcAft>
                <a:spcPts val="0"/>
              </a:spcAft>
              <a:buClr>
                <a:schemeClr val="accent1"/>
              </a:buClr>
              <a:buSzPct val="85000"/>
              <a:buFont typeface="Noto Sans Symbols"/>
              <a:buChar char="●"/>
            </a:pPr>
            <a:r>
              <a:rPr lang="en-US" sz="2000" b="0" i="0" u="none" strike="noStrike" cap="none" dirty="0">
                <a:solidFill>
                  <a:schemeClr val="dk1"/>
                </a:solidFill>
                <a:latin typeface="Georgia"/>
                <a:ea typeface="Georgia"/>
                <a:cs typeface="Georgia"/>
                <a:sym typeface="Georgia"/>
              </a:rPr>
              <a:t>Credits are concurrent enrollment (dual credit for high school and college).</a:t>
            </a:r>
          </a:p>
          <a:p>
            <a:pPr marL="274320" marR="0" lvl="0" indent="-274320" algn="l" rtl="0">
              <a:lnSpc>
                <a:spcPct val="90000"/>
              </a:lnSpc>
              <a:spcBef>
                <a:spcPts val="400"/>
              </a:spcBef>
              <a:spcAft>
                <a:spcPts val="0"/>
              </a:spcAft>
              <a:buClr>
                <a:schemeClr val="accent1"/>
              </a:buClr>
              <a:buSzPct val="85000"/>
              <a:buFont typeface="Noto Sans Symbols"/>
              <a:buChar char="●"/>
            </a:pPr>
            <a:r>
              <a:rPr lang="en-US" sz="2000" b="0" i="0" u="none" strike="noStrike" cap="none" dirty="0">
                <a:solidFill>
                  <a:schemeClr val="dk1"/>
                </a:solidFill>
                <a:latin typeface="Georgia"/>
                <a:ea typeface="Georgia"/>
                <a:cs typeface="Georgia"/>
                <a:sym typeface="Georgia"/>
              </a:rPr>
              <a:t>Strategic Partnerships:  Minneapolis Public Schools and Minneapolis Community and Technical College</a:t>
            </a:r>
          </a:p>
          <a:p>
            <a:pPr marL="0" marR="0" lvl="0" indent="0" algn="l" rtl="0">
              <a:lnSpc>
                <a:spcPct val="90000"/>
              </a:lnSpc>
              <a:spcBef>
                <a:spcPts val="400"/>
              </a:spcBef>
              <a:spcAft>
                <a:spcPts val="0"/>
              </a:spcAft>
              <a:buClr>
                <a:schemeClr val="accent1"/>
              </a:buClr>
              <a:buSzPct val="25000"/>
              <a:buFont typeface="Noto Sans Symbols"/>
              <a:buNone/>
            </a:pPr>
            <a:endParaRPr sz="2000" b="0" i="0" u="none" strike="noStrike" cap="none" dirty="0">
              <a:solidFill>
                <a:schemeClr val="dk1"/>
              </a:solidFill>
              <a:latin typeface="Georgia"/>
              <a:ea typeface="Georgia"/>
              <a:cs typeface="Georgia"/>
              <a:sym typeface="Georgia"/>
            </a:endParaRPr>
          </a:p>
          <a:p>
            <a:pPr marL="274320" marR="0" lvl="0" indent="-274320" algn="l" rtl="0">
              <a:lnSpc>
                <a:spcPct val="90000"/>
              </a:lnSpc>
              <a:spcBef>
                <a:spcPts val="500"/>
              </a:spcBef>
              <a:buClr>
                <a:schemeClr val="accent1"/>
              </a:buClr>
              <a:buSzPct val="85000"/>
              <a:buFont typeface="Noto Sans Symbols"/>
              <a:buNone/>
            </a:pPr>
            <a:endParaRPr sz="2500" b="0" i="0" u="none" strike="noStrike" cap="none" dirty="0">
              <a:solidFill>
                <a:schemeClr val="dk1"/>
              </a:solidFill>
              <a:latin typeface="Georgia"/>
              <a:ea typeface="Georgia"/>
              <a:cs typeface="Georgia"/>
              <a:sym typeface="Georgia"/>
            </a:endParaRPr>
          </a:p>
        </p:txBody>
      </p:sp>
      <p:sp>
        <p:nvSpPr>
          <p:cNvPr id="368" name="Shape 368"/>
          <p:cNvSpPr txBox="1"/>
          <p:nvPr/>
        </p:nvSpPr>
        <p:spPr>
          <a:xfrm>
            <a:off x="5257800" y="5334000"/>
            <a:ext cx="1601037" cy="861773"/>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000" b="1" cap="small" dirty="0">
                <a:solidFill>
                  <a:schemeClr val="dk1"/>
                </a:solidFill>
                <a:latin typeface="Corbel"/>
                <a:ea typeface="Corbel"/>
                <a:cs typeface="Corbel"/>
                <a:sym typeface="Corbel"/>
              </a:rPr>
              <a:t>Of the Students received guidance and support for FAFSA, AND COLLEGE APPLICATIONS</a:t>
            </a:r>
          </a:p>
        </p:txBody>
      </p:sp>
      <p:grpSp>
        <p:nvGrpSpPr>
          <p:cNvPr id="369" name="Shape 369"/>
          <p:cNvGrpSpPr/>
          <p:nvPr/>
        </p:nvGrpSpPr>
        <p:grpSpPr>
          <a:xfrm>
            <a:off x="7776473" y="5353351"/>
            <a:ext cx="2243774" cy="720258"/>
            <a:chOff x="1448286" y="4685432"/>
            <a:chExt cx="2204565" cy="720258"/>
          </a:xfrm>
        </p:grpSpPr>
        <p:sp>
          <p:nvSpPr>
            <p:cNvPr id="370" name="Shape 370"/>
            <p:cNvSpPr txBox="1"/>
            <p:nvPr/>
          </p:nvSpPr>
          <p:spPr>
            <a:xfrm>
              <a:off x="2422500" y="4851692"/>
              <a:ext cx="1230351" cy="553997"/>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000" b="1" cap="small" dirty="0">
                  <a:solidFill>
                    <a:schemeClr val="dk1"/>
                  </a:solidFill>
                  <a:latin typeface="Corbel"/>
                  <a:ea typeface="Corbel"/>
                  <a:cs typeface="Corbel"/>
                  <a:sym typeface="Corbel"/>
                </a:rPr>
                <a:t>Of the Students passed their Classes</a:t>
              </a:r>
            </a:p>
          </p:txBody>
        </p:sp>
        <p:sp>
          <p:nvSpPr>
            <p:cNvPr id="371" name="Shape 371"/>
            <p:cNvSpPr txBox="1"/>
            <p:nvPr/>
          </p:nvSpPr>
          <p:spPr>
            <a:xfrm>
              <a:off x="1448286" y="4685432"/>
              <a:ext cx="1230751" cy="70788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4000" b="1" dirty="0">
                  <a:solidFill>
                    <a:srgbClr val="FF6600"/>
                  </a:solidFill>
                  <a:latin typeface="Corbel"/>
                  <a:ea typeface="Corbel"/>
                  <a:cs typeface="Corbel"/>
                  <a:sym typeface="Corbel"/>
                </a:rPr>
                <a:t>90</a:t>
              </a:r>
              <a:r>
                <a:rPr lang="en-US" sz="2800" b="1" dirty="0">
                  <a:solidFill>
                    <a:srgbClr val="FF6600"/>
                  </a:solidFill>
                  <a:latin typeface="Corbel"/>
                  <a:ea typeface="Corbel"/>
                  <a:cs typeface="Corbel"/>
                  <a:sym typeface="Corbel"/>
                </a:rPr>
                <a:t>%</a:t>
              </a:r>
            </a:p>
          </p:txBody>
        </p:sp>
      </p:grpSp>
      <p:sp>
        <p:nvSpPr>
          <p:cNvPr id="372" name="Shape 372"/>
          <p:cNvSpPr txBox="1"/>
          <p:nvPr/>
        </p:nvSpPr>
        <p:spPr>
          <a:xfrm>
            <a:off x="4037992" y="5290980"/>
            <a:ext cx="1242103" cy="70788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4000" b="1" dirty="0">
                <a:solidFill>
                  <a:srgbClr val="FF6600"/>
                </a:solidFill>
                <a:latin typeface="Corbel"/>
                <a:ea typeface="Corbel"/>
                <a:cs typeface="Corbel"/>
                <a:sym typeface="Corbel"/>
              </a:rPr>
              <a:t>100</a:t>
            </a:r>
            <a:r>
              <a:rPr lang="en-US" sz="2400" b="1" dirty="0">
                <a:solidFill>
                  <a:srgbClr val="FF6600"/>
                </a:solidFill>
                <a:latin typeface="Corbel"/>
                <a:ea typeface="Corbel"/>
                <a:cs typeface="Corbel"/>
                <a:sym typeface="Corbel"/>
              </a:rPr>
              <a:t>%</a:t>
            </a:r>
          </a:p>
        </p:txBody>
      </p:sp>
      <p:sp>
        <p:nvSpPr>
          <p:cNvPr id="373" name="Shape 373"/>
          <p:cNvSpPr txBox="1"/>
          <p:nvPr/>
        </p:nvSpPr>
        <p:spPr>
          <a:xfrm>
            <a:off x="4276619" y="4905733"/>
            <a:ext cx="2145350" cy="400109"/>
          </a:xfrm>
          <a:prstGeom prst="rect">
            <a:avLst/>
          </a:prstGeom>
          <a:noFill/>
          <a:ln>
            <a:noFill/>
          </a:ln>
        </p:spPr>
        <p:txBody>
          <a:bodyPr lIns="91425" tIns="45700" rIns="91425" bIns="45700" anchor="t" anchorCtr="0">
            <a:noAutofit/>
          </a:bodyPr>
          <a:lstStyle/>
          <a:p>
            <a:pPr marL="0" marR="0" lvl="0" indent="0" algn="r" rtl="0">
              <a:spcBef>
                <a:spcPts val="0"/>
              </a:spcBef>
              <a:buSzPct val="25000"/>
              <a:buNone/>
            </a:pPr>
            <a:r>
              <a:rPr lang="en-US" sz="2000" b="1">
                <a:solidFill>
                  <a:schemeClr val="dk1"/>
                </a:solidFill>
                <a:latin typeface="Corbel"/>
                <a:ea typeface="Corbel"/>
                <a:cs typeface="Corbel"/>
                <a:sym typeface="Corbel"/>
              </a:rPr>
              <a:t>Impact:</a:t>
            </a:r>
          </a:p>
        </p:txBody>
      </p:sp>
      <p:sp>
        <p:nvSpPr>
          <p:cNvPr id="375" name="Shape 375"/>
          <p:cNvSpPr txBox="1"/>
          <p:nvPr/>
        </p:nvSpPr>
        <p:spPr>
          <a:xfrm>
            <a:off x="3741408" y="4452475"/>
            <a:ext cx="548425" cy="276998"/>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a:solidFill>
                  <a:schemeClr val="lt1"/>
                </a:solidFill>
                <a:latin typeface="Georgia"/>
                <a:ea typeface="Georgia"/>
                <a:cs typeface="Georgia"/>
                <a:sym typeface="Georgia"/>
              </a:rPr>
              <a:t>video</a:t>
            </a:r>
          </a:p>
        </p:txBody>
      </p:sp>
      <p:pic>
        <p:nvPicPr>
          <p:cNvPr id="376" name="Shape 376" descr="13.PNG"/>
          <p:cNvPicPr preferRelativeResize="0"/>
          <p:nvPr/>
        </p:nvPicPr>
        <p:blipFill rotWithShape="1">
          <a:blip r:embed="rId5">
            <a:alphaModFix/>
          </a:blip>
          <a:srcRect t="9081" b="15944"/>
          <a:stretch/>
        </p:blipFill>
        <p:spPr>
          <a:xfrm>
            <a:off x="157982" y="1466491"/>
            <a:ext cx="3706651" cy="1906438"/>
          </a:xfrm>
          <a:prstGeom prst="rect">
            <a:avLst/>
          </a:prstGeom>
          <a:noFill/>
          <a:ln>
            <a:noFill/>
          </a:ln>
        </p:spPr>
      </p:pic>
      <p:pic>
        <p:nvPicPr>
          <p:cNvPr id="4" name="College academ-Somali">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26552" y="3437466"/>
            <a:ext cx="3514856" cy="2636142"/>
          </a:xfrm>
          <a:prstGeom prst="rect">
            <a:avLst/>
          </a:prstGeom>
        </p:spPr>
      </p:pic>
    </p:spTree>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80000">
                <p:cTn id="7" fill="hold" display="0">
                  <p:stCondLst>
                    <p:cond delay="indefinite"/>
                  </p:st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81"/>
        <p:cNvGrpSpPr/>
        <p:nvPr/>
      </p:nvGrpSpPr>
      <p:grpSpPr>
        <a:xfrm>
          <a:off x="0" y="0"/>
          <a:ext cx="0" cy="0"/>
          <a:chOff x="0" y="0"/>
          <a:chExt cx="0" cy="0"/>
        </a:xfrm>
      </p:grpSpPr>
      <p:sp>
        <p:nvSpPr>
          <p:cNvPr id="382" name="Shape 382"/>
          <p:cNvSpPr txBox="1">
            <a:spLocks noGrp="1"/>
          </p:cNvSpPr>
          <p:nvPr>
            <p:ph type="title"/>
          </p:nvPr>
        </p:nvSpPr>
        <p:spPr>
          <a:xfrm>
            <a:off x="402336" y="228600"/>
            <a:ext cx="11379200" cy="758951"/>
          </a:xfrm>
          <a:prstGeom prst="rect">
            <a:avLst/>
          </a:prstGeom>
          <a:noFill/>
          <a:ln>
            <a:noFill/>
          </a:ln>
        </p:spPr>
        <p:txBody>
          <a:bodyPr lIns="91425" tIns="45700" rIns="91425" bIns="45700" anchor="b" anchorCtr="0">
            <a:noAutofit/>
          </a:bodyPr>
          <a:lstStyle/>
          <a:p>
            <a:pPr marL="0" marR="0" lvl="0" indent="0" algn="ctr" rtl="0">
              <a:spcBef>
                <a:spcPts val="0"/>
              </a:spcBef>
              <a:buClr>
                <a:schemeClr val="dk1"/>
              </a:buClr>
              <a:buSzPct val="25000"/>
              <a:buFont typeface="Candara"/>
              <a:buNone/>
            </a:pPr>
            <a:r>
              <a:rPr lang="en-US" b="0" i="0" u="none" strike="noStrike" cap="none" dirty="0">
                <a:solidFill>
                  <a:schemeClr val="accent3"/>
                </a:solidFill>
                <a:latin typeface="Georgia" panose="02040502050405020303" pitchFamily="18" charset="0"/>
                <a:ea typeface="Candara"/>
                <a:cs typeface="Candara"/>
                <a:sym typeface="Candara"/>
              </a:rPr>
              <a:t>JAG-Jobs for Americas Graduates</a:t>
            </a:r>
          </a:p>
        </p:txBody>
      </p:sp>
      <p:sp>
        <p:nvSpPr>
          <p:cNvPr id="383" name="Shape 383"/>
          <p:cNvSpPr txBox="1">
            <a:spLocks noGrp="1"/>
          </p:cNvSpPr>
          <p:nvPr>
            <p:ph type="body" idx="1"/>
          </p:nvPr>
        </p:nvSpPr>
        <p:spPr>
          <a:xfrm>
            <a:off x="4191000" y="1405517"/>
            <a:ext cx="6781800" cy="3505200"/>
          </a:xfrm>
          <a:prstGeom prst="rect">
            <a:avLst/>
          </a:prstGeom>
          <a:noFill/>
          <a:ln>
            <a:noFill/>
          </a:ln>
        </p:spPr>
        <p:txBody>
          <a:bodyPr lIns="91425" tIns="45700" rIns="91425" bIns="45700" anchor="t" anchorCtr="0">
            <a:noAutofit/>
          </a:bodyPr>
          <a:lstStyle/>
          <a:p>
            <a:pPr marL="274320" marR="0" lvl="0" indent="-274320" algn="l" rtl="0">
              <a:spcBef>
                <a:spcPts val="0"/>
              </a:spcBef>
              <a:spcAft>
                <a:spcPts val="0"/>
              </a:spcAft>
              <a:buClr>
                <a:schemeClr val="lt1"/>
              </a:buClr>
              <a:buSzPct val="85000"/>
              <a:buFont typeface="Arial"/>
              <a:buChar char="•"/>
            </a:pPr>
            <a:r>
              <a:rPr lang="en-US" sz="2000" b="0" i="0" u="none" strike="noStrike" cap="none">
                <a:solidFill>
                  <a:schemeClr val="dk1"/>
                </a:solidFill>
                <a:latin typeface="Candara"/>
                <a:ea typeface="Candara"/>
                <a:cs typeface="Candara"/>
                <a:sym typeface="Candara"/>
              </a:rPr>
              <a:t>Designed for College and Career readiness; dual credit-11</a:t>
            </a:r>
            <a:r>
              <a:rPr lang="en-US" sz="2000" b="0" i="0" u="none" strike="noStrike" cap="none" baseline="30000">
                <a:solidFill>
                  <a:schemeClr val="dk1"/>
                </a:solidFill>
                <a:latin typeface="Candara"/>
                <a:ea typeface="Candara"/>
                <a:cs typeface="Candara"/>
                <a:sym typeface="Candara"/>
              </a:rPr>
              <a:t>th</a:t>
            </a:r>
            <a:r>
              <a:rPr lang="en-US" sz="2000" b="0" i="0" u="none" strike="noStrike" cap="none">
                <a:solidFill>
                  <a:schemeClr val="dk1"/>
                </a:solidFill>
                <a:latin typeface="Candara"/>
                <a:ea typeface="Candara"/>
                <a:cs typeface="Candara"/>
                <a:sym typeface="Candara"/>
              </a:rPr>
              <a:t> and 12</a:t>
            </a:r>
            <a:r>
              <a:rPr lang="en-US" sz="2000" b="0" i="0" u="none" strike="noStrike" cap="none" baseline="30000">
                <a:solidFill>
                  <a:schemeClr val="dk1"/>
                </a:solidFill>
                <a:latin typeface="Candara"/>
                <a:ea typeface="Candara"/>
                <a:cs typeface="Candara"/>
                <a:sym typeface="Candara"/>
              </a:rPr>
              <a:t>th</a:t>
            </a:r>
            <a:r>
              <a:rPr lang="en-US" sz="2000" b="0" i="0" u="none" strike="noStrike" cap="none">
                <a:solidFill>
                  <a:schemeClr val="dk1"/>
                </a:solidFill>
                <a:latin typeface="Candara"/>
                <a:ea typeface="Candara"/>
                <a:cs typeface="Candara"/>
                <a:sym typeface="Candara"/>
              </a:rPr>
              <a:t> </a:t>
            </a:r>
          </a:p>
          <a:p>
            <a:pPr marL="274320" marR="0" lvl="0" indent="-274320" algn="l" rtl="0">
              <a:spcBef>
                <a:spcPts val="400"/>
              </a:spcBef>
              <a:spcAft>
                <a:spcPts val="0"/>
              </a:spcAft>
              <a:buClr>
                <a:schemeClr val="accent1"/>
              </a:buClr>
              <a:buSzPct val="85000"/>
              <a:buFont typeface="Arial"/>
              <a:buChar char="•"/>
            </a:pPr>
            <a:r>
              <a:rPr lang="en-US" sz="2000" b="0" i="0" u="none" strike="noStrike" cap="none">
                <a:solidFill>
                  <a:schemeClr val="dk1"/>
                </a:solidFill>
                <a:latin typeface="Candara"/>
                <a:ea typeface="Candara"/>
                <a:cs typeface="Candara"/>
                <a:sym typeface="Candara"/>
              </a:rPr>
              <a:t>Class taught by a Licensed Counselor</a:t>
            </a:r>
          </a:p>
          <a:p>
            <a:pPr marL="274320" marR="0" lvl="0" indent="-274320" algn="l" rtl="0">
              <a:spcBef>
                <a:spcPts val="400"/>
              </a:spcBef>
              <a:spcAft>
                <a:spcPts val="0"/>
              </a:spcAft>
              <a:buClr>
                <a:schemeClr val="accent1"/>
              </a:buClr>
              <a:buSzPct val="85000"/>
              <a:buFont typeface="Arial"/>
              <a:buChar char="•"/>
            </a:pPr>
            <a:r>
              <a:rPr lang="en-US" sz="2000" b="0" i="0" u="none" strike="noStrike" cap="none">
                <a:solidFill>
                  <a:schemeClr val="dk1"/>
                </a:solidFill>
                <a:latin typeface="Candara"/>
                <a:ea typeface="Candara"/>
                <a:cs typeface="Candara"/>
                <a:sym typeface="Candara"/>
              </a:rPr>
              <a:t>Partnership with Hennepin Technical College and MCTC</a:t>
            </a:r>
          </a:p>
          <a:p>
            <a:pPr marL="274320" marR="0" lvl="0" indent="-274320" algn="l" rtl="0">
              <a:spcBef>
                <a:spcPts val="400"/>
              </a:spcBef>
              <a:spcAft>
                <a:spcPts val="0"/>
              </a:spcAft>
              <a:buClr>
                <a:schemeClr val="accent1"/>
              </a:buClr>
              <a:buSzPct val="85000"/>
              <a:buFont typeface="Arial"/>
              <a:buChar char="•"/>
            </a:pPr>
            <a:r>
              <a:rPr lang="en-US" sz="2000" b="1" i="0" u="none" strike="noStrike" cap="none">
                <a:solidFill>
                  <a:schemeClr val="dk1"/>
                </a:solidFill>
                <a:latin typeface="Candara"/>
                <a:ea typeface="Candara"/>
                <a:cs typeface="Candara"/>
                <a:sym typeface="Candara"/>
              </a:rPr>
              <a:t>Impact</a:t>
            </a:r>
            <a:r>
              <a:rPr lang="en-US" sz="2000" b="0" i="0" u="none" strike="noStrike" cap="none">
                <a:solidFill>
                  <a:schemeClr val="dk1"/>
                </a:solidFill>
                <a:latin typeface="Candara"/>
                <a:ea typeface="Candara"/>
                <a:cs typeface="Candara"/>
                <a:sym typeface="Candara"/>
              </a:rPr>
              <a:t>: </a:t>
            </a:r>
          </a:p>
          <a:p>
            <a:pPr marL="274320" marR="0" lvl="0" indent="-274320" algn="l" rtl="0">
              <a:spcBef>
                <a:spcPts val="500"/>
              </a:spcBef>
              <a:buClr>
                <a:schemeClr val="accent1"/>
              </a:buClr>
              <a:buSzPct val="85000"/>
              <a:buFont typeface="Noto Sans Symbols"/>
              <a:buNone/>
            </a:pPr>
            <a:endParaRPr sz="2500" b="0" i="0" u="none" strike="noStrike" cap="none">
              <a:solidFill>
                <a:schemeClr val="dk1"/>
              </a:solidFill>
              <a:latin typeface="Georgia"/>
              <a:ea typeface="Georgia"/>
              <a:cs typeface="Georgia"/>
              <a:sym typeface="Georgia"/>
            </a:endParaRPr>
          </a:p>
        </p:txBody>
      </p:sp>
      <p:pic>
        <p:nvPicPr>
          <p:cNvPr id="384" name="Shape 384" descr="JAG-New Logo Color 10-2007"/>
          <p:cNvPicPr preferRelativeResize="0"/>
          <p:nvPr/>
        </p:nvPicPr>
        <p:blipFill rotWithShape="1">
          <a:blip r:embed="rId3">
            <a:alphaModFix/>
          </a:blip>
          <a:srcRect/>
          <a:stretch/>
        </p:blipFill>
        <p:spPr>
          <a:xfrm>
            <a:off x="10257565" y="494772"/>
            <a:ext cx="1067870" cy="365323"/>
          </a:xfrm>
          <a:prstGeom prst="rect">
            <a:avLst/>
          </a:prstGeom>
          <a:noFill/>
          <a:ln>
            <a:noFill/>
          </a:ln>
        </p:spPr>
      </p:pic>
      <p:pic>
        <p:nvPicPr>
          <p:cNvPr id="385" name="Shape 385"/>
          <p:cNvPicPr preferRelativeResize="0"/>
          <p:nvPr/>
        </p:nvPicPr>
        <p:blipFill rotWithShape="1">
          <a:blip r:embed="rId4">
            <a:alphaModFix/>
          </a:blip>
          <a:srcRect/>
          <a:stretch/>
        </p:blipFill>
        <p:spPr>
          <a:xfrm>
            <a:off x="258531" y="1326242"/>
            <a:ext cx="3545718" cy="1950357"/>
          </a:xfrm>
          <a:prstGeom prst="rect">
            <a:avLst/>
          </a:prstGeom>
          <a:noFill/>
          <a:ln>
            <a:noFill/>
          </a:ln>
        </p:spPr>
      </p:pic>
      <p:sp>
        <p:nvSpPr>
          <p:cNvPr id="386" name="Shape 386"/>
          <p:cNvSpPr txBox="1"/>
          <p:nvPr/>
        </p:nvSpPr>
        <p:spPr>
          <a:xfrm>
            <a:off x="1728713" y="6341357"/>
            <a:ext cx="3298751" cy="307777"/>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400">
                <a:solidFill>
                  <a:schemeClr val="dk1"/>
                </a:solidFill>
                <a:latin typeface="Georgia"/>
                <a:ea typeface="Georgia"/>
                <a:cs typeface="Georgia"/>
                <a:sym typeface="Georgia"/>
              </a:rPr>
              <a:t>Check a video of </a:t>
            </a:r>
            <a:r>
              <a:rPr lang="en-US" sz="1400" u="sng">
                <a:solidFill>
                  <a:schemeClr val="hlink"/>
                </a:solidFill>
                <a:latin typeface="Georgia"/>
                <a:ea typeface="Georgia"/>
                <a:cs typeface="Georgia"/>
                <a:sym typeface="Georgia"/>
                <a:hlinkClick r:id="rId5"/>
              </a:rPr>
              <a:t>I&amp;I conference here</a:t>
            </a:r>
          </a:p>
        </p:txBody>
      </p:sp>
      <p:graphicFrame>
        <p:nvGraphicFramePr>
          <p:cNvPr id="387" name="Shape 387"/>
          <p:cNvGraphicFramePr/>
          <p:nvPr/>
        </p:nvGraphicFramePr>
        <p:xfrm>
          <a:off x="4408839" y="3429000"/>
          <a:ext cx="3302300" cy="2153961"/>
        </p:xfrm>
        <a:graphic>
          <a:graphicData uri="http://schemas.openxmlformats.org/drawingml/2006/table">
            <a:tbl>
              <a:tblPr>
                <a:noFill/>
                <a:tableStyleId>{75F0116E-6212-4F86-87BB-1636BD9007AA}</a:tableStyleId>
              </a:tblPr>
              <a:tblGrid>
                <a:gridCol w="825575"/>
                <a:gridCol w="825575"/>
                <a:gridCol w="825575"/>
                <a:gridCol w="825575"/>
              </a:tblGrid>
              <a:tr h="630750">
                <a:tc>
                  <a:txBody>
                    <a:bodyPr/>
                    <a:lstStyle/>
                    <a:p>
                      <a:pPr marL="0" marR="0" lvl="0" indent="0" algn="l" rtl="0">
                        <a:lnSpc>
                          <a:spcPct val="115000"/>
                        </a:lnSpc>
                        <a:spcBef>
                          <a:spcPts val="0"/>
                        </a:spcBef>
                        <a:spcAft>
                          <a:spcPts val="0"/>
                        </a:spcAft>
                        <a:buSzPct val="25000"/>
                        <a:buNone/>
                      </a:pPr>
                      <a:r>
                        <a:rPr lang="en-US" sz="1200" b="1" u="none" strike="noStrike" cap="none">
                          <a:solidFill>
                            <a:srgbClr val="FFFFFF"/>
                          </a:solidFill>
                          <a:latin typeface="Calibri"/>
                          <a:ea typeface="Calibri"/>
                          <a:cs typeface="Calibri"/>
                          <a:sym typeface="Calibri"/>
                        </a:rPr>
                        <a:t> </a:t>
                      </a:r>
                    </a:p>
                  </a:txBody>
                  <a:tcPr marL="68575" marR="68575" marT="0" marB="0">
                    <a:lnL w="12700" cap="flat" cmpd="sng">
                      <a:solidFill>
                        <a:srgbClr val="9BBB59"/>
                      </a:solidFill>
                      <a:prstDash val="solid"/>
                      <a:round/>
                      <a:headEnd type="none" w="med" len="med"/>
                      <a:tailEnd type="none" w="med" len="med"/>
                    </a:lnL>
                    <a:lnR w="9525" cap="flat" cmpd="sng">
                      <a:solidFill>
                        <a:srgbClr val="000000">
                          <a:alpha val="0"/>
                        </a:srgbClr>
                      </a:solidFill>
                      <a:prstDash val="solid"/>
                      <a:round/>
                      <a:headEnd type="none" w="med" len="med"/>
                      <a:tailEnd type="none" w="med" len="med"/>
                    </a:lnR>
                    <a:lnT w="12700" cap="flat" cmpd="sng">
                      <a:solidFill>
                        <a:srgbClr val="9BBB59"/>
                      </a:solidFill>
                      <a:prstDash val="solid"/>
                      <a:round/>
                      <a:headEnd type="none" w="med" len="med"/>
                      <a:tailEnd type="none" w="med" len="med"/>
                    </a:lnT>
                    <a:lnB w="12700" cap="flat" cmpd="sng">
                      <a:solidFill>
                        <a:srgbClr val="9BBB59"/>
                      </a:solidFill>
                      <a:prstDash val="solid"/>
                      <a:round/>
                      <a:headEnd type="none" w="med" len="med"/>
                      <a:tailEnd type="none" w="med" len="med"/>
                    </a:lnB>
                    <a:solidFill>
                      <a:srgbClr val="9BBB59"/>
                    </a:solidFill>
                  </a:tcPr>
                </a:tc>
                <a:tc>
                  <a:txBody>
                    <a:bodyPr/>
                    <a:lstStyle/>
                    <a:p>
                      <a:pPr marL="0" marR="0" lvl="0" indent="0" algn="l" rtl="0">
                        <a:lnSpc>
                          <a:spcPct val="115000"/>
                        </a:lnSpc>
                        <a:spcBef>
                          <a:spcPts val="0"/>
                        </a:spcBef>
                        <a:spcAft>
                          <a:spcPts val="0"/>
                        </a:spcAft>
                        <a:buSzPct val="25000"/>
                        <a:buNone/>
                      </a:pPr>
                      <a:r>
                        <a:rPr lang="en-US" sz="1200" b="1" u="none" strike="noStrike" cap="none">
                          <a:solidFill>
                            <a:srgbClr val="FFFFFF"/>
                          </a:solidFill>
                          <a:latin typeface="Calibri"/>
                          <a:ea typeface="Calibri"/>
                          <a:cs typeface="Calibri"/>
                          <a:sym typeface="Calibri"/>
                        </a:rPr>
                        <a:t>2014-15</a:t>
                      </a:r>
                    </a:p>
                  </a:txBody>
                  <a:tcPr marL="68575" marR="68575" marT="0" marB="0">
                    <a:lnL w="9525" cap="flat" cmpd="sng">
                      <a:solidFill>
                        <a:srgbClr val="000000">
                          <a:alpha val="0"/>
                        </a:srgbClr>
                      </a:solidFill>
                      <a:prstDash val="solid"/>
                      <a:round/>
                      <a:headEnd type="none" w="med" len="med"/>
                      <a:tailEnd type="none" w="med" len="med"/>
                    </a:lnL>
                    <a:lnR w="9525" cap="flat" cmpd="sng">
                      <a:solidFill>
                        <a:srgbClr val="000000">
                          <a:alpha val="0"/>
                        </a:srgbClr>
                      </a:solidFill>
                      <a:prstDash val="solid"/>
                      <a:round/>
                      <a:headEnd type="none" w="med" len="med"/>
                      <a:tailEnd type="none" w="med" len="med"/>
                    </a:lnR>
                    <a:lnT w="12700" cap="flat" cmpd="sng">
                      <a:solidFill>
                        <a:srgbClr val="9BBB59"/>
                      </a:solidFill>
                      <a:prstDash val="solid"/>
                      <a:round/>
                      <a:headEnd type="none" w="med" len="med"/>
                      <a:tailEnd type="none" w="med" len="med"/>
                    </a:lnT>
                    <a:lnB w="12700" cap="flat" cmpd="sng">
                      <a:solidFill>
                        <a:srgbClr val="9BBB59"/>
                      </a:solidFill>
                      <a:prstDash val="solid"/>
                      <a:round/>
                      <a:headEnd type="none" w="med" len="med"/>
                      <a:tailEnd type="none" w="med" len="med"/>
                    </a:lnB>
                    <a:solidFill>
                      <a:srgbClr val="9BBB59"/>
                    </a:solidFill>
                  </a:tcPr>
                </a:tc>
                <a:tc>
                  <a:txBody>
                    <a:bodyPr/>
                    <a:lstStyle/>
                    <a:p>
                      <a:pPr marL="0" marR="0" lvl="0" indent="0" algn="l" rtl="0">
                        <a:lnSpc>
                          <a:spcPct val="115000"/>
                        </a:lnSpc>
                        <a:spcBef>
                          <a:spcPts val="0"/>
                        </a:spcBef>
                        <a:spcAft>
                          <a:spcPts val="0"/>
                        </a:spcAft>
                        <a:buSzPct val="25000"/>
                        <a:buNone/>
                      </a:pPr>
                      <a:r>
                        <a:rPr lang="en-US" sz="1200" b="1" u="none" strike="noStrike" cap="none">
                          <a:solidFill>
                            <a:srgbClr val="FFFFFF"/>
                          </a:solidFill>
                          <a:latin typeface="Calibri"/>
                          <a:ea typeface="Calibri"/>
                          <a:cs typeface="Calibri"/>
                          <a:sym typeface="Calibri"/>
                        </a:rPr>
                        <a:t>2015-16</a:t>
                      </a:r>
                    </a:p>
                  </a:txBody>
                  <a:tcPr marL="68575" marR="68575" marT="0" marB="0">
                    <a:lnL w="9525" cap="flat" cmpd="sng">
                      <a:solidFill>
                        <a:srgbClr val="000000">
                          <a:alpha val="0"/>
                        </a:srgbClr>
                      </a:solidFill>
                      <a:prstDash val="solid"/>
                      <a:round/>
                      <a:headEnd type="none" w="med" len="med"/>
                      <a:tailEnd type="none" w="med" len="med"/>
                    </a:lnL>
                    <a:lnR w="9525" cap="flat" cmpd="sng">
                      <a:solidFill>
                        <a:srgbClr val="000000">
                          <a:alpha val="0"/>
                        </a:srgbClr>
                      </a:solidFill>
                      <a:prstDash val="solid"/>
                      <a:round/>
                      <a:headEnd type="none" w="med" len="med"/>
                      <a:tailEnd type="none" w="med" len="med"/>
                    </a:lnR>
                    <a:lnT w="12700" cap="flat" cmpd="sng">
                      <a:solidFill>
                        <a:srgbClr val="9BBB59"/>
                      </a:solidFill>
                      <a:prstDash val="solid"/>
                      <a:round/>
                      <a:headEnd type="none" w="med" len="med"/>
                      <a:tailEnd type="none" w="med" len="med"/>
                    </a:lnT>
                    <a:lnB w="12700" cap="flat" cmpd="sng">
                      <a:solidFill>
                        <a:srgbClr val="9BBB59"/>
                      </a:solidFill>
                      <a:prstDash val="solid"/>
                      <a:round/>
                      <a:headEnd type="none" w="med" len="med"/>
                      <a:tailEnd type="none" w="med" len="med"/>
                    </a:lnB>
                    <a:solidFill>
                      <a:srgbClr val="9BBB59"/>
                    </a:solidFill>
                  </a:tcPr>
                </a:tc>
                <a:tc>
                  <a:txBody>
                    <a:bodyPr/>
                    <a:lstStyle/>
                    <a:p>
                      <a:pPr marL="0" marR="0" lvl="0" indent="0" algn="l" rtl="0">
                        <a:lnSpc>
                          <a:spcPct val="115000"/>
                        </a:lnSpc>
                        <a:spcBef>
                          <a:spcPts val="0"/>
                        </a:spcBef>
                        <a:spcAft>
                          <a:spcPts val="0"/>
                        </a:spcAft>
                        <a:buSzPct val="25000"/>
                        <a:buNone/>
                      </a:pPr>
                      <a:r>
                        <a:rPr lang="en-US" sz="1200" b="1" u="none" strike="noStrike" cap="none">
                          <a:solidFill>
                            <a:srgbClr val="FFFFFF"/>
                          </a:solidFill>
                          <a:latin typeface="Calibri"/>
                          <a:ea typeface="Calibri"/>
                          <a:cs typeface="Calibri"/>
                          <a:sym typeface="Calibri"/>
                        </a:rPr>
                        <a:t>2016-17</a:t>
                      </a:r>
                    </a:p>
                    <a:p>
                      <a:pPr marL="0" marR="0" lvl="0" indent="0" algn="l" rtl="0">
                        <a:lnSpc>
                          <a:spcPct val="115000"/>
                        </a:lnSpc>
                        <a:spcBef>
                          <a:spcPts val="0"/>
                        </a:spcBef>
                        <a:spcAft>
                          <a:spcPts val="0"/>
                        </a:spcAft>
                        <a:buSzPct val="25000"/>
                        <a:buNone/>
                      </a:pPr>
                      <a:r>
                        <a:rPr lang="en-US" sz="1200" b="1" u="none" strike="noStrike" cap="none">
                          <a:solidFill>
                            <a:srgbClr val="FFFFFF"/>
                          </a:solidFill>
                          <a:latin typeface="Calibri"/>
                          <a:ea typeface="Calibri"/>
                          <a:cs typeface="Calibri"/>
                          <a:sym typeface="Calibri"/>
                        </a:rPr>
                        <a:t>Projected</a:t>
                      </a:r>
                    </a:p>
                  </a:txBody>
                  <a:tcPr marL="68575" marR="68575" marT="0" marB="0">
                    <a:lnL w="9525" cap="flat" cmpd="sng">
                      <a:solidFill>
                        <a:srgbClr val="000000">
                          <a:alpha val="0"/>
                        </a:srgbClr>
                      </a:solidFill>
                      <a:prstDash val="solid"/>
                      <a:round/>
                      <a:headEnd type="none" w="med" len="med"/>
                      <a:tailEnd type="none" w="med" len="med"/>
                    </a:lnL>
                    <a:lnR w="12700" cap="flat" cmpd="sng">
                      <a:solidFill>
                        <a:srgbClr val="9BBB59"/>
                      </a:solidFill>
                      <a:prstDash val="solid"/>
                      <a:round/>
                      <a:headEnd type="none" w="med" len="med"/>
                      <a:tailEnd type="none" w="med" len="med"/>
                    </a:lnR>
                    <a:lnT w="12700" cap="flat" cmpd="sng">
                      <a:solidFill>
                        <a:srgbClr val="9BBB59"/>
                      </a:solidFill>
                      <a:prstDash val="solid"/>
                      <a:round/>
                      <a:headEnd type="none" w="med" len="med"/>
                      <a:tailEnd type="none" w="med" len="med"/>
                    </a:lnT>
                    <a:lnB w="12700" cap="flat" cmpd="sng">
                      <a:solidFill>
                        <a:srgbClr val="9BBB59"/>
                      </a:solidFill>
                      <a:prstDash val="solid"/>
                      <a:round/>
                      <a:headEnd type="none" w="med" len="med"/>
                      <a:tailEnd type="none" w="med" len="med"/>
                    </a:lnB>
                    <a:solidFill>
                      <a:srgbClr val="9BBB59"/>
                    </a:solidFill>
                  </a:tcPr>
                </a:tc>
              </a:tr>
              <a:tr h="600900">
                <a:tc>
                  <a:txBody>
                    <a:bodyPr/>
                    <a:lstStyle/>
                    <a:p>
                      <a:pPr marL="0" marR="0" lvl="0" indent="0" algn="l" rtl="0">
                        <a:lnSpc>
                          <a:spcPct val="115000"/>
                        </a:lnSpc>
                        <a:spcBef>
                          <a:spcPts val="0"/>
                        </a:spcBef>
                        <a:spcAft>
                          <a:spcPts val="0"/>
                        </a:spcAft>
                        <a:buSzPct val="25000"/>
                        <a:buNone/>
                      </a:pPr>
                      <a:r>
                        <a:rPr lang="en-US" sz="1200" b="1" u="none" strike="noStrike" cap="none">
                          <a:latin typeface="Calibri"/>
                          <a:ea typeface="Calibri"/>
                          <a:cs typeface="Calibri"/>
                          <a:sym typeface="Calibri"/>
                        </a:rPr>
                        <a:t>Total Participants</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9BBB59"/>
                      </a:solidFill>
                      <a:prstDash val="solid"/>
                      <a:round/>
                      <a:headEnd type="none" w="med" len="med"/>
                      <a:tailEnd type="none" w="med" len="med"/>
                    </a:lnT>
                    <a:lnB w="12700" cap="flat" cmpd="sng">
                      <a:solidFill>
                        <a:srgbClr val="C2D69B"/>
                      </a:solidFill>
                      <a:prstDash val="solid"/>
                      <a:round/>
                      <a:headEnd type="none" w="med" len="med"/>
                      <a:tailEnd type="none" w="med" len="med"/>
                    </a:lnB>
                    <a:solidFill>
                      <a:srgbClr val="EAF1DD"/>
                    </a:solidFill>
                  </a:tcPr>
                </a:tc>
                <a:tc>
                  <a:txBody>
                    <a:bodyPr/>
                    <a:lstStyle/>
                    <a:p>
                      <a:pPr marL="0" marR="0" lvl="0" indent="0" algn="l" rtl="0">
                        <a:lnSpc>
                          <a:spcPct val="115000"/>
                        </a:lnSpc>
                        <a:spcBef>
                          <a:spcPts val="0"/>
                        </a:spcBef>
                        <a:spcAft>
                          <a:spcPts val="0"/>
                        </a:spcAft>
                        <a:buSzPct val="25000"/>
                        <a:buNone/>
                      </a:pPr>
                      <a:r>
                        <a:rPr lang="en-US" sz="1200" u="none" strike="noStrike" cap="none">
                          <a:latin typeface="Calibri"/>
                          <a:ea typeface="Calibri"/>
                          <a:cs typeface="Calibri"/>
                          <a:sym typeface="Calibri"/>
                        </a:rPr>
                        <a:t>117</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9BBB59"/>
                      </a:solidFill>
                      <a:prstDash val="solid"/>
                      <a:round/>
                      <a:headEnd type="none" w="med" len="med"/>
                      <a:tailEnd type="none" w="med" len="med"/>
                    </a:lnT>
                    <a:lnB w="12700" cap="flat" cmpd="sng">
                      <a:solidFill>
                        <a:srgbClr val="C2D69B"/>
                      </a:solidFill>
                      <a:prstDash val="solid"/>
                      <a:round/>
                      <a:headEnd type="none" w="med" len="med"/>
                      <a:tailEnd type="none" w="med" len="med"/>
                    </a:lnB>
                    <a:solidFill>
                      <a:srgbClr val="EAF1DD"/>
                    </a:solidFill>
                  </a:tcPr>
                </a:tc>
                <a:tc>
                  <a:txBody>
                    <a:bodyPr/>
                    <a:lstStyle/>
                    <a:p>
                      <a:pPr marL="0" marR="0" lvl="0" indent="0" algn="l" rtl="0">
                        <a:lnSpc>
                          <a:spcPct val="115000"/>
                        </a:lnSpc>
                        <a:spcBef>
                          <a:spcPts val="0"/>
                        </a:spcBef>
                        <a:spcAft>
                          <a:spcPts val="0"/>
                        </a:spcAft>
                        <a:buSzPct val="25000"/>
                        <a:buNone/>
                      </a:pPr>
                      <a:r>
                        <a:rPr lang="en-US" sz="1200" u="none" strike="noStrike" cap="none">
                          <a:latin typeface="Calibri"/>
                          <a:ea typeface="Calibri"/>
                          <a:cs typeface="Calibri"/>
                          <a:sym typeface="Calibri"/>
                        </a:rPr>
                        <a:t>374</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9BBB59"/>
                      </a:solidFill>
                      <a:prstDash val="solid"/>
                      <a:round/>
                      <a:headEnd type="none" w="med" len="med"/>
                      <a:tailEnd type="none" w="med" len="med"/>
                    </a:lnT>
                    <a:lnB w="12700" cap="flat" cmpd="sng">
                      <a:solidFill>
                        <a:srgbClr val="C2D69B"/>
                      </a:solidFill>
                      <a:prstDash val="solid"/>
                      <a:round/>
                      <a:headEnd type="none" w="med" len="med"/>
                      <a:tailEnd type="none" w="med" len="med"/>
                    </a:lnB>
                    <a:solidFill>
                      <a:srgbClr val="EAF1DD"/>
                    </a:solidFill>
                  </a:tcPr>
                </a:tc>
                <a:tc>
                  <a:txBody>
                    <a:bodyPr/>
                    <a:lstStyle/>
                    <a:p>
                      <a:pPr marL="0" marR="0" lvl="0" indent="0" algn="l" rtl="0">
                        <a:lnSpc>
                          <a:spcPct val="115000"/>
                        </a:lnSpc>
                        <a:spcBef>
                          <a:spcPts val="0"/>
                        </a:spcBef>
                        <a:spcAft>
                          <a:spcPts val="0"/>
                        </a:spcAft>
                        <a:buSzPct val="25000"/>
                        <a:buNone/>
                      </a:pPr>
                      <a:r>
                        <a:rPr lang="en-US" sz="1200" u="none" strike="noStrike" cap="none">
                          <a:latin typeface="Calibri"/>
                          <a:ea typeface="Calibri"/>
                          <a:cs typeface="Calibri"/>
                          <a:sym typeface="Calibri"/>
                        </a:rPr>
                        <a:t>600</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9BBB59"/>
                      </a:solidFill>
                      <a:prstDash val="solid"/>
                      <a:round/>
                      <a:headEnd type="none" w="med" len="med"/>
                      <a:tailEnd type="none" w="med" len="med"/>
                    </a:lnT>
                    <a:lnB w="12700" cap="flat" cmpd="sng">
                      <a:solidFill>
                        <a:srgbClr val="C2D69B"/>
                      </a:solidFill>
                      <a:prstDash val="solid"/>
                      <a:round/>
                      <a:headEnd type="none" w="med" len="med"/>
                      <a:tailEnd type="none" w="med" len="med"/>
                    </a:lnB>
                    <a:solidFill>
                      <a:srgbClr val="EAF1DD"/>
                    </a:solidFill>
                  </a:tcPr>
                </a:tc>
              </a:tr>
              <a:tr h="291375">
                <a:tc>
                  <a:txBody>
                    <a:bodyPr/>
                    <a:lstStyle/>
                    <a:p>
                      <a:pPr marL="0" marR="0" lvl="0" indent="0" algn="l" rtl="0">
                        <a:lnSpc>
                          <a:spcPct val="115000"/>
                        </a:lnSpc>
                        <a:spcBef>
                          <a:spcPts val="0"/>
                        </a:spcBef>
                        <a:spcAft>
                          <a:spcPts val="0"/>
                        </a:spcAft>
                        <a:buSzPct val="25000"/>
                        <a:buNone/>
                      </a:pPr>
                      <a:r>
                        <a:rPr lang="en-US" sz="1200" b="1" u="none" strike="noStrike" cap="none">
                          <a:latin typeface="Calibri"/>
                          <a:ea typeface="Calibri"/>
                          <a:cs typeface="Calibri"/>
                          <a:sym typeface="Calibri"/>
                        </a:rPr>
                        <a:t>Total Sites</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tcPr>
                </a:tc>
                <a:tc>
                  <a:txBody>
                    <a:bodyPr/>
                    <a:lstStyle/>
                    <a:p>
                      <a:pPr marL="0" marR="0" lvl="0" indent="0" algn="l" rtl="0">
                        <a:lnSpc>
                          <a:spcPct val="115000"/>
                        </a:lnSpc>
                        <a:spcBef>
                          <a:spcPts val="0"/>
                        </a:spcBef>
                        <a:spcAft>
                          <a:spcPts val="0"/>
                        </a:spcAft>
                        <a:buSzPct val="25000"/>
                        <a:buNone/>
                      </a:pPr>
                      <a:r>
                        <a:rPr lang="en-US" sz="1200" u="none" strike="noStrike" cap="none">
                          <a:latin typeface="Calibri"/>
                          <a:ea typeface="Calibri"/>
                          <a:cs typeface="Calibri"/>
                          <a:sym typeface="Calibri"/>
                        </a:rPr>
                        <a:t>4</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tcPr>
                </a:tc>
                <a:tc>
                  <a:txBody>
                    <a:bodyPr/>
                    <a:lstStyle/>
                    <a:p>
                      <a:pPr marL="0" marR="0" lvl="0" indent="0" algn="l" rtl="0">
                        <a:lnSpc>
                          <a:spcPct val="115000"/>
                        </a:lnSpc>
                        <a:spcBef>
                          <a:spcPts val="0"/>
                        </a:spcBef>
                        <a:spcAft>
                          <a:spcPts val="0"/>
                        </a:spcAft>
                        <a:buSzPct val="25000"/>
                        <a:buNone/>
                      </a:pPr>
                      <a:r>
                        <a:rPr lang="en-US" sz="1200" u="none" strike="noStrike" cap="none">
                          <a:latin typeface="Calibri"/>
                          <a:ea typeface="Calibri"/>
                          <a:cs typeface="Calibri"/>
                          <a:sym typeface="Calibri"/>
                        </a:rPr>
                        <a:t>16</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tcPr>
                </a:tc>
                <a:tc>
                  <a:txBody>
                    <a:bodyPr/>
                    <a:lstStyle/>
                    <a:p>
                      <a:pPr marL="0" marR="0" lvl="0" indent="0" algn="l" rtl="0">
                        <a:lnSpc>
                          <a:spcPct val="115000"/>
                        </a:lnSpc>
                        <a:spcBef>
                          <a:spcPts val="0"/>
                        </a:spcBef>
                        <a:spcAft>
                          <a:spcPts val="0"/>
                        </a:spcAft>
                        <a:buSzPct val="25000"/>
                        <a:buNone/>
                      </a:pPr>
                      <a:r>
                        <a:rPr lang="en-US" sz="1200" u="none" strike="noStrike" cap="none">
                          <a:latin typeface="Calibri"/>
                          <a:ea typeface="Calibri"/>
                          <a:cs typeface="Calibri"/>
                          <a:sym typeface="Calibri"/>
                        </a:rPr>
                        <a:t>18</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tcPr>
                </a:tc>
              </a:tr>
              <a:tr h="600900">
                <a:tc>
                  <a:txBody>
                    <a:bodyPr/>
                    <a:lstStyle/>
                    <a:p>
                      <a:pPr marL="0" marR="0" lvl="0" indent="0" algn="l" rtl="0">
                        <a:lnSpc>
                          <a:spcPct val="115000"/>
                        </a:lnSpc>
                        <a:spcBef>
                          <a:spcPts val="0"/>
                        </a:spcBef>
                        <a:spcAft>
                          <a:spcPts val="0"/>
                        </a:spcAft>
                        <a:buSzPct val="25000"/>
                        <a:buNone/>
                      </a:pPr>
                      <a:r>
                        <a:rPr lang="en-US" sz="1200" b="1" u="none" strike="noStrike" cap="none">
                          <a:latin typeface="Calibri"/>
                          <a:ea typeface="Calibri"/>
                          <a:cs typeface="Calibri"/>
                          <a:sym typeface="Calibri"/>
                        </a:rPr>
                        <a:t>JAG teachers</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solidFill>
                      <a:srgbClr val="EAF1DD"/>
                    </a:solidFill>
                  </a:tcPr>
                </a:tc>
                <a:tc>
                  <a:txBody>
                    <a:bodyPr/>
                    <a:lstStyle/>
                    <a:p>
                      <a:pPr marL="0" marR="0" lvl="0" indent="0" algn="l" rtl="0">
                        <a:lnSpc>
                          <a:spcPct val="115000"/>
                        </a:lnSpc>
                        <a:spcBef>
                          <a:spcPts val="0"/>
                        </a:spcBef>
                        <a:spcAft>
                          <a:spcPts val="0"/>
                        </a:spcAft>
                        <a:buSzPct val="25000"/>
                        <a:buNone/>
                      </a:pPr>
                      <a:r>
                        <a:rPr lang="en-US" sz="1200" u="none" strike="noStrike" cap="none">
                          <a:latin typeface="Calibri"/>
                          <a:ea typeface="Calibri"/>
                          <a:cs typeface="Calibri"/>
                          <a:sym typeface="Calibri"/>
                        </a:rPr>
                        <a:t>4</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solidFill>
                      <a:srgbClr val="EAF1DD"/>
                    </a:solidFill>
                  </a:tcPr>
                </a:tc>
                <a:tc>
                  <a:txBody>
                    <a:bodyPr/>
                    <a:lstStyle/>
                    <a:p>
                      <a:pPr marL="0" marR="0" lvl="0" indent="0" algn="l" rtl="0">
                        <a:lnSpc>
                          <a:spcPct val="115000"/>
                        </a:lnSpc>
                        <a:spcBef>
                          <a:spcPts val="0"/>
                        </a:spcBef>
                        <a:spcAft>
                          <a:spcPts val="0"/>
                        </a:spcAft>
                        <a:buSzPct val="25000"/>
                        <a:buNone/>
                      </a:pPr>
                      <a:r>
                        <a:rPr lang="en-US" sz="1200" u="none" strike="noStrike" cap="none">
                          <a:latin typeface="Calibri"/>
                          <a:ea typeface="Calibri"/>
                          <a:cs typeface="Calibri"/>
                          <a:sym typeface="Calibri"/>
                        </a:rPr>
                        <a:t>11</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solidFill>
                      <a:srgbClr val="EAF1DD"/>
                    </a:solidFill>
                  </a:tcPr>
                </a:tc>
                <a:tc>
                  <a:txBody>
                    <a:bodyPr/>
                    <a:lstStyle/>
                    <a:p>
                      <a:pPr marL="0" marR="0" lvl="0" indent="0" algn="l" rtl="0">
                        <a:lnSpc>
                          <a:spcPct val="115000"/>
                        </a:lnSpc>
                        <a:spcBef>
                          <a:spcPts val="0"/>
                        </a:spcBef>
                        <a:spcAft>
                          <a:spcPts val="0"/>
                        </a:spcAft>
                        <a:buSzPct val="25000"/>
                        <a:buNone/>
                      </a:pPr>
                      <a:r>
                        <a:rPr lang="en-US" sz="1200" u="none" strike="noStrike" cap="none">
                          <a:latin typeface="Calibri"/>
                          <a:ea typeface="Calibri"/>
                          <a:cs typeface="Calibri"/>
                          <a:sym typeface="Calibri"/>
                        </a:rPr>
                        <a:t>12</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solidFill>
                      <a:srgbClr val="EAF1DD"/>
                    </a:solidFill>
                  </a:tcPr>
                </a:tc>
              </a:tr>
            </a:tbl>
          </a:graphicData>
        </a:graphic>
      </p:graphicFrame>
      <p:graphicFrame>
        <p:nvGraphicFramePr>
          <p:cNvPr id="388" name="Shape 388"/>
          <p:cNvGraphicFramePr/>
          <p:nvPr/>
        </p:nvGraphicFramePr>
        <p:xfrm>
          <a:off x="8020850" y="3429000"/>
          <a:ext cx="3553800" cy="2209800"/>
        </p:xfrm>
        <a:graphic>
          <a:graphicData uri="http://schemas.openxmlformats.org/drawingml/2006/table">
            <a:tbl>
              <a:tblPr>
                <a:noFill/>
                <a:tableStyleId>{75F0116E-6212-4F86-87BB-1636BD9007AA}</a:tableStyleId>
              </a:tblPr>
              <a:tblGrid>
                <a:gridCol w="888450"/>
                <a:gridCol w="888450"/>
                <a:gridCol w="888450"/>
                <a:gridCol w="888450"/>
              </a:tblGrid>
              <a:tr h="265625">
                <a:tc>
                  <a:txBody>
                    <a:bodyPr/>
                    <a:lstStyle/>
                    <a:p>
                      <a:pPr marL="0" marR="0" lvl="0" indent="0" algn="l" rtl="0">
                        <a:lnSpc>
                          <a:spcPct val="115000"/>
                        </a:lnSpc>
                        <a:spcBef>
                          <a:spcPts val="0"/>
                        </a:spcBef>
                        <a:spcAft>
                          <a:spcPts val="0"/>
                        </a:spcAft>
                        <a:buSzPct val="25000"/>
                        <a:buNone/>
                      </a:pPr>
                      <a:r>
                        <a:rPr lang="en-US" sz="1100" b="1" u="none" strike="noStrike" cap="none">
                          <a:solidFill>
                            <a:srgbClr val="FFFFFF"/>
                          </a:solidFill>
                          <a:latin typeface="Calibri"/>
                          <a:ea typeface="Calibri"/>
                          <a:cs typeface="Calibri"/>
                          <a:sym typeface="Calibri"/>
                        </a:rPr>
                        <a:t> </a:t>
                      </a:r>
                    </a:p>
                  </a:txBody>
                  <a:tcPr marL="68575" marR="68575" marT="0" marB="0">
                    <a:lnL w="12700" cap="flat" cmpd="sng">
                      <a:solidFill>
                        <a:srgbClr val="9BBB59"/>
                      </a:solidFill>
                      <a:prstDash val="solid"/>
                      <a:round/>
                      <a:headEnd type="none" w="med" len="med"/>
                      <a:tailEnd type="none" w="med" len="med"/>
                    </a:lnL>
                    <a:lnR w="9525" cap="flat" cmpd="sng">
                      <a:solidFill>
                        <a:srgbClr val="000000">
                          <a:alpha val="0"/>
                        </a:srgbClr>
                      </a:solidFill>
                      <a:prstDash val="solid"/>
                      <a:round/>
                      <a:headEnd type="none" w="med" len="med"/>
                      <a:tailEnd type="none" w="med" len="med"/>
                    </a:lnR>
                    <a:lnT w="12700" cap="flat" cmpd="sng">
                      <a:solidFill>
                        <a:srgbClr val="9BBB59"/>
                      </a:solidFill>
                      <a:prstDash val="solid"/>
                      <a:round/>
                      <a:headEnd type="none" w="med" len="med"/>
                      <a:tailEnd type="none" w="med" len="med"/>
                    </a:lnT>
                    <a:lnB w="12700" cap="flat" cmpd="sng">
                      <a:solidFill>
                        <a:srgbClr val="9BBB59"/>
                      </a:solidFill>
                      <a:prstDash val="solid"/>
                      <a:round/>
                      <a:headEnd type="none" w="med" len="med"/>
                      <a:tailEnd type="none" w="med" len="med"/>
                    </a:lnB>
                    <a:solidFill>
                      <a:srgbClr val="9BBB59"/>
                    </a:solidFill>
                  </a:tcPr>
                </a:tc>
                <a:tc gridSpan="3">
                  <a:txBody>
                    <a:bodyPr/>
                    <a:lstStyle/>
                    <a:p>
                      <a:pPr marL="0" marR="0" lvl="0" indent="0" algn="ctr" rtl="0">
                        <a:lnSpc>
                          <a:spcPct val="115000"/>
                        </a:lnSpc>
                        <a:spcBef>
                          <a:spcPts val="0"/>
                        </a:spcBef>
                        <a:spcAft>
                          <a:spcPts val="0"/>
                        </a:spcAft>
                        <a:buSzPct val="25000"/>
                        <a:buNone/>
                      </a:pPr>
                      <a:r>
                        <a:rPr lang="en-US" sz="1100" b="1" u="none" strike="noStrike" cap="none">
                          <a:solidFill>
                            <a:srgbClr val="FFFFFF"/>
                          </a:solidFill>
                          <a:latin typeface="Calibri"/>
                          <a:ea typeface="Calibri"/>
                          <a:cs typeface="Calibri"/>
                          <a:sym typeface="Calibri"/>
                        </a:rPr>
                        <a:t>Number of participants</a:t>
                      </a:r>
                    </a:p>
                  </a:txBody>
                  <a:tcPr marL="68575" marR="68575" marT="0" marB="0">
                    <a:lnL w="9525" cap="flat" cmpd="sng">
                      <a:solidFill>
                        <a:srgbClr val="000000">
                          <a:alpha val="0"/>
                        </a:srgbClr>
                      </a:solidFill>
                      <a:prstDash val="solid"/>
                      <a:round/>
                      <a:headEnd type="none" w="med" len="med"/>
                      <a:tailEnd type="none" w="med" len="med"/>
                    </a:lnL>
                    <a:lnR w="12700" cap="flat" cmpd="sng">
                      <a:solidFill>
                        <a:srgbClr val="9BBB59"/>
                      </a:solidFill>
                      <a:prstDash val="solid"/>
                      <a:round/>
                      <a:headEnd type="none" w="med" len="med"/>
                      <a:tailEnd type="none" w="med" len="med"/>
                    </a:lnR>
                    <a:lnT w="12700" cap="flat" cmpd="sng">
                      <a:solidFill>
                        <a:srgbClr val="9BBB59"/>
                      </a:solidFill>
                      <a:prstDash val="solid"/>
                      <a:round/>
                      <a:headEnd type="none" w="med" len="med"/>
                      <a:tailEnd type="none" w="med" len="med"/>
                    </a:lnT>
                    <a:lnB w="12700" cap="flat" cmpd="sng">
                      <a:solidFill>
                        <a:srgbClr val="9BBB59"/>
                      </a:solidFill>
                      <a:prstDash val="solid"/>
                      <a:round/>
                      <a:headEnd type="none" w="med" len="med"/>
                      <a:tailEnd type="none" w="med" len="med"/>
                    </a:lnB>
                    <a:solidFill>
                      <a:srgbClr val="9BBB59"/>
                    </a:solidFill>
                  </a:tcPr>
                </a:tc>
                <a:tc hMerge="1">
                  <a:txBody>
                    <a:bodyPr/>
                    <a:lstStyle/>
                    <a:p>
                      <a:endParaRPr lang="en-US"/>
                    </a:p>
                  </a:txBody>
                  <a:tcPr/>
                </a:tc>
                <a:tc hMerge="1">
                  <a:txBody>
                    <a:bodyPr/>
                    <a:lstStyle/>
                    <a:p>
                      <a:endParaRPr lang="en-US"/>
                    </a:p>
                  </a:txBody>
                  <a:tcPr/>
                </a:tc>
              </a:tr>
              <a:tr h="477525">
                <a:tc>
                  <a:txBody>
                    <a:bodyPr/>
                    <a:lstStyle/>
                    <a:p>
                      <a:pPr marL="0" marR="0" lvl="0" indent="0" algn="l" rtl="0">
                        <a:lnSpc>
                          <a:spcPct val="115000"/>
                        </a:lnSpc>
                        <a:spcBef>
                          <a:spcPts val="0"/>
                        </a:spcBef>
                        <a:spcAft>
                          <a:spcPts val="0"/>
                        </a:spcAft>
                        <a:buSzPct val="25000"/>
                        <a:buNone/>
                      </a:pPr>
                      <a:r>
                        <a:rPr lang="en-US" sz="1100" b="1" u="none" strike="noStrike" cap="none">
                          <a:latin typeface="Calibri"/>
                          <a:ea typeface="Calibri"/>
                          <a:cs typeface="Calibri"/>
                          <a:sym typeface="Calibri"/>
                        </a:rPr>
                        <a:t>Conferences</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9BBB59"/>
                      </a:solidFill>
                      <a:prstDash val="solid"/>
                      <a:round/>
                      <a:headEnd type="none" w="med" len="med"/>
                      <a:tailEnd type="none" w="med" len="med"/>
                    </a:lnT>
                    <a:lnB w="12700" cap="flat" cmpd="sng">
                      <a:solidFill>
                        <a:srgbClr val="C2D69B"/>
                      </a:solidFill>
                      <a:prstDash val="solid"/>
                      <a:round/>
                      <a:headEnd type="none" w="med" len="med"/>
                      <a:tailEnd type="none" w="med" len="med"/>
                    </a:lnB>
                    <a:solidFill>
                      <a:srgbClr val="EAF1DD"/>
                    </a:solidFill>
                  </a:tcPr>
                </a:tc>
                <a:tc>
                  <a:txBody>
                    <a:bodyPr/>
                    <a:lstStyle/>
                    <a:p>
                      <a:pPr marL="0" marR="0" lvl="0" indent="0" algn="l" rtl="0">
                        <a:lnSpc>
                          <a:spcPct val="115000"/>
                        </a:lnSpc>
                        <a:spcBef>
                          <a:spcPts val="0"/>
                        </a:spcBef>
                        <a:spcAft>
                          <a:spcPts val="0"/>
                        </a:spcAft>
                        <a:buSzPct val="25000"/>
                        <a:buNone/>
                      </a:pPr>
                      <a:r>
                        <a:rPr lang="en-US" sz="1100" u="none" strike="noStrike" cap="none">
                          <a:latin typeface="Calibri"/>
                          <a:ea typeface="Calibri"/>
                          <a:cs typeface="Calibri"/>
                          <a:sym typeface="Calibri"/>
                        </a:rPr>
                        <a:t>2014-15</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9BBB59"/>
                      </a:solidFill>
                      <a:prstDash val="solid"/>
                      <a:round/>
                      <a:headEnd type="none" w="med" len="med"/>
                      <a:tailEnd type="none" w="med" len="med"/>
                    </a:lnT>
                    <a:lnB w="12700" cap="flat" cmpd="sng">
                      <a:solidFill>
                        <a:srgbClr val="C2D69B"/>
                      </a:solidFill>
                      <a:prstDash val="solid"/>
                      <a:round/>
                      <a:headEnd type="none" w="med" len="med"/>
                      <a:tailEnd type="none" w="med" len="med"/>
                    </a:lnB>
                    <a:solidFill>
                      <a:srgbClr val="EAF1DD"/>
                    </a:solidFill>
                  </a:tcPr>
                </a:tc>
                <a:tc>
                  <a:txBody>
                    <a:bodyPr/>
                    <a:lstStyle/>
                    <a:p>
                      <a:pPr marL="0" marR="0" lvl="0" indent="0" algn="l" rtl="0">
                        <a:lnSpc>
                          <a:spcPct val="115000"/>
                        </a:lnSpc>
                        <a:spcBef>
                          <a:spcPts val="0"/>
                        </a:spcBef>
                        <a:spcAft>
                          <a:spcPts val="0"/>
                        </a:spcAft>
                        <a:buSzPct val="25000"/>
                        <a:buNone/>
                      </a:pPr>
                      <a:r>
                        <a:rPr lang="en-US" sz="1100" u="none" strike="noStrike" cap="none">
                          <a:latin typeface="Calibri"/>
                          <a:ea typeface="Calibri"/>
                          <a:cs typeface="Calibri"/>
                          <a:sym typeface="Calibri"/>
                        </a:rPr>
                        <a:t>2015-2016</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9BBB59"/>
                      </a:solidFill>
                      <a:prstDash val="solid"/>
                      <a:round/>
                      <a:headEnd type="none" w="med" len="med"/>
                      <a:tailEnd type="none" w="med" len="med"/>
                    </a:lnT>
                    <a:lnB w="12700" cap="flat" cmpd="sng">
                      <a:solidFill>
                        <a:srgbClr val="C2D69B"/>
                      </a:solidFill>
                      <a:prstDash val="solid"/>
                      <a:round/>
                      <a:headEnd type="none" w="med" len="med"/>
                      <a:tailEnd type="none" w="med" len="med"/>
                    </a:lnB>
                    <a:solidFill>
                      <a:srgbClr val="EAF1DD"/>
                    </a:solidFill>
                  </a:tcPr>
                </a:tc>
                <a:tc>
                  <a:txBody>
                    <a:bodyPr/>
                    <a:lstStyle/>
                    <a:p>
                      <a:pPr marL="0" marR="0" lvl="0" indent="0" algn="l" rtl="0">
                        <a:lnSpc>
                          <a:spcPct val="115000"/>
                        </a:lnSpc>
                        <a:spcBef>
                          <a:spcPts val="0"/>
                        </a:spcBef>
                        <a:spcAft>
                          <a:spcPts val="0"/>
                        </a:spcAft>
                        <a:buSzPct val="25000"/>
                        <a:buNone/>
                      </a:pPr>
                      <a:r>
                        <a:rPr lang="en-US" sz="1100" u="none" strike="noStrike" cap="none">
                          <a:latin typeface="Calibri"/>
                          <a:ea typeface="Calibri"/>
                          <a:cs typeface="Calibri"/>
                          <a:sym typeface="Calibri"/>
                        </a:rPr>
                        <a:t>2016-17</a:t>
                      </a:r>
                    </a:p>
                    <a:p>
                      <a:pPr marL="0" marR="0" lvl="0" indent="0" algn="l" rtl="0">
                        <a:lnSpc>
                          <a:spcPct val="115000"/>
                        </a:lnSpc>
                        <a:spcBef>
                          <a:spcPts val="0"/>
                        </a:spcBef>
                        <a:spcAft>
                          <a:spcPts val="0"/>
                        </a:spcAft>
                        <a:buSzPct val="25000"/>
                        <a:buNone/>
                      </a:pPr>
                      <a:r>
                        <a:rPr lang="en-US" sz="1100" u="none" strike="noStrike" cap="none">
                          <a:latin typeface="Calibri"/>
                          <a:ea typeface="Calibri"/>
                          <a:cs typeface="Calibri"/>
                          <a:sym typeface="Calibri"/>
                        </a:rPr>
                        <a:t>Projected</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9BBB59"/>
                      </a:solidFill>
                      <a:prstDash val="solid"/>
                      <a:round/>
                      <a:headEnd type="none" w="med" len="med"/>
                      <a:tailEnd type="none" w="med" len="med"/>
                    </a:lnT>
                    <a:lnB w="12700" cap="flat" cmpd="sng">
                      <a:solidFill>
                        <a:srgbClr val="C2D69B"/>
                      </a:solidFill>
                      <a:prstDash val="solid"/>
                      <a:round/>
                      <a:headEnd type="none" w="med" len="med"/>
                      <a:tailEnd type="none" w="med" len="med"/>
                    </a:lnB>
                    <a:solidFill>
                      <a:srgbClr val="EAF1DD"/>
                    </a:solidFill>
                  </a:tcPr>
                </a:tc>
              </a:tr>
              <a:tr h="477525">
                <a:tc>
                  <a:txBody>
                    <a:bodyPr/>
                    <a:lstStyle/>
                    <a:p>
                      <a:pPr marL="0" marR="0" lvl="0" indent="0" algn="l" rtl="0">
                        <a:lnSpc>
                          <a:spcPct val="115000"/>
                        </a:lnSpc>
                        <a:spcBef>
                          <a:spcPts val="0"/>
                        </a:spcBef>
                        <a:spcAft>
                          <a:spcPts val="0"/>
                        </a:spcAft>
                        <a:buSzPct val="25000"/>
                        <a:buNone/>
                      </a:pPr>
                      <a:r>
                        <a:rPr lang="en-US" sz="1100" b="1" u="none" strike="noStrike" cap="none">
                          <a:latin typeface="Calibri"/>
                          <a:ea typeface="Calibri"/>
                          <a:cs typeface="Calibri"/>
                          <a:sym typeface="Calibri"/>
                        </a:rPr>
                        <a:t>I&amp;I Ceremony</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tcPr>
                </a:tc>
                <a:tc>
                  <a:txBody>
                    <a:bodyPr/>
                    <a:lstStyle/>
                    <a:p>
                      <a:pPr marL="0" marR="0" lvl="0" indent="0" algn="l" rtl="0">
                        <a:lnSpc>
                          <a:spcPct val="115000"/>
                        </a:lnSpc>
                        <a:spcBef>
                          <a:spcPts val="0"/>
                        </a:spcBef>
                        <a:spcAft>
                          <a:spcPts val="0"/>
                        </a:spcAft>
                        <a:buSzPct val="25000"/>
                        <a:buNone/>
                      </a:pPr>
                      <a:r>
                        <a:rPr lang="en-US" sz="1100" u="none" strike="noStrike" cap="none">
                          <a:latin typeface="Calibri"/>
                          <a:ea typeface="Calibri"/>
                          <a:cs typeface="Calibri"/>
                          <a:sym typeface="Calibri"/>
                        </a:rPr>
                        <a:t>0</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tcPr>
                </a:tc>
                <a:tc>
                  <a:txBody>
                    <a:bodyPr/>
                    <a:lstStyle/>
                    <a:p>
                      <a:pPr marL="0" marR="0" lvl="0" indent="0" algn="l" rtl="0">
                        <a:lnSpc>
                          <a:spcPct val="115000"/>
                        </a:lnSpc>
                        <a:spcBef>
                          <a:spcPts val="0"/>
                        </a:spcBef>
                        <a:spcAft>
                          <a:spcPts val="0"/>
                        </a:spcAft>
                        <a:buSzPct val="25000"/>
                        <a:buNone/>
                      </a:pPr>
                      <a:r>
                        <a:rPr lang="en-US" sz="1100" u="none" strike="noStrike" cap="none">
                          <a:latin typeface="Calibri"/>
                          <a:ea typeface="Calibri"/>
                          <a:cs typeface="Calibri"/>
                          <a:sym typeface="Calibri"/>
                        </a:rPr>
                        <a:t>272</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tcPr>
                </a:tc>
                <a:tc>
                  <a:txBody>
                    <a:bodyPr/>
                    <a:lstStyle/>
                    <a:p>
                      <a:pPr marL="0" marR="0" lvl="0" indent="0" algn="l" rtl="0">
                        <a:lnSpc>
                          <a:spcPct val="115000"/>
                        </a:lnSpc>
                        <a:spcBef>
                          <a:spcPts val="0"/>
                        </a:spcBef>
                        <a:spcAft>
                          <a:spcPts val="0"/>
                        </a:spcAft>
                        <a:buSzPct val="25000"/>
                        <a:buNone/>
                      </a:pPr>
                      <a:r>
                        <a:rPr lang="en-US" sz="1100" u="none" strike="noStrike" cap="none">
                          <a:latin typeface="Calibri"/>
                          <a:ea typeface="Calibri"/>
                          <a:cs typeface="Calibri"/>
                          <a:sym typeface="Calibri"/>
                        </a:rPr>
                        <a:t>600</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tcPr>
                </a:tc>
              </a:tr>
              <a:tr h="265625">
                <a:tc>
                  <a:txBody>
                    <a:bodyPr/>
                    <a:lstStyle/>
                    <a:p>
                      <a:pPr marL="0" marR="0" lvl="0" indent="0" algn="l" rtl="0">
                        <a:lnSpc>
                          <a:spcPct val="115000"/>
                        </a:lnSpc>
                        <a:spcBef>
                          <a:spcPts val="0"/>
                        </a:spcBef>
                        <a:spcAft>
                          <a:spcPts val="0"/>
                        </a:spcAft>
                        <a:buSzPct val="25000"/>
                        <a:buNone/>
                      </a:pPr>
                      <a:r>
                        <a:rPr lang="en-US" sz="1100" b="1" u="none" strike="noStrike" cap="none">
                          <a:latin typeface="Calibri"/>
                          <a:ea typeface="Calibri"/>
                          <a:cs typeface="Calibri"/>
                          <a:sym typeface="Calibri"/>
                        </a:rPr>
                        <a:t>CDC</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solidFill>
                      <a:srgbClr val="EAF1DD"/>
                    </a:solidFill>
                  </a:tcPr>
                </a:tc>
                <a:tc>
                  <a:txBody>
                    <a:bodyPr/>
                    <a:lstStyle/>
                    <a:p>
                      <a:pPr marL="0" marR="0" lvl="0" indent="0" algn="l" rtl="0">
                        <a:lnSpc>
                          <a:spcPct val="115000"/>
                        </a:lnSpc>
                        <a:spcBef>
                          <a:spcPts val="0"/>
                        </a:spcBef>
                        <a:spcAft>
                          <a:spcPts val="0"/>
                        </a:spcAft>
                        <a:buSzPct val="25000"/>
                        <a:buNone/>
                      </a:pPr>
                      <a:r>
                        <a:rPr lang="en-US" sz="1100" u="none" strike="noStrike" cap="none">
                          <a:latin typeface="Calibri"/>
                          <a:ea typeface="Calibri"/>
                          <a:cs typeface="Calibri"/>
                          <a:sym typeface="Calibri"/>
                        </a:rPr>
                        <a:t>86</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solidFill>
                      <a:srgbClr val="EAF1DD"/>
                    </a:solidFill>
                  </a:tcPr>
                </a:tc>
                <a:tc>
                  <a:txBody>
                    <a:bodyPr/>
                    <a:lstStyle/>
                    <a:p>
                      <a:pPr marL="0" marR="0" lvl="0" indent="0" algn="l" rtl="0">
                        <a:lnSpc>
                          <a:spcPct val="115000"/>
                        </a:lnSpc>
                        <a:spcBef>
                          <a:spcPts val="0"/>
                        </a:spcBef>
                        <a:spcAft>
                          <a:spcPts val="0"/>
                        </a:spcAft>
                        <a:buSzPct val="25000"/>
                        <a:buNone/>
                      </a:pPr>
                      <a:r>
                        <a:rPr lang="en-US" sz="1100" u="none" strike="noStrike" cap="none">
                          <a:latin typeface="Calibri"/>
                          <a:ea typeface="Calibri"/>
                          <a:cs typeface="Calibri"/>
                          <a:sym typeface="Calibri"/>
                        </a:rPr>
                        <a:t>206</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solidFill>
                      <a:srgbClr val="EAF1DD"/>
                    </a:solidFill>
                  </a:tcPr>
                </a:tc>
                <a:tc>
                  <a:txBody>
                    <a:bodyPr/>
                    <a:lstStyle/>
                    <a:p>
                      <a:pPr marL="0" marR="0" lvl="0" indent="0" algn="l" rtl="0">
                        <a:lnSpc>
                          <a:spcPct val="115000"/>
                        </a:lnSpc>
                        <a:spcBef>
                          <a:spcPts val="0"/>
                        </a:spcBef>
                        <a:spcAft>
                          <a:spcPts val="0"/>
                        </a:spcAft>
                        <a:buSzPct val="25000"/>
                        <a:buNone/>
                      </a:pPr>
                      <a:r>
                        <a:rPr lang="en-US" sz="1100" u="none" strike="noStrike" cap="none">
                          <a:latin typeface="Calibri"/>
                          <a:ea typeface="Calibri"/>
                          <a:cs typeface="Calibri"/>
                          <a:sym typeface="Calibri"/>
                        </a:rPr>
                        <a:t>450</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solidFill>
                      <a:srgbClr val="EAF1DD"/>
                    </a:solidFill>
                  </a:tcPr>
                </a:tc>
              </a:tr>
              <a:tr h="723500">
                <a:tc>
                  <a:txBody>
                    <a:bodyPr/>
                    <a:lstStyle/>
                    <a:p>
                      <a:pPr marL="0" marR="0" lvl="0" indent="0" algn="l" rtl="0">
                        <a:lnSpc>
                          <a:spcPct val="115000"/>
                        </a:lnSpc>
                        <a:spcBef>
                          <a:spcPts val="0"/>
                        </a:spcBef>
                        <a:spcAft>
                          <a:spcPts val="0"/>
                        </a:spcAft>
                        <a:buSzPct val="25000"/>
                        <a:buNone/>
                      </a:pPr>
                      <a:r>
                        <a:rPr lang="en-US" sz="1100" b="1" u="none" strike="noStrike" cap="none">
                          <a:latin typeface="Calibri"/>
                          <a:ea typeface="Calibri"/>
                          <a:cs typeface="Calibri"/>
                          <a:sym typeface="Calibri"/>
                        </a:rPr>
                        <a:t>NSLA (Washington DC)</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tcPr>
                </a:tc>
                <a:tc>
                  <a:txBody>
                    <a:bodyPr/>
                    <a:lstStyle/>
                    <a:p>
                      <a:pPr marL="0" marR="0" lvl="0" indent="0" algn="l" rtl="0">
                        <a:lnSpc>
                          <a:spcPct val="115000"/>
                        </a:lnSpc>
                        <a:spcBef>
                          <a:spcPts val="0"/>
                        </a:spcBef>
                        <a:spcAft>
                          <a:spcPts val="0"/>
                        </a:spcAft>
                        <a:buSzPct val="25000"/>
                        <a:buNone/>
                      </a:pPr>
                      <a:r>
                        <a:rPr lang="en-US" sz="1100" u="none" strike="noStrike" cap="none">
                          <a:latin typeface="Calibri"/>
                          <a:ea typeface="Calibri"/>
                          <a:cs typeface="Calibri"/>
                          <a:sym typeface="Calibri"/>
                        </a:rPr>
                        <a:t>0</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tcPr>
                </a:tc>
                <a:tc>
                  <a:txBody>
                    <a:bodyPr/>
                    <a:lstStyle/>
                    <a:p>
                      <a:pPr marL="0" marR="0" lvl="0" indent="0" algn="l" rtl="0">
                        <a:lnSpc>
                          <a:spcPct val="115000"/>
                        </a:lnSpc>
                        <a:spcBef>
                          <a:spcPts val="0"/>
                        </a:spcBef>
                        <a:spcAft>
                          <a:spcPts val="0"/>
                        </a:spcAft>
                        <a:buSzPct val="25000"/>
                        <a:buNone/>
                      </a:pPr>
                      <a:r>
                        <a:rPr lang="en-US" sz="1100" u="none" strike="noStrike" cap="none">
                          <a:latin typeface="Calibri"/>
                          <a:ea typeface="Calibri"/>
                          <a:cs typeface="Calibri"/>
                          <a:sym typeface="Calibri"/>
                        </a:rPr>
                        <a:t>13</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tcPr>
                </a:tc>
                <a:tc>
                  <a:txBody>
                    <a:bodyPr/>
                    <a:lstStyle/>
                    <a:p>
                      <a:pPr marL="0" marR="0" lvl="0" indent="0" algn="l" rtl="0">
                        <a:lnSpc>
                          <a:spcPct val="115000"/>
                        </a:lnSpc>
                        <a:spcBef>
                          <a:spcPts val="0"/>
                        </a:spcBef>
                        <a:spcAft>
                          <a:spcPts val="0"/>
                        </a:spcAft>
                        <a:buSzPct val="25000"/>
                        <a:buNone/>
                      </a:pPr>
                      <a:r>
                        <a:rPr lang="en-US" sz="1100" u="none" strike="noStrike" cap="none">
                          <a:latin typeface="Calibri"/>
                          <a:ea typeface="Calibri"/>
                          <a:cs typeface="Calibri"/>
                          <a:sym typeface="Calibri"/>
                        </a:rPr>
                        <a:t>Due to budget</a:t>
                      </a:r>
                    </a:p>
                  </a:txBody>
                  <a:tcPr marL="68575" marR="68575" marT="0" marB="0">
                    <a:lnL w="12700" cap="flat" cmpd="sng">
                      <a:solidFill>
                        <a:srgbClr val="C2D69B"/>
                      </a:solidFill>
                      <a:prstDash val="solid"/>
                      <a:round/>
                      <a:headEnd type="none" w="med" len="med"/>
                      <a:tailEnd type="none" w="med" len="med"/>
                    </a:lnL>
                    <a:lnR w="12700" cap="flat" cmpd="sng">
                      <a:solidFill>
                        <a:srgbClr val="C2D69B"/>
                      </a:solidFill>
                      <a:prstDash val="solid"/>
                      <a:round/>
                      <a:headEnd type="none" w="med" len="med"/>
                      <a:tailEnd type="none" w="med" len="med"/>
                    </a:lnR>
                    <a:lnT w="12700" cap="flat" cmpd="sng">
                      <a:solidFill>
                        <a:srgbClr val="C2D69B"/>
                      </a:solidFill>
                      <a:prstDash val="solid"/>
                      <a:round/>
                      <a:headEnd type="none" w="med" len="med"/>
                      <a:tailEnd type="none" w="med" len="med"/>
                    </a:lnT>
                    <a:lnB w="12700" cap="flat" cmpd="sng">
                      <a:solidFill>
                        <a:srgbClr val="C2D69B"/>
                      </a:solidFill>
                      <a:prstDash val="solid"/>
                      <a:round/>
                      <a:headEnd type="none" w="med" len="med"/>
                      <a:tailEnd type="none" w="med" len="med"/>
                    </a:lnB>
                  </a:tcPr>
                </a:tc>
              </a:tr>
            </a:tbl>
          </a:graphicData>
        </a:graphic>
      </p:graphicFrame>
      <p:pic>
        <p:nvPicPr>
          <p:cNvPr id="389" name="Shape 389" descr="7.PNG"/>
          <p:cNvPicPr preferRelativeResize="0"/>
          <p:nvPr/>
        </p:nvPicPr>
        <p:blipFill>
          <a:blip r:embed="rId6">
            <a:alphaModFix/>
          </a:blip>
          <a:stretch>
            <a:fillRect/>
          </a:stretch>
        </p:blipFill>
        <p:spPr>
          <a:xfrm>
            <a:off x="402336" y="3352799"/>
            <a:ext cx="2993522" cy="2912358"/>
          </a:xfrm>
          <a:prstGeom prst="rect">
            <a:avLst/>
          </a:prstGeom>
          <a:noFill/>
          <a:ln>
            <a:noFill/>
          </a:ln>
        </p:spPr>
      </p:pic>
    </p:spTree>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93"/>
        <p:cNvGrpSpPr/>
        <p:nvPr/>
      </p:nvGrpSpPr>
      <p:grpSpPr>
        <a:xfrm>
          <a:off x="0" y="0"/>
          <a:ext cx="0" cy="0"/>
          <a:chOff x="0" y="0"/>
          <a:chExt cx="0" cy="0"/>
        </a:xfrm>
      </p:grpSpPr>
      <p:sp>
        <p:nvSpPr>
          <p:cNvPr id="394" name="Shape 394"/>
          <p:cNvSpPr txBox="1">
            <a:spLocks noGrp="1"/>
          </p:cNvSpPr>
          <p:nvPr>
            <p:ph type="title"/>
          </p:nvPr>
        </p:nvSpPr>
        <p:spPr>
          <a:xfrm>
            <a:off x="402336" y="228600"/>
            <a:ext cx="11379200" cy="758951"/>
          </a:xfrm>
          <a:prstGeom prst="rect">
            <a:avLst/>
          </a:prstGeom>
          <a:noFill/>
          <a:ln>
            <a:noFill/>
          </a:ln>
        </p:spPr>
        <p:txBody>
          <a:bodyPr lIns="91425" tIns="45700" rIns="91425" bIns="45700" anchor="b" anchorCtr="0">
            <a:noAutofit/>
          </a:bodyPr>
          <a:lstStyle/>
          <a:p>
            <a:pPr marL="0" marR="0" lvl="0" indent="0" algn="ctr" rtl="0">
              <a:spcBef>
                <a:spcPts val="0"/>
              </a:spcBef>
              <a:buClr>
                <a:srgbClr val="C9731D"/>
              </a:buClr>
              <a:buSzPct val="25000"/>
              <a:buFont typeface="Georgia"/>
              <a:buNone/>
            </a:pPr>
            <a:r>
              <a:rPr lang="en-US"/>
              <a:t>College and Career Planning-Wellstone</a:t>
            </a:r>
          </a:p>
        </p:txBody>
      </p:sp>
      <p:pic>
        <p:nvPicPr>
          <p:cNvPr id="395" name="Shape 395" descr="10.PNG"/>
          <p:cNvPicPr preferRelativeResize="0"/>
          <p:nvPr/>
        </p:nvPicPr>
        <p:blipFill>
          <a:blip r:embed="rId3">
            <a:alphaModFix/>
          </a:blip>
          <a:stretch>
            <a:fillRect/>
          </a:stretch>
        </p:blipFill>
        <p:spPr>
          <a:xfrm>
            <a:off x="289550" y="1398999"/>
            <a:ext cx="3540578" cy="2496351"/>
          </a:xfrm>
          <a:prstGeom prst="rect">
            <a:avLst/>
          </a:prstGeom>
          <a:noFill/>
          <a:ln>
            <a:noFill/>
          </a:ln>
        </p:spPr>
      </p:pic>
      <p:sp>
        <p:nvSpPr>
          <p:cNvPr id="398" name="Shape 398"/>
          <p:cNvSpPr txBox="1"/>
          <p:nvPr/>
        </p:nvSpPr>
        <p:spPr>
          <a:xfrm>
            <a:off x="126246" y="4076925"/>
            <a:ext cx="3736946" cy="2008909"/>
          </a:xfrm>
          <a:prstGeom prst="roundRect">
            <a:avLst/>
          </a:prstGeom>
          <a:solidFill>
            <a:srgbClr val="B6D7A8"/>
          </a:solidFill>
          <a:ln>
            <a:noFill/>
          </a:ln>
        </p:spPr>
        <p:txBody>
          <a:bodyPr lIns="91425" tIns="91425" rIns="91425" bIns="91425" anchor="t" anchorCtr="0">
            <a:noAutofit/>
          </a:bodyPr>
          <a:lstStyle/>
          <a:p>
            <a:pPr marL="284163" lvl="0" indent="-223838">
              <a:spcBef>
                <a:spcPts val="0"/>
              </a:spcBef>
              <a:buSzPct val="100000"/>
              <a:buChar char="●"/>
              <a:tabLst>
                <a:tab pos="233363" algn="l"/>
              </a:tabLst>
            </a:pPr>
            <a:r>
              <a:rPr lang="en-US" sz="1200" dirty="0"/>
              <a:t>Low Ratio of counselors to students (1: 125)</a:t>
            </a:r>
          </a:p>
          <a:p>
            <a:pPr marL="284163" lvl="0" indent="-223838">
              <a:spcBef>
                <a:spcPts val="0"/>
              </a:spcBef>
              <a:buSzPct val="100000"/>
              <a:buChar char="●"/>
              <a:tabLst>
                <a:tab pos="233363" algn="l"/>
              </a:tabLst>
            </a:pPr>
            <a:r>
              <a:rPr lang="en-US" sz="1200" dirty="0"/>
              <a:t>Full time college and career counselor</a:t>
            </a:r>
          </a:p>
          <a:p>
            <a:pPr marL="284163" lvl="0" indent="-223838">
              <a:spcBef>
                <a:spcPts val="0"/>
              </a:spcBef>
              <a:buSzPct val="100000"/>
              <a:buChar char="●"/>
              <a:tabLst>
                <a:tab pos="233363" algn="l"/>
              </a:tabLst>
            </a:pPr>
            <a:r>
              <a:rPr lang="en-US" sz="1200" dirty="0"/>
              <a:t>Tracking information regarding each former graduate as well as current graduate</a:t>
            </a:r>
          </a:p>
          <a:p>
            <a:pPr marL="284163" lvl="0" indent="-223838">
              <a:spcBef>
                <a:spcPts val="0"/>
              </a:spcBef>
              <a:buSzPct val="100000"/>
              <a:buChar char="●"/>
              <a:tabLst>
                <a:tab pos="233363" algn="l"/>
              </a:tabLst>
            </a:pPr>
            <a:r>
              <a:rPr lang="en-US" sz="1200" dirty="0"/>
              <a:t>Experiences at various colleges/universities and work-based learning</a:t>
            </a:r>
          </a:p>
          <a:p>
            <a:pPr marL="284163" lvl="0" indent="-223838">
              <a:spcBef>
                <a:spcPts val="0"/>
              </a:spcBef>
              <a:buSzPct val="100000"/>
              <a:buChar char="●"/>
              <a:tabLst>
                <a:tab pos="233363" algn="l"/>
              </a:tabLst>
            </a:pPr>
            <a:r>
              <a:rPr lang="en-US" sz="1200" dirty="0"/>
              <a:t>Principal is involved with each graduate through conferencing, check-ins, post-high school planning and </a:t>
            </a:r>
            <a:r>
              <a:rPr lang="en-US" sz="1200" dirty="0" smtClean="0"/>
              <a:t>mentorship</a:t>
            </a:r>
            <a:endParaRPr lang="en-US" sz="1200" dirty="0"/>
          </a:p>
        </p:txBody>
      </p:sp>
      <p:grpSp>
        <p:nvGrpSpPr>
          <p:cNvPr id="3" name="Group 2"/>
          <p:cNvGrpSpPr/>
          <p:nvPr/>
        </p:nvGrpSpPr>
        <p:grpSpPr>
          <a:xfrm>
            <a:off x="3972294" y="1353965"/>
            <a:ext cx="1950227" cy="1067348"/>
            <a:chOff x="5116822" y="4300151"/>
            <a:chExt cx="1950227" cy="1067348"/>
          </a:xfrm>
        </p:grpSpPr>
        <p:sp>
          <p:nvSpPr>
            <p:cNvPr id="13" name="Shape 370"/>
            <p:cNvSpPr txBox="1"/>
            <p:nvPr/>
          </p:nvSpPr>
          <p:spPr>
            <a:xfrm>
              <a:off x="5116822" y="4316055"/>
              <a:ext cx="1950227" cy="1051444"/>
            </a:xfrm>
            <a:prstGeom prst="rect">
              <a:avLst/>
            </a:prstGeom>
            <a:noFill/>
            <a:ln>
              <a:noFill/>
            </a:ln>
          </p:spPr>
          <p:txBody>
            <a:bodyPr lIns="91425" tIns="45700" rIns="91425" bIns="45700" anchor="t" anchorCtr="0">
              <a:noAutofit/>
            </a:bodyPr>
            <a:lstStyle/>
            <a:p>
              <a:pPr>
                <a:buSzPct val="25000"/>
              </a:pPr>
              <a:r>
                <a:rPr lang="en-US" sz="1000" b="1" cap="small" dirty="0" smtClean="0">
                  <a:solidFill>
                    <a:schemeClr val="dk1"/>
                  </a:solidFill>
                  <a:latin typeface="Corbel"/>
                  <a:ea typeface="Corbel"/>
                  <a:cs typeface="Corbel"/>
                  <a:sym typeface="Corbel"/>
                </a:rPr>
                <a:t>Class 2016-</a:t>
              </a:r>
            </a:p>
            <a:p>
              <a:pPr>
                <a:buSzPct val="25000"/>
              </a:pPr>
              <a:endParaRPr lang="en-US" sz="1000" b="1" cap="small" dirty="0" smtClean="0">
                <a:solidFill>
                  <a:schemeClr val="dk1"/>
                </a:solidFill>
                <a:latin typeface="Corbel"/>
                <a:ea typeface="Corbel"/>
                <a:cs typeface="Corbel"/>
                <a:sym typeface="Corbel"/>
              </a:endParaRPr>
            </a:p>
            <a:p>
              <a:pPr>
                <a:buSzPct val="25000"/>
              </a:pPr>
              <a:r>
                <a:rPr lang="en-US" sz="1000" b="1" cap="small" dirty="0">
                  <a:solidFill>
                    <a:schemeClr val="dk1"/>
                  </a:solidFill>
                  <a:latin typeface="Corbel"/>
                  <a:ea typeface="Corbel"/>
                  <a:cs typeface="Corbel"/>
                  <a:sym typeface="Corbel"/>
                </a:rPr>
                <a:t>	</a:t>
              </a:r>
              <a:r>
                <a:rPr lang="en-US" sz="1000" b="1" cap="small" dirty="0" smtClean="0">
                  <a:solidFill>
                    <a:schemeClr val="dk1"/>
                  </a:solidFill>
                  <a:latin typeface="Corbel"/>
                  <a:ea typeface="Corbel"/>
                  <a:cs typeface="Corbel"/>
                  <a:sym typeface="Corbel"/>
                </a:rPr>
                <a:t>GRADUATES </a:t>
              </a:r>
              <a:endParaRPr lang="en-US" sz="1000" b="1" cap="small" dirty="0">
                <a:solidFill>
                  <a:schemeClr val="dk1"/>
                </a:solidFill>
                <a:latin typeface="Corbel"/>
                <a:ea typeface="Corbel"/>
                <a:cs typeface="Corbel"/>
                <a:sym typeface="Corbel"/>
              </a:endParaRPr>
            </a:p>
            <a:p>
              <a:pPr marL="0" marR="0" lvl="0" indent="0" algn="l" rtl="0">
                <a:spcBef>
                  <a:spcPts val="0"/>
                </a:spcBef>
                <a:buSzPct val="25000"/>
                <a:buNone/>
              </a:pPr>
              <a:endParaRPr lang="en-US" sz="1000" b="1" cap="small" dirty="0">
                <a:solidFill>
                  <a:schemeClr val="dk1"/>
                </a:solidFill>
                <a:latin typeface="Corbel"/>
                <a:ea typeface="Corbel"/>
                <a:cs typeface="Corbel"/>
                <a:sym typeface="Corbel"/>
              </a:endParaRPr>
            </a:p>
          </p:txBody>
        </p:sp>
        <p:sp>
          <p:nvSpPr>
            <p:cNvPr id="10" name="Shape 371"/>
            <p:cNvSpPr txBox="1"/>
            <p:nvPr/>
          </p:nvSpPr>
          <p:spPr>
            <a:xfrm>
              <a:off x="5465616" y="4300151"/>
              <a:ext cx="1252640" cy="70788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4000" b="1" dirty="0" smtClean="0">
                  <a:solidFill>
                    <a:srgbClr val="FF6600"/>
                  </a:solidFill>
                  <a:latin typeface="Corbel"/>
                  <a:ea typeface="Corbel"/>
                  <a:cs typeface="Corbel"/>
                  <a:sym typeface="Corbel"/>
                </a:rPr>
                <a:t>39</a:t>
              </a:r>
              <a:endParaRPr lang="en-US" sz="2800" b="1" dirty="0">
                <a:solidFill>
                  <a:srgbClr val="FF6600"/>
                </a:solidFill>
                <a:latin typeface="Corbel"/>
                <a:ea typeface="Corbel"/>
                <a:cs typeface="Corbel"/>
                <a:sym typeface="Corbel"/>
              </a:endParaRPr>
            </a:p>
          </p:txBody>
        </p:sp>
      </p:grpSp>
      <p:grpSp>
        <p:nvGrpSpPr>
          <p:cNvPr id="4" name="Group 3"/>
          <p:cNvGrpSpPr/>
          <p:nvPr/>
        </p:nvGrpSpPr>
        <p:grpSpPr>
          <a:xfrm>
            <a:off x="8205705" y="1165808"/>
            <a:ext cx="1349852" cy="1232159"/>
            <a:chOff x="7744211" y="4343762"/>
            <a:chExt cx="1349852" cy="1232159"/>
          </a:xfrm>
        </p:grpSpPr>
        <p:sp>
          <p:nvSpPr>
            <p:cNvPr id="11" name="Shape 370"/>
            <p:cNvSpPr txBox="1"/>
            <p:nvPr/>
          </p:nvSpPr>
          <p:spPr>
            <a:xfrm>
              <a:off x="7744211" y="5021924"/>
              <a:ext cx="1252233" cy="553997"/>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000" b="1" cap="small" dirty="0" smtClean="0">
                  <a:solidFill>
                    <a:schemeClr val="dk1"/>
                  </a:solidFill>
                  <a:latin typeface="Corbel"/>
                  <a:ea typeface="Corbel"/>
                  <a:cs typeface="Corbel"/>
                  <a:sym typeface="Corbel"/>
                </a:rPr>
                <a:t>Applied To College</a:t>
              </a:r>
              <a:endParaRPr lang="en-US" sz="1000" b="1" cap="small" dirty="0">
                <a:solidFill>
                  <a:schemeClr val="dk1"/>
                </a:solidFill>
                <a:latin typeface="Corbel"/>
                <a:ea typeface="Corbel"/>
                <a:cs typeface="Corbel"/>
                <a:sym typeface="Corbel"/>
              </a:endParaRPr>
            </a:p>
          </p:txBody>
        </p:sp>
        <p:sp>
          <p:nvSpPr>
            <p:cNvPr id="12" name="Shape 371"/>
            <p:cNvSpPr txBox="1"/>
            <p:nvPr/>
          </p:nvSpPr>
          <p:spPr>
            <a:xfrm>
              <a:off x="7841423" y="4343762"/>
              <a:ext cx="1252640" cy="70788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4000" b="1" dirty="0" smtClean="0">
                  <a:solidFill>
                    <a:srgbClr val="FF6600"/>
                  </a:solidFill>
                  <a:latin typeface="Corbel"/>
                  <a:ea typeface="Corbel"/>
                  <a:cs typeface="Corbel"/>
                  <a:sym typeface="Corbel"/>
                </a:rPr>
                <a:t>95</a:t>
              </a:r>
              <a:r>
                <a:rPr lang="en-US" sz="2800" b="1" dirty="0" smtClean="0">
                  <a:solidFill>
                    <a:srgbClr val="FF6600"/>
                  </a:solidFill>
                  <a:latin typeface="Corbel"/>
                  <a:ea typeface="Corbel"/>
                  <a:cs typeface="Corbel"/>
                  <a:sym typeface="Corbel"/>
                </a:rPr>
                <a:t>%</a:t>
              </a:r>
              <a:endParaRPr lang="en-US" sz="2800" b="1" dirty="0">
                <a:solidFill>
                  <a:srgbClr val="FF6600"/>
                </a:solidFill>
                <a:latin typeface="Corbel"/>
                <a:ea typeface="Corbel"/>
                <a:cs typeface="Corbel"/>
                <a:sym typeface="Corbel"/>
              </a:endParaRPr>
            </a:p>
          </p:txBody>
        </p:sp>
      </p:grpSp>
      <p:cxnSp>
        <p:nvCxnSpPr>
          <p:cNvPr id="6" name="Straight Arrow Connector 5"/>
          <p:cNvCxnSpPr/>
          <p:nvPr/>
        </p:nvCxnSpPr>
        <p:spPr>
          <a:xfrm>
            <a:off x="5629504" y="1664926"/>
            <a:ext cx="550825" cy="49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9" name="Group 8"/>
          <p:cNvGrpSpPr/>
          <p:nvPr/>
        </p:nvGrpSpPr>
        <p:grpSpPr>
          <a:xfrm>
            <a:off x="6196776" y="1194168"/>
            <a:ext cx="1845377" cy="1048793"/>
            <a:chOff x="4882923" y="2470213"/>
            <a:chExt cx="1845377" cy="1048793"/>
          </a:xfrm>
        </p:grpSpPr>
        <p:sp>
          <p:nvSpPr>
            <p:cNvPr id="19" name="Shape 371"/>
            <p:cNvSpPr txBox="1"/>
            <p:nvPr/>
          </p:nvSpPr>
          <p:spPr>
            <a:xfrm>
              <a:off x="5030028" y="2470213"/>
              <a:ext cx="1252640" cy="70788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4000" b="1" dirty="0" smtClean="0">
                  <a:solidFill>
                    <a:srgbClr val="FF6600"/>
                  </a:solidFill>
                  <a:latin typeface="Corbel"/>
                  <a:ea typeface="Corbel"/>
                  <a:cs typeface="Corbel"/>
                  <a:sym typeface="Corbel"/>
                </a:rPr>
                <a:t>100</a:t>
              </a:r>
              <a:r>
                <a:rPr lang="en-US" sz="2800" b="1" dirty="0" smtClean="0">
                  <a:solidFill>
                    <a:srgbClr val="FF6600"/>
                  </a:solidFill>
                  <a:latin typeface="Corbel"/>
                  <a:ea typeface="Corbel"/>
                  <a:cs typeface="Corbel"/>
                  <a:sym typeface="Corbel"/>
                </a:rPr>
                <a:t>%</a:t>
              </a:r>
              <a:endParaRPr lang="en-US" sz="2800" b="1" dirty="0">
                <a:solidFill>
                  <a:srgbClr val="FF6600"/>
                </a:solidFill>
                <a:latin typeface="Corbel"/>
                <a:ea typeface="Corbel"/>
                <a:cs typeface="Corbel"/>
                <a:sym typeface="Corbel"/>
              </a:endParaRPr>
            </a:p>
          </p:txBody>
        </p:sp>
        <p:sp>
          <p:nvSpPr>
            <p:cNvPr id="8" name="TextBox 7"/>
            <p:cNvSpPr txBox="1"/>
            <p:nvPr/>
          </p:nvSpPr>
          <p:spPr>
            <a:xfrm>
              <a:off x="4882923" y="2995786"/>
              <a:ext cx="1845377" cy="523220"/>
            </a:xfrm>
            <a:prstGeom prst="rect">
              <a:avLst/>
            </a:prstGeom>
            <a:noFill/>
          </p:spPr>
          <p:txBody>
            <a:bodyPr wrap="none" rtlCol="0">
              <a:spAutoFit/>
            </a:bodyPr>
            <a:lstStyle/>
            <a:p>
              <a:r>
                <a:rPr lang="en-US" dirty="0" smtClean="0"/>
                <a:t>Of Senior has a </a:t>
              </a:r>
            </a:p>
            <a:p>
              <a:r>
                <a:rPr lang="en-US" dirty="0" smtClean="0"/>
                <a:t>postsecondary plan </a:t>
              </a:r>
              <a:endParaRPr lang="en-US" dirty="0"/>
            </a:p>
          </p:txBody>
        </p:sp>
      </p:grpSp>
      <p:cxnSp>
        <p:nvCxnSpPr>
          <p:cNvPr id="24" name="Straight Arrow Connector 23"/>
          <p:cNvCxnSpPr/>
          <p:nvPr/>
        </p:nvCxnSpPr>
        <p:spPr>
          <a:xfrm>
            <a:off x="7732192" y="1701183"/>
            <a:ext cx="549166" cy="67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16" name="Group 15"/>
          <p:cNvGrpSpPr/>
          <p:nvPr/>
        </p:nvGrpSpPr>
        <p:grpSpPr>
          <a:xfrm>
            <a:off x="9945856" y="1260048"/>
            <a:ext cx="1950227" cy="877245"/>
            <a:chOff x="4235840" y="3029895"/>
            <a:chExt cx="1950227" cy="877245"/>
          </a:xfrm>
        </p:grpSpPr>
        <p:sp>
          <p:nvSpPr>
            <p:cNvPr id="26" name="Shape 370"/>
            <p:cNvSpPr txBox="1"/>
            <p:nvPr/>
          </p:nvSpPr>
          <p:spPr>
            <a:xfrm>
              <a:off x="4235840" y="3568421"/>
              <a:ext cx="1950227" cy="338719"/>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000" b="1" cap="small" dirty="0" smtClean="0">
                  <a:solidFill>
                    <a:schemeClr val="dk1"/>
                  </a:solidFill>
                  <a:latin typeface="Corbel"/>
                  <a:ea typeface="Corbel"/>
                  <a:cs typeface="Corbel"/>
                  <a:sym typeface="Corbel"/>
                </a:rPr>
                <a:t>College Application </a:t>
              </a:r>
              <a:endParaRPr lang="en-US" sz="1000" b="1" cap="small" dirty="0">
                <a:solidFill>
                  <a:schemeClr val="dk1"/>
                </a:solidFill>
                <a:latin typeface="Corbel"/>
                <a:ea typeface="Corbel"/>
                <a:cs typeface="Corbel"/>
                <a:sym typeface="Corbel"/>
              </a:endParaRPr>
            </a:p>
          </p:txBody>
        </p:sp>
        <p:sp>
          <p:nvSpPr>
            <p:cNvPr id="28" name="Shape 371"/>
            <p:cNvSpPr txBox="1"/>
            <p:nvPr/>
          </p:nvSpPr>
          <p:spPr>
            <a:xfrm>
              <a:off x="4444823" y="3029895"/>
              <a:ext cx="1127841" cy="70788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4000" b="1" dirty="0" smtClean="0">
                  <a:solidFill>
                    <a:srgbClr val="FF6600"/>
                  </a:solidFill>
                  <a:latin typeface="Corbel"/>
                  <a:ea typeface="Corbel"/>
                  <a:cs typeface="Corbel"/>
                  <a:sym typeface="Corbel"/>
                </a:rPr>
                <a:t>160 </a:t>
              </a:r>
              <a:endParaRPr lang="en-US" sz="2800" b="1" dirty="0">
                <a:solidFill>
                  <a:srgbClr val="FF6600"/>
                </a:solidFill>
                <a:latin typeface="Corbel"/>
                <a:ea typeface="Corbel"/>
                <a:cs typeface="Corbel"/>
                <a:sym typeface="Corbel"/>
              </a:endParaRPr>
            </a:p>
          </p:txBody>
        </p:sp>
      </p:grpSp>
      <p:grpSp>
        <p:nvGrpSpPr>
          <p:cNvPr id="15" name="Group 14"/>
          <p:cNvGrpSpPr/>
          <p:nvPr/>
        </p:nvGrpSpPr>
        <p:grpSpPr>
          <a:xfrm>
            <a:off x="9513705" y="1981351"/>
            <a:ext cx="1950227" cy="931643"/>
            <a:chOff x="5468015" y="2862959"/>
            <a:chExt cx="1950227" cy="1324674"/>
          </a:xfrm>
        </p:grpSpPr>
        <p:sp>
          <p:nvSpPr>
            <p:cNvPr id="29" name="Shape 371"/>
            <p:cNvSpPr txBox="1"/>
            <p:nvPr/>
          </p:nvSpPr>
          <p:spPr>
            <a:xfrm>
              <a:off x="5733212" y="2862959"/>
              <a:ext cx="1252640" cy="70788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4000" b="1" dirty="0" smtClean="0">
                  <a:solidFill>
                    <a:srgbClr val="FF6600"/>
                  </a:solidFill>
                  <a:latin typeface="Corbel"/>
                  <a:ea typeface="Corbel"/>
                  <a:cs typeface="Corbel"/>
                  <a:sym typeface="Corbel"/>
                </a:rPr>
                <a:t>93</a:t>
              </a:r>
              <a:endParaRPr lang="en-US" sz="2800" b="1" dirty="0">
                <a:solidFill>
                  <a:srgbClr val="FF6600"/>
                </a:solidFill>
                <a:latin typeface="Corbel"/>
                <a:ea typeface="Corbel"/>
                <a:cs typeface="Corbel"/>
                <a:sym typeface="Corbel"/>
              </a:endParaRPr>
            </a:p>
          </p:txBody>
        </p:sp>
        <p:sp>
          <p:nvSpPr>
            <p:cNvPr id="31" name="Shape 370"/>
            <p:cNvSpPr txBox="1"/>
            <p:nvPr/>
          </p:nvSpPr>
          <p:spPr>
            <a:xfrm>
              <a:off x="5468015" y="3848914"/>
              <a:ext cx="1950227" cy="338719"/>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000" b="1" cap="small" dirty="0" smtClean="0">
                  <a:solidFill>
                    <a:schemeClr val="dk1"/>
                  </a:solidFill>
                  <a:latin typeface="Corbel"/>
                  <a:ea typeface="Corbel"/>
                  <a:cs typeface="Corbel"/>
                  <a:sym typeface="Corbel"/>
                </a:rPr>
                <a:t>2-Year College</a:t>
              </a:r>
              <a:endParaRPr lang="en-US" sz="1000" b="1" cap="small" dirty="0">
                <a:solidFill>
                  <a:schemeClr val="dk1"/>
                </a:solidFill>
                <a:latin typeface="Corbel"/>
                <a:ea typeface="Corbel"/>
                <a:cs typeface="Corbel"/>
                <a:sym typeface="Corbel"/>
              </a:endParaRPr>
            </a:p>
          </p:txBody>
        </p:sp>
      </p:grpSp>
      <p:grpSp>
        <p:nvGrpSpPr>
          <p:cNvPr id="17" name="Group 16"/>
          <p:cNvGrpSpPr/>
          <p:nvPr/>
        </p:nvGrpSpPr>
        <p:grpSpPr>
          <a:xfrm>
            <a:off x="10718759" y="2036267"/>
            <a:ext cx="1950227" cy="982958"/>
            <a:chOff x="5535249" y="3579842"/>
            <a:chExt cx="1950227" cy="982958"/>
          </a:xfrm>
        </p:grpSpPr>
        <p:sp>
          <p:nvSpPr>
            <p:cNvPr id="30" name="Shape 371"/>
            <p:cNvSpPr txBox="1"/>
            <p:nvPr/>
          </p:nvSpPr>
          <p:spPr>
            <a:xfrm>
              <a:off x="5654102" y="3579842"/>
              <a:ext cx="1252640" cy="70788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4000" b="1" dirty="0" smtClean="0">
                  <a:solidFill>
                    <a:srgbClr val="FF6600"/>
                  </a:solidFill>
                  <a:latin typeface="Corbel"/>
                  <a:ea typeface="Corbel"/>
                  <a:cs typeface="Corbel"/>
                  <a:sym typeface="Corbel"/>
                </a:rPr>
                <a:t>69</a:t>
              </a:r>
              <a:endParaRPr lang="en-US" sz="2800" b="1" dirty="0">
                <a:solidFill>
                  <a:srgbClr val="FF6600"/>
                </a:solidFill>
                <a:latin typeface="Corbel"/>
                <a:ea typeface="Corbel"/>
                <a:cs typeface="Corbel"/>
                <a:sym typeface="Corbel"/>
              </a:endParaRPr>
            </a:p>
          </p:txBody>
        </p:sp>
        <p:sp>
          <p:nvSpPr>
            <p:cNvPr id="32" name="Shape 370"/>
            <p:cNvSpPr txBox="1"/>
            <p:nvPr/>
          </p:nvSpPr>
          <p:spPr>
            <a:xfrm>
              <a:off x="5535249" y="4224081"/>
              <a:ext cx="1950227" cy="338719"/>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000" b="1" cap="small" dirty="0" smtClean="0">
                  <a:solidFill>
                    <a:schemeClr val="dk1"/>
                  </a:solidFill>
                  <a:latin typeface="Corbel"/>
                  <a:ea typeface="Corbel"/>
                  <a:cs typeface="Corbel"/>
                  <a:sym typeface="Corbel"/>
                </a:rPr>
                <a:t>4-Year College</a:t>
              </a:r>
              <a:endParaRPr lang="en-US" sz="1000" b="1" cap="small" dirty="0">
                <a:solidFill>
                  <a:schemeClr val="dk1"/>
                </a:solidFill>
                <a:latin typeface="Corbel"/>
                <a:ea typeface="Corbel"/>
                <a:cs typeface="Corbel"/>
                <a:sym typeface="Corbel"/>
              </a:endParaRPr>
            </a:p>
          </p:txBody>
        </p:sp>
      </p:grpSp>
      <p:cxnSp>
        <p:nvCxnSpPr>
          <p:cNvPr id="39" name="Straight Arrow Connector 38"/>
          <p:cNvCxnSpPr/>
          <p:nvPr/>
        </p:nvCxnSpPr>
        <p:spPr>
          <a:xfrm>
            <a:off x="9378186" y="1680101"/>
            <a:ext cx="549166" cy="67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3" name="Right Brace 32"/>
          <p:cNvSpPr/>
          <p:nvPr/>
        </p:nvSpPr>
        <p:spPr>
          <a:xfrm rot="5400000">
            <a:off x="10579868" y="1293048"/>
            <a:ext cx="223345" cy="1655839"/>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4" name="TextBox 33"/>
          <p:cNvSpPr txBox="1"/>
          <p:nvPr/>
        </p:nvSpPr>
        <p:spPr>
          <a:xfrm>
            <a:off x="9698418" y="3016742"/>
            <a:ext cx="1770870" cy="307777"/>
          </a:xfrm>
          <a:prstGeom prst="rect">
            <a:avLst/>
          </a:prstGeom>
          <a:noFill/>
        </p:spPr>
        <p:txBody>
          <a:bodyPr wrap="square" rtlCol="0">
            <a:spAutoFit/>
          </a:bodyPr>
          <a:lstStyle/>
          <a:p>
            <a:r>
              <a:rPr lang="en-US" dirty="0" smtClean="0"/>
              <a:t>Financial Aid</a:t>
            </a:r>
            <a:endParaRPr lang="en-US" dirty="0"/>
          </a:p>
        </p:txBody>
      </p:sp>
      <p:grpSp>
        <p:nvGrpSpPr>
          <p:cNvPr id="35" name="Group 34"/>
          <p:cNvGrpSpPr/>
          <p:nvPr/>
        </p:nvGrpSpPr>
        <p:grpSpPr>
          <a:xfrm>
            <a:off x="9026538" y="3157952"/>
            <a:ext cx="2180167" cy="1073975"/>
            <a:chOff x="9513705" y="3642266"/>
            <a:chExt cx="2180167" cy="1073975"/>
          </a:xfrm>
        </p:grpSpPr>
        <p:sp>
          <p:nvSpPr>
            <p:cNvPr id="45" name="Shape 370"/>
            <p:cNvSpPr txBox="1"/>
            <p:nvPr/>
          </p:nvSpPr>
          <p:spPr>
            <a:xfrm>
              <a:off x="9765743" y="4162244"/>
              <a:ext cx="1252233" cy="553997"/>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000" b="1" cap="small" dirty="0" smtClean="0">
                  <a:solidFill>
                    <a:schemeClr val="dk1"/>
                  </a:solidFill>
                  <a:latin typeface="Corbel"/>
                  <a:ea typeface="Corbel"/>
                  <a:cs typeface="Corbel"/>
                  <a:sym typeface="Corbel"/>
                </a:rPr>
                <a:t>Completed FAFSA/</a:t>
              </a:r>
              <a:br>
                <a:rPr lang="en-US" sz="1000" b="1" cap="small" dirty="0" smtClean="0">
                  <a:solidFill>
                    <a:schemeClr val="dk1"/>
                  </a:solidFill>
                  <a:latin typeface="Corbel"/>
                  <a:ea typeface="Corbel"/>
                  <a:cs typeface="Corbel"/>
                  <a:sym typeface="Corbel"/>
                </a:rPr>
              </a:br>
              <a:r>
                <a:rPr lang="en-US" sz="1000" b="1" cap="small" dirty="0" smtClean="0">
                  <a:solidFill>
                    <a:schemeClr val="dk1"/>
                  </a:solidFill>
                  <a:latin typeface="Corbel"/>
                  <a:ea typeface="Corbel"/>
                  <a:cs typeface="Corbel"/>
                  <a:sym typeface="Corbel"/>
                </a:rPr>
                <a:t>DREAM ACT</a:t>
              </a:r>
              <a:endParaRPr lang="en-US" sz="1000" b="1" cap="small" dirty="0">
                <a:solidFill>
                  <a:schemeClr val="dk1"/>
                </a:solidFill>
                <a:latin typeface="Corbel"/>
                <a:ea typeface="Corbel"/>
                <a:cs typeface="Corbel"/>
                <a:sym typeface="Corbel"/>
              </a:endParaRPr>
            </a:p>
          </p:txBody>
        </p:sp>
        <p:sp>
          <p:nvSpPr>
            <p:cNvPr id="46" name="Shape 371"/>
            <p:cNvSpPr txBox="1"/>
            <p:nvPr/>
          </p:nvSpPr>
          <p:spPr>
            <a:xfrm>
              <a:off x="9513705" y="3642266"/>
              <a:ext cx="1252640" cy="70788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4000" b="1" dirty="0" smtClean="0">
                  <a:solidFill>
                    <a:srgbClr val="FF6600"/>
                  </a:solidFill>
                  <a:latin typeface="Corbel"/>
                  <a:ea typeface="Corbel"/>
                  <a:cs typeface="Corbel"/>
                  <a:sym typeface="Corbel"/>
                </a:rPr>
                <a:t>92</a:t>
              </a:r>
              <a:r>
                <a:rPr lang="en-US" sz="2800" b="1" dirty="0" smtClean="0">
                  <a:solidFill>
                    <a:srgbClr val="FF6600"/>
                  </a:solidFill>
                  <a:latin typeface="Corbel"/>
                  <a:ea typeface="Corbel"/>
                  <a:cs typeface="Corbel"/>
                  <a:sym typeface="Corbel"/>
                </a:rPr>
                <a:t>% </a:t>
              </a:r>
              <a:endParaRPr lang="en-US" sz="2800" b="1" dirty="0">
                <a:solidFill>
                  <a:srgbClr val="FF6600"/>
                </a:solidFill>
                <a:latin typeface="Corbel"/>
                <a:ea typeface="Corbel"/>
                <a:cs typeface="Corbel"/>
                <a:sym typeface="Corbel"/>
              </a:endParaRPr>
            </a:p>
          </p:txBody>
        </p:sp>
        <p:sp>
          <p:nvSpPr>
            <p:cNvPr id="49" name="Shape 370"/>
            <p:cNvSpPr txBox="1"/>
            <p:nvPr/>
          </p:nvSpPr>
          <p:spPr>
            <a:xfrm>
              <a:off x="10441639" y="3826055"/>
              <a:ext cx="1252233" cy="553997"/>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000" b="1" cap="small" dirty="0" smtClean="0">
                  <a:solidFill>
                    <a:schemeClr val="dk1"/>
                  </a:solidFill>
                  <a:latin typeface="Corbel"/>
                  <a:ea typeface="Corbel"/>
                  <a:cs typeface="Corbel"/>
                  <a:sym typeface="Corbel"/>
                </a:rPr>
                <a:t>Of the students (36)</a:t>
              </a:r>
              <a:endParaRPr lang="en-US" sz="1000" b="1" cap="small" dirty="0">
                <a:solidFill>
                  <a:schemeClr val="dk1"/>
                </a:solidFill>
                <a:latin typeface="Corbel"/>
                <a:ea typeface="Corbel"/>
                <a:cs typeface="Corbel"/>
                <a:sym typeface="Corbel"/>
              </a:endParaRPr>
            </a:p>
          </p:txBody>
        </p:sp>
      </p:grpSp>
      <p:grpSp>
        <p:nvGrpSpPr>
          <p:cNvPr id="36" name="Group 35"/>
          <p:cNvGrpSpPr/>
          <p:nvPr/>
        </p:nvGrpSpPr>
        <p:grpSpPr>
          <a:xfrm>
            <a:off x="8979572" y="4075692"/>
            <a:ext cx="2122905" cy="707886"/>
            <a:chOff x="8979572" y="3982678"/>
            <a:chExt cx="2122905" cy="707886"/>
          </a:xfrm>
        </p:grpSpPr>
        <p:sp>
          <p:nvSpPr>
            <p:cNvPr id="50" name="Shape 371"/>
            <p:cNvSpPr txBox="1"/>
            <p:nvPr/>
          </p:nvSpPr>
          <p:spPr>
            <a:xfrm>
              <a:off x="8979572" y="3982678"/>
              <a:ext cx="1252640" cy="70788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4000" b="1" dirty="0" smtClean="0">
                  <a:solidFill>
                    <a:srgbClr val="FF6600"/>
                  </a:solidFill>
                  <a:latin typeface="Corbel"/>
                  <a:ea typeface="Corbel"/>
                  <a:cs typeface="Corbel"/>
                  <a:sym typeface="Corbel"/>
                </a:rPr>
                <a:t>69</a:t>
              </a:r>
              <a:r>
                <a:rPr lang="en-US" sz="2800" b="1" dirty="0" smtClean="0">
                  <a:solidFill>
                    <a:srgbClr val="FF6600"/>
                  </a:solidFill>
                  <a:latin typeface="Corbel"/>
                  <a:ea typeface="Corbel"/>
                  <a:cs typeface="Corbel"/>
                  <a:sym typeface="Corbel"/>
                </a:rPr>
                <a:t>% </a:t>
              </a:r>
              <a:endParaRPr lang="en-US" sz="2800" b="1" dirty="0">
                <a:solidFill>
                  <a:srgbClr val="FF6600"/>
                </a:solidFill>
                <a:latin typeface="Corbel"/>
                <a:ea typeface="Corbel"/>
                <a:cs typeface="Corbel"/>
                <a:sym typeface="Corbel"/>
              </a:endParaRPr>
            </a:p>
          </p:txBody>
        </p:sp>
        <p:sp>
          <p:nvSpPr>
            <p:cNvPr id="51" name="Shape 370"/>
            <p:cNvSpPr txBox="1"/>
            <p:nvPr/>
          </p:nvSpPr>
          <p:spPr>
            <a:xfrm>
              <a:off x="9850244" y="4008968"/>
              <a:ext cx="1252233" cy="553997"/>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000" b="1" cap="small" dirty="0" smtClean="0">
                  <a:solidFill>
                    <a:schemeClr val="dk1"/>
                  </a:solidFill>
                  <a:latin typeface="Corbel"/>
                  <a:ea typeface="Corbel"/>
                  <a:cs typeface="Corbel"/>
                  <a:sym typeface="Corbel"/>
                </a:rPr>
                <a:t>Applied to Scholarships</a:t>
              </a:r>
              <a:endParaRPr lang="en-US" sz="1000" b="1" cap="small" dirty="0">
                <a:solidFill>
                  <a:schemeClr val="dk1"/>
                </a:solidFill>
                <a:latin typeface="Corbel"/>
                <a:ea typeface="Corbel"/>
                <a:cs typeface="Corbel"/>
                <a:sym typeface="Corbel"/>
              </a:endParaRPr>
            </a:p>
          </p:txBody>
        </p:sp>
      </p:grpSp>
      <p:grpSp>
        <p:nvGrpSpPr>
          <p:cNvPr id="37" name="Group 36"/>
          <p:cNvGrpSpPr/>
          <p:nvPr/>
        </p:nvGrpSpPr>
        <p:grpSpPr>
          <a:xfrm>
            <a:off x="9697935" y="4518706"/>
            <a:ext cx="2091823" cy="832105"/>
            <a:chOff x="9510492" y="4545635"/>
            <a:chExt cx="2091823" cy="832105"/>
          </a:xfrm>
        </p:grpSpPr>
        <p:sp>
          <p:nvSpPr>
            <p:cNvPr id="52" name="Shape 371"/>
            <p:cNvSpPr txBox="1"/>
            <p:nvPr/>
          </p:nvSpPr>
          <p:spPr>
            <a:xfrm>
              <a:off x="9510492" y="4545635"/>
              <a:ext cx="1252640" cy="70788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4000" b="1" dirty="0" smtClean="0">
                  <a:solidFill>
                    <a:srgbClr val="FF6600"/>
                  </a:solidFill>
                  <a:latin typeface="Corbel"/>
                  <a:ea typeface="Corbel"/>
                  <a:cs typeface="Corbel"/>
                  <a:sym typeface="Corbel"/>
                </a:rPr>
                <a:t>85</a:t>
              </a:r>
              <a:r>
                <a:rPr lang="en-US" sz="2800" b="1" dirty="0" smtClean="0">
                  <a:solidFill>
                    <a:srgbClr val="FF6600"/>
                  </a:solidFill>
                  <a:latin typeface="Corbel"/>
                  <a:ea typeface="Corbel"/>
                  <a:cs typeface="Corbel"/>
                  <a:sym typeface="Corbel"/>
                </a:rPr>
                <a:t>% </a:t>
              </a:r>
              <a:endParaRPr lang="en-US" sz="2800" b="1" dirty="0">
                <a:solidFill>
                  <a:srgbClr val="FF6600"/>
                </a:solidFill>
                <a:latin typeface="Corbel"/>
                <a:ea typeface="Corbel"/>
                <a:cs typeface="Corbel"/>
                <a:sym typeface="Corbel"/>
              </a:endParaRPr>
            </a:p>
          </p:txBody>
        </p:sp>
        <p:sp>
          <p:nvSpPr>
            <p:cNvPr id="53" name="Shape 370"/>
            <p:cNvSpPr txBox="1"/>
            <p:nvPr/>
          </p:nvSpPr>
          <p:spPr>
            <a:xfrm>
              <a:off x="10350082" y="4823743"/>
              <a:ext cx="1252233" cy="553997"/>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000" b="1" cap="small" dirty="0" smtClean="0">
                  <a:solidFill>
                    <a:schemeClr val="dk1"/>
                  </a:solidFill>
                  <a:latin typeface="Corbel"/>
                  <a:ea typeface="Corbel"/>
                  <a:cs typeface="Corbel"/>
                  <a:sym typeface="Corbel"/>
                </a:rPr>
                <a:t>Of THEM (23) got a Scholarship </a:t>
              </a:r>
              <a:endParaRPr lang="en-US" sz="1000" b="1" cap="small" dirty="0">
                <a:solidFill>
                  <a:schemeClr val="dk1"/>
                </a:solidFill>
                <a:latin typeface="Corbel"/>
                <a:ea typeface="Corbel"/>
                <a:cs typeface="Corbel"/>
                <a:sym typeface="Corbel"/>
              </a:endParaRPr>
            </a:p>
          </p:txBody>
        </p:sp>
      </p:grpSp>
      <p:sp>
        <p:nvSpPr>
          <p:cNvPr id="54" name="Shape 371"/>
          <p:cNvSpPr txBox="1"/>
          <p:nvPr/>
        </p:nvSpPr>
        <p:spPr>
          <a:xfrm>
            <a:off x="8929237" y="5156982"/>
            <a:ext cx="2483669" cy="70788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4000" b="1" dirty="0" smtClean="0">
                <a:solidFill>
                  <a:srgbClr val="FF6600"/>
                </a:solidFill>
                <a:latin typeface="Corbel"/>
                <a:ea typeface="Corbel"/>
                <a:cs typeface="Corbel"/>
                <a:sym typeface="Corbel"/>
              </a:rPr>
              <a:t>$197,798</a:t>
            </a:r>
            <a:endParaRPr lang="en-US" sz="2800" b="1" dirty="0">
              <a:solidFill>
                <a:srgbClr val="FF6600"/>
              </a:solidFill>
              <a:latin typeface="Corbel"/>
              <a:ea typeface="Corbel"/>
              <a:cs typeface="Corbel"/>
              <a:sym typeface="Corbel"/>
            </a:endParaRPr>
          </a:p>
        </p:txBody>
      </p:sp>
      <p:sp>
        <p:nvSpPr>
          <p:cNvPr id="55" name="Shape 370"/>
          <p:cNvSpPr txBox="1"/>
          <p:nvPr/>
        </p:nvSpPr>
        <p:spPr>
          <a:xfrm>
            <a:off x="9037903" y="5777289"/>
            <a:ext cx="2460538" cy="553997"/>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000" b="1" cap="small" dirty="0" smtClean="0">
                <a:solidFill>
                  <a:schemeClr val="dk1"/>
                </a:solidFill>
                <a:latin typeface="Corbel"/>
                <a:ea typeface="Corbel"/>
                <a:cs typeface="Corbel"/>
                <a:sym typeface="Corbel"/>
              </a:rPr>
              <a:t>Awarded in private and institutional scholarships  by students</a:t>
            </a:r>
            <a:endParaRPr lang="en-US" sz="1000" b="1" cap="small" dirty="0">
              <a:solidFill>
                <a:schemeClr val="dk1"/>
              </a:solidFill>
              <a:latin typeface="Corbel"/>
              <a:ea typeface="Corbel"/>
              <a:cs typeface="Corbel"/>
              <a:sym typeface="Corbel"/>
            </a:endParaRPr>
          </a:p>
        </p:txBody>
      </p:sp>
      <p:graphicFrame>
        <p:nvGraphicFramePr>
          <p:cNvPr id="60" name="Chart 59"/>
          <p:cNvGraphicFramePr>
            <a:graphicFrameLocks/>
          </p:cNvGraphicFramePr>
          <p:nvPr>
            <p:extLst>
              <p:ext uri="{D42A27DB-BD31-4B8C-83A1-F6EECF244321}">
                <p14:modId xmlns:p14="http://schemas.microsoft.com/office/powerpoint/2010/main" val="380435520"/>
              </p:ext>
            </p:extLst>
          </p:nvPr>
        </p:nvGraphicFramePr>
        <p:xfrm>
          <a:off x="3729604" y="2069846"/>
          <a:ext cx="5091113" cy="4648200"/>
        </p:xfrm>
        <a:graphic>
          <a:graphicData uri="http://schemas.openxmlformats.org/drawingml/2006/chart">
            <c:chart xmlns:c="http://schemas.openxmlformats.org/drawingml/2006/chart" xmlns:r="http://schemas.openxmlformats.org/officeDocument/2006/relationships" r:id="rId4"/>
          </a:graphicData>
        </a:graphic>
      </p:graphicFrame>
      <p:sp>
        <p:nvSpPr>
          <p:cNvPr id="40" name="TextBox 39"/>
          <p:cNvSpPr txBox="1"/>
          <p:nvPr/>
        </p:nvSpPr>
        <p:spPr>
          <a:xfrm>
            <a:off x="8716581" y="6458372"/>
            <a:ext cx="3223423" cy="261610"/>
          </a:xfrm>
          <a:prstGeom prst="rect">
            <a:avLst/>
          </a:prstGeom>
          <a:noFill/>
        </p:spPr>
        <p:txBody>
          <a:bodyPr wrap="square" rtlCol="0">
            <a:spAutoFit/>
          </a:bodyPr>
          <a:lstStyle/>
          <a:p>
            <a:r>
              <a:rPr lang="en-US" sz="1050" dirty="0" smtClean="0"/>
              <a:t>Source: Wellstone- 11/22/2016</a:t>
            </a:r>
            <a:endParaRPr lang="en-US" sz="1050" dirty="0"/>
          </a:p>
        </p:txBody>
      </p:sp>
      <p:cxnSp>
        <p:nvCxnSpPr>
          <p:cNvPr id="42" name="Straight Connector 41"/>
          <p:cNvCxnSpPr/>
          <p:nvPr/>
        </p:nvCxnSpPr>
        <p:spPr>
          <a:xfrm>
            <a:off x="8820717" y="3016742"/>
            <a:ext cx="2969041"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a:off x="8789224" y="3157952"/>
            <a:ext cx="0" cy="2840611"/>
          </a:xfrm>
          <a:prstGeom prst="line">
            <a:avLst/>
          </a:prstGeom>
          <a:ln>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4281724"/>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05"/>
        <p:cNvGrpSpPr/>
        <p:nvPr/>
      </p:nvGrpSpPr>
      <p:grpSpPr>
        <a:xfrm>
          <a:off x="0" y="0"/>
          <a:ext cx="0" cy="0"/>
          <a:chOff x="0" y="0"/>
          <a:chExt cx="0" cy="0"/>
        </a:xfrm>
      </p:grpSpPr>
      <p:sp>
        <p:nvSpPr>
          <p:cNvPr id="406" name="Shape 406"/>
          <p:cNvSpPr txBox="1">
            <a:spLocks noGrp="1"/>
          </p:cNvSpPr>
          <p:nvPr>
            <p:ph type="title"/>
          </p:nvPr>
        </p:nvSpPr>
        <p:spPr>
          <a:xfrm>
            <a:off x="402336" y="228600"/>
            <a:ext cx="11379300" cy="759000"/>
          </a:xfrm>
          <a:prstGeom prst="rect">
            <a:avLst/>
          </a:prstGeom>
        </p:spPr>
        <p:txBody>
          <a:bodyPr lIns="91425" tIns="91425" rIns="91425" bIns="91425" anchor="b" anchorCtr="0">
            <a:noAutofit/>
          </a:bodyPr>
          <a:lstStyle/>
          <a:p>
            <a:pPr lvl="0">
              <a:spcBef>
                <a:spcPts val="0"/>
              </a:spcBef>
              <a:buNone/>
            </a:pPr>
            <a:r>
              <a:rPr lang="en-US" dirty="0">
                <a:solidFill>
                  <a:schemeClr val="accent3"/>
                </a:solidFill>
              </a:rPr>
              <a:t>Changing Mindsets    Changing the World</a:t>
            </a:r>
          </a:p>
        </p:txBody>
      </p:sp>
      <p:sp>
        <p:nvSpPr>
          <p:cNvPr id="407" name="Shape 407"/>
          <p:cNvSpPr txBox="1">
            <a:spLocks noGrp="1"/>
          </p:cNvSpPr>
          <p:nvPr>
            <p:ph type="body" idx="1"/>
          </p:nvPr>
        </p:nvSpPr>
        <p:spPr>
          <a:xfrm>
            <a:off x="241540" y="1581460"/>
            <a:ext cx="3538849" cy="4333089"/>
          </a:xfrm>
          <a:prstGeom prst="roundRect">
            <a:avLst/>
          </a:prstGeom>
          <a:solidFill>
            <a:srgbClr val="6FA8DC"/>
          </a:solidFill>
        </p:spPr>
        <p:txBody>
          <a:bodyPr lIns="91425" tIns="91425" rIns="91425" bIns="91425" anchor="t" anchorCtr="0">
            <a:noAutofit/>
          </a:bodyPr>
          <a:lstStyle/>
          <a:p>
            <a:pPr lvl="0">
              <a:spcBef>
                <a:spcPts val="0"/>
              </a:spcBef>
              <a:buNone/>
            </a:pPr>
            <a:r>
              <a:rPr lang="en-US" dirty="0"/>
              <a:t>We have nothing to lose and everything to gain when we see our newly-arrived students, families and communities as visible, assets and leaders. </a:t>
            </a:r>
          </a:p>
        </p:txBody>
      </p:sp>
      <p:grpSp>
        <p:nvGrpSpPr>
          <p:cNvPr id="408" name="Shape 408"/>
          <p:cNvGrpSpPr/>
          <p:nvPr/>
        </p:nvGrpSpPr>
        <p:grpSpPr>
          <a:xfrm>
            <a:off x="4194052" y="1551478"/>
            <a:ext cx="7510100" cy="4675621"/>
            <a:chOff x="0" y="402340"/>
            <a:chExt cx="6148260" cy="3412364"/>
          </a:xfrm>
        </p:grpSpPr>
        <p:sp>
          <p:nvSpPr>
            <p:cNvPr id="409" name="Shape 409"/>
            <p:cNvSpPr/>
            <p:nvPr/>
          </p:nvSpPr>
          <p:spPr>
            <a:xfrm>
              <a:off x="0" y="402340"/>
              <a:ext cx="2628600" cy="940800"/>
            </a:xfrm>
            <a:prstGeom prst="chevron">
              <a:avLst>
                <a:gd name="adj" fmla="val 50000"/>
              </a:avLst>
            </a:prstGeom>
            <a:solidFill>
              <a:srgbClr val="FF6600"/>
            </a:solidFill>
            <a:ln w="25400" cap="flat" cmpd="sng">
              <a:solidFill>
                <a:srgbClr val="FFFFFF"/>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410" name="Shape 410"/>
            <p:cNvSpPr txBox="1"/>
            <p:nvPr/>
          </p:nvSpPr>
          <p:spPr>
            <a:xfrm>
              <a:off x="470395" y="402340"/>
              <a:ext cx="1688100" cy="940800"/>
            </a:xfrm>
            <a:prstGeom prst="rect">
              <a:avLst/>
            </a:prstGeom>
            <a:noFill/>
            <a:ln>
              <a:noFill/>
            </a:ln>
          </p:spPr>
          <p:txBody>
            <a:bodyPr lIns="40625" tIns="20300" rIns="0" bIns="20300" anchor="ctr" anchorCtr="0">
              <a:noAutofit/>
            </a:bodyPr>
            <a:lstStyle/>
            <a:p>
              <a:pPr marL="0" marR="0" lvl="0" indent="0" algn="ctr" rtl="0">
                <a:lnSpc>
                  <a:spcPct val="90000"/>
                </a:lnSpc>
                <a:spcBef>
                  <a:spcPts val="0"/>
                </a:spcBef>
                <a:spcAft>
                  <a:spcPts val="0"/>
                </a:spcAft>
                <a:buSzPct val="25000"/>
                <a:buNone/>
              </a:pPr>
              <a:r>
                <a:rPr lang="en-US" sz="3200">
                  <a:solidFill>
                    <a:srgbClr val="FFFFFF"/>
                  </a:solidFill>
                  <a:latin typeface="Calibri"/>
                  <a:ea typeface="Calibri"/>
                  <a:cs typeface="Calibri"/>
                  <a:sym typeface="Calibri"/>
                </a:rPr>
                <a:t>INVISIBLE</a:t>
              </a:r>
            </a:p>
          </p:txBody>
        </p:sp>
        <p:sp>
          <p:nvSpPr>
            <p:cNvPr id="411" name="Shape 411"/>
            <p:cNvSpPr/>
            <p:nvPr/>
          </p:nvSpPr>
          <p:spPr>
            <a:xfrm>
              <a:off x="2337150" y="608850"/>
              <a:ext cx="1901100" cy="527700"/>
            </a:xfrm>
            <a:prstGeom prst="chevron">
              <a:avLst>
                <a:gd name="adj" fmla="val 50000"/>
              </a:avLst>
            </a:prstGeom>
            <a:solidFill>
              <a:srgbClr val="DDC9C9">
                <a:alpha val="89800"/>
              </a:srgbClr>
            </a:solidFill>
            <a:ln w="25400" cap="flat" cmpd="sng">
              <a:solidFill>
                <a:srgbClr val="DDC9C9">
                  <a:alpha val="89800"/>
                </a:srgbClr>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412" name="Shape 412"/>
            <p:cNvSpPr txBox="1"/>
            <p:nvPr/>
          </p:nvSpPr>
          <p:spPr>
            <a:xfrm>
              <a:off x="2601039" y="608850"/>
              <a:ext cx="1373100" cy="527700"/>
            </a:xfrm>
            <a:prstGeom prst="rect">
              <a:avLst/>
            </a:prstGeom>
            <a:noFill/>
            <a:ln>
              <a:noFill/>
            </a:ln>
          </p:spPr>
          <p:txBody>
            <a:bodyPr lIns="21575" tIns="10775" rIns="0" bIns="10775" anchor="ctr" anchorCtr="0">
              <a:noAutofit/>
            </a:bodyPr>
            <a:lstStyle/>
            <a:p>
              <a:pPr marL="0" marR="0" lvl="0" indent="0" algn="ctr" rtl="0">
                <a:lnSpc>
                  <a:spcPct val="90000"/>
                </a:lnSpc>
                <a:spcBef>
                  <a:spcPts val="0"/>
                </a:spcBef>
                <a:spcAft>
                  <a:spcPts val="0"/>
                </a:spcAft>
                <a:buNone/>
              </a:pPr>
              <a:endParaRPr sz="1700">
                <a:solidFill>
                  <a:srgbClr val="000000"/>
                </a:solidFill>
                <a:latin typeface="Calibri"/>
                <a:ea typeface="Calibri"/>
                <a:cs typeface="Calibri"/>
                <a:sym typeface="Calibri"/>
              </a:endParaRPr>
            </a:p>
          </p:txBody>
        </p:sp>
        <p:sp>
          <p:nvSpPr>
            <p:cNvPr id="413" name="Shape 413"/>
            <p:cNvSpPr/>
            <p:nvPr/>
          </p:nvSpPr>
          <p:spPr>
            <a:xfrm>
              <a:off x="3830341" y="424222"/>
              <a:ext cx="2209500" cy="897000"/>
            </a:xfrm>
            <a:prstGeom prst="chevron">
              <a:avLst>
                <a:gd name="adj" fmla="val 50000"/>
              </a:avLst>
            </a:prstGeom>
            <a:solidFill>
              <a:srgbClr val="990000">
                <a:alpha val="89800"/>
              </a:srgbClr>
            </a:solidFill>
            <a:ln w="25400" cap="flat" cmpd="sng">
              <a:solidFill>
                <a:srgbClr val="DDC9C9">
                  <a:alpha val="89800"/>
                </a:srgbClr>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414" name="Shape 414"/>
            <p:cNvSpPr txBox="1"/>
            <p:nvPr/>
          </p:nvSpPr>
          <p:spPr>
            <a:xfrm>
              <a:off x="4278857" y="424222"/>
              <a:ext cx="1312500" cy="897000"/>
            </a:xfrm>
            <a:prstGeom prst="rect">
              <a:avLst/>
            </a:prstGeom>
            <a:noFill/>
            <a:ln>
              <a:noFill/>
            </a:ln>
          </p:spPr>
          <p:txBody>
            <a:bodyPr lIns="40625" tIns="20300" rIns="0" bIns="20300" anchor="ctr" anchorCtr="0">
              <a:noAutofit/>
            </a:bodyPr>
            <a:lstStyle/>
            <a:p>
              <a:pPr marL="0" marR="0" lvl="0" indent="0" algn="ctr" rtl="0">
                <a:lnSpc>
                  <a:spcPct val="90000"/>
                </a:lnSpc>
                <a:spcBef>
                  <a:spcPts val="0"/>
                </a:spcBef>
                <a:spcAft>
                  <a:spcPts val="0"/>
                </a:spcAft>
                <a:buSzPct val="25000"/>
                <a:buNone/>
              </a:pPr>
              <a:r>
                <a:rPr lang="en-US" sz="3200">
                  <a:solidFill>
                    <a:srgbClr val="FFFFFF"/>
                  </a:solidFill>
                  <a:latin typeface="Calibri"/>
                  <a:ea typeface="Calibri"/>
                  <a:cs typeface="Calibri"/>
                  <a:sym typeface="Calibri"/>
                </a:rPr>
                <a:t>VISIBLE</a:t>
              </a:r>
            </a:p>
          </p:txBody>
        </p:sp>
        <p:sp>
          <p:nvSpPr>
            <p:cNvPr id="415" name="Shape 415"/>
            <p:cNvSpPr/>
            <p:nvPr/>
          </p:nvSpPr>
          <p:spPr>
            <a:xfrm>
              <a:off x="0" y="1638117"/>
              <a:ext cx="2628600" cy="940800"/>
            </a:xfrm>
            <a:prstGeom prst="chevron">
              <a:avLst>
                <a:gd name="adj" fmla="val 50000"/>
              </a:avLst>
            </a:prstGeom>
            <a:solidFill>
              <a:srgbClr val="FF6600"/>
            </a:solidFill>
            <a:ln w="25400" cap="flat" cmpd="sng">
              <a:solidFill>
                <a:srgbClr val="FFFFFF"/>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416" name="Shape 416"/>
            <p:cNvSpPr txBox="1"/>
            <p:nvPr/>
          </p:nvSpPr>
          <p:spPr>
            <a:xfrm>
              <a:off x="470395" y="1638117"/>
              <a:ext cx="1688100" cy="940800"/>
            </a:xfrm>
            <a:prstGeom prst="rect">
              <a:avLst/>
            </a:prstGeom>
            <a:noFill/>
            <a:ln>
              <a:noFill/>
            </a:ln>
          </p:spPr>
          <p:txBody>
            <a:bodyPr lIns="40625" tIns="20300" rIns="0" bIns="20300" anchor="ctr" anchorCtr="0">
              <a:noAutofit/>
            </a:bodyPr>
            <a:lstStyle/>
            <a:p>
              <a:pPr marL="0" marR="0" lvl="0" indent="0" algn="ctr" rtl="0">
                <a:lnSpc>
                  <a:spcPct val="90000"/>
                </a:lnSpc>
                <a:spcBef>
                  <a:spcPts val="0"/>
                </a:spcBef>
                <a:spcAft>
                  <a:spcPts val="0"/>
                </a:spcAft>
                <a:buSzPct val="25000"/>
                <a:buNone/>
              </a:pPr>
              <a:r>
                <a:rPr lang="en-US" sz="3200">
                  <a:solidFill>
                    <a:srgbClr val="FFFFFF"/>
                  </a:solidFill>
                  <a:latin typeface="Calibri"/>
                  <a:ea typeface="Calibri"/>
                  <a:cs typeface="Calibri"/>
                  <a:sym typeface="Calibri"/>
                </a:rPr>
                <a:t>DEFICIT</a:t>
              </a:r>
            </a:p>
          </p:txBody>
        </p:sp>
        <p:sp>
          <p:nvSpPr>
            <p:cNvPr id="417" name="Shape 417"/>
            <p:cNvSpPr/>
            <p:nvPr/>
          </p:nvSpPr>
          <p:spPr>
            <a:xfrm>
              <a:off x="3862558" y="1656936"/>
              <a:ext cx="2209500" cy="897000"/>
            </a:xfrm>
            <a:prstGeom prst="chevron">
              <a:avLst>
                <a:gd name="adj" fmla="val 50000"/>
              </a:avLst>
            </a:prstGeom>
            <a:solidFill>
              <a:srgbClr val="990000">
                <a:alpha val="89800"/>
              </a:srgbClr>
            </a:solidFill>
            <a:ln w="25400" cap="flat" cmpd="sng">
              <a:solidFill>
                <a:srgbClr val="DDC9C9">
                  <a:alpha val="89800"/>
                </a:srgbClr>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418" name="Shape 418"/>
            <p:cNvSpPr txBox="1"/>
            <p:nvPr/>
          </p:nvSpPr>
          <p:spPr>
            <a:xfrm>
              <a:off x="4311076" y="1656936"/>
              <a:ext cx="1312500" cy="897000"/>
            </a:xfrm>
            <a:prstGeom prst="rect">
              <a:avLst/>
            </a:prstGeom>
            <a:noFill/>
            <a:ln>
              <a:noFill/>
            </a:ln>
          </p:spPr>
          <p:txBody>
            <a:bodyPr lIns="40625" tIns="20300" rIns="0" bIns="20300" anchor="ctr" anchorCtr="0">
              <a:noAutofit/>
            </a:bodyPr>
            <a:lstStyle/>
            <a:p>
              <a:pPr marL="0" marR="0" lvl="0" indent="0" algn="ctr" rtl="0">
                <a:lnSpc>
                  <a:spcPct val="90000"/>
                </a:lnSpc>
                <a:spcBef>
                  <a:spcPts val="0"/>
                </a:spcBef>
                <a:spcAft>
                  <a:spcPts val="0"/>
                </a:spcAft>
                <a:buSzPct val="25000"/>
                <a:buNone/>
              </a:pPr>
              <a:r>
                <a:rPr lang="en-US" sz="3200">
                  <a:solidFill>
                    <a:srgbClr val="FFFFFF"/>
                  </a:solidFill>
                  <a:latin typeface="Calibri"/>
                  <a:ea typeface="Calibri"/>
                  <a:cs typeface="Calibri"/>
                  <a:sym typeface="Calibri"/>
                </a:rPr>
                <a:t>ASSET</a:t>
              </a:r>
            </a:p>
          </p:txBody>
        </p:sp>
        <p:sp>
          <p:nvSpPr>
            <p:cNvPr id="419" name="Shape 419"/>
            <p:cNvSpPr/>
            <p:nvPr/>
          </p:nvSpPr>
          <p:spPr>
            <a:xfrm>
              <a:off x="0" y="2873905"/>
              <a:ext cx="2628600" cy="940799"/>
            </a:xfrm>
            <a:prstGeom prst="chevron">
              <a:avLst>
                <a:gd name="adj" fmla="val 50000"/>
              </a:avLst>
            </a:prstGeom>
            <a:solidFill>
              <a:srgbClr val="FF6600"/>
            </a:solidFill>
            <a:ln w="25400" cap="flat" cmpd="sng">
              <a:solidFill>
                <a:srgbClr val="FFFFFF"/>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420" name="Shape 420"/>
            <p:cNvSpPr txBox="1"/>
            <p:nvPr/>
          </p:nvSpPr>
          <p:spPr>
            <a:xfrm>
              <a:off x="470395" y="2873905"/>
              <a:ext cx="1688100" cy="940799"/>
            </a:xfrm>
            <a:prstGeom prst="rect">
              <a:avLst/>
            </a:prstGeom>
            <a:noFill/>
            <a:ln>
              <a:noFill/>
            </a:ln>
          </p:spPr>
          <p:txBody>
            <a:bodyPr lIns="25400" tIns="12700" rIns="0" bIns="12700" anchor="ctr" anchorCtr="0">
              <a:noAutofit/>
            </a:bodyPr>
            <a:lstStyle/>
            <a:p>
              <a:pPr marL="0" marR="0" lvl="0" indent="0" algn="ctr" rtl="0">
                <a:lnSpc>
                  <a:spcPct val="90000"/>
                </a:lnSpc>
                <a:spcBef>
                  <a:spcPts val="0"/>
                </a:spcBef>
                <a:spcAft>
                  <a:spcPts val="0"/>
                </a:spcAft>
                <a:buSzPct val="25000"/>
                <a:buNone/>
              </a:pPr>
              <a:r>
                <a:rPr lang="en-US" sz="2000">
                  <a:solidFill>
                    <a:srgbClr val="FFFFFF"/>
                  </a:solidFill>
                  <a:latin typeface="Calibri"/>
                  <a:ea typeface="Calibri"/>
                  <a:cs typeface="Calibri"/>
                  <a:sym typeface="Calibri"/>
                </a:rPr>
                <a:t>LOW EXPECTATIONS</a:t>
              </a:r>
            </a:p>
          </p:txBody>
        </p:sp>
        <p:sp>
          <p:nvSpPr>
            <p:cNvPr id="421" name="Shape 421"/>
            <p:cNvSpPr/>
            <p:nvPr/>
          </p:nvSpPr>
          <p:spPr>
            <a:xfrm>
              <a:off x="2363253" y="3058899"/>
              <a:ext cx="1992600" cy="527700"/>
            </a:xfrm>
            <a:prstGeom prst="chevron">
              <a:avLst>
                <a:gd name="adj" fmla="val 50000"/>
              </a:avLst>
            </a:prstGeom>
            <a:solidFill>
              <a:srgbClr val="DDC9C9">
                <a:alpha val="89800"/>
              </a:srgbClr>
            </a:solidFill>
            <a:ln w="25400" cap="flat" cmpd="sng">
              <a:solidFill>
                <a:srgbClr val="DDC9C9">
                  <a:alpha val="89800"/>
                </a:srgbClr>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422" name="Shape 422"/>
            <p:cNvSpPr txBox="1"/>
            <p:nvPr/>
          </p:nvSpPr>
          <p:spPr>
            <a:xfrm>
              <a:off x="2627141" y="3058899"/>
              <a:ext cx="1464599" cy="527700"/>
            </a:xfrm>
            <a:prstGeom prst="rect">
              <a:avLst/>
            </a:prstGeom>
            <a:noFill/>
            <a:ln>
              <a:noFill/>
            </a:ln>
          </p:spPr>
          <p:txBody>
            <a:bodyPr lIns="21575" tIns="10775" rIns="0" bIns="10775" anchor="ctr" anchorCtr="0">
              <a:noAutofit/>
            </a:bodyPr>
            <a:lstStyle/>
            <a:p>
              <a:pPr marL="0" marR="0" lvl="0" indent="0" algn="ctr" rtl="0">
                <a:lnSpc>
                  <a:spcPct val="90000"/>
                </a:lnSpc>
                <a:spcBef>
                  <a:spcPts val="0"/>
                </a:spcBef>
                <a:spcAft>
                  <a:spcPts val="0"/>
                </a:spcAft>
                <a:buSzPct val="25000"/>
                <a:buNone/>
              </a:pPr>
              <a:r>
                <a:rPr lang="en-US" sz="1700">
                  <a:solidFill>
                    <a:srgbClr val="000000"/>
                  </a:solidFill>
                  <a:latin typeface="Calibri"/>
                  <a:ea typeface="Calibri"/>
                  <a:cs typeface="Calibri"/>
                  <a:sym typeface="Calibri"/>
                </a:rPr>
                <a:t/>
              </a:r>
              <a:br>
                <a:rPr lang="en-US" sz="1700">
                  <a:solidFill>
                    <a:srgbClr val="000000"/>
                  </a:solidFill>
                  <a:latin typeface="Calibri"/>
                  <a:ea typeface="Calibri"/>
                  <a:cs typeface="Calibri"/>
                  <a:sym typeface="Calibri"/>
                </a:rPr>
              </a:br>
              <a:endParaRPr lang="en-US" sz="1700">
                <a:solidFill>
                  <a:srgbClr val="000000"/>
                </a:solidFill>
                <a:latin typeface="Calibri"/>
                <a:ea typeface="Calibri"/>
                <a:cs typeface="Calibri"/>
                <a:sym typeface="Calibri"/>
              </a:endParaRPr>
            </a:p>
          </p:txBody>
        </p:sp>
        <p:sp>
          <p:nvSpPr>
            <p:cNvPr id="423" name="Shape 423"/>
            <p:cNvSpPr/>
            <p:nvPr/>
          </p:nvSpPr>
          <p:spPr>
            <a:xfrm>
              <a:off x="2363259" y="1826284"/>
              <a:ext cx="1949400" cy="520500"/>
            </a:xfrm>
            <a:prstGeom prst="chevron">
              <a:avLst>
                <a:gd name="adj" fmla="val 50000"/>
              </a:avLst>
            </a:prstGeom>
            <a:solidFill>
              <a:srgbClr val="DDC9C9">
                <a:alpha val="89800"/>
              </a:srgbClr>
            </a:solidFill>
            <a:ln w="25400" cap="flat" cmpd="sng">
              <a:solidFill>
                <a:srgbClr val="DDC9C9">
                  <a:alpha val="89800"/>
                </a:srgbClr>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424" name="Shape 424"/>
            <p:cNvSpPr txBox="1"/>
            <p:nvPr/>
          </p:nvSpPr>
          <p:spPr>
            <a:xfrm>
              <a:off x="2623503" y="1826284"/>
              <a:ext cx="1428900" cy="520500"/>
            </a:xfrm>
            <a:prstGeom prst="rect">
              <a:avLst/>
            </a:prstGeom>
            <a:noFill/>
            <a:ln>
              <a:noFill/>
            </a:ln>
          </p:spPr>
          <p:txBody>
            <a:bodyPr lIns="21575" tIns="10775" rIns="0" bIns="10775" anchor="ctr" anchorCtr="0">
              <a:noAutofit/>
            </a:bodyPr>
            <a:lstStyle/>
            <a:p>
              <a:pPr marL="0" marR="0" lvl="0" indent="0" algn="ctr" rtl="0">
                <a:lnSpc>
                  <a:spcPct val="90000"/>
                </a:lnSpc>
                <a:spcBef>
                  <a:spcPts val="0"/>
                </a:spcBef>
                <a:spcAft>
                  <a:spcPts val="0"/>
                </a:spcAft>
                <a:buSzPct val="25000"/>
                <a:buNone/>
              </a:pPr>
              <a:r>
                <a:rPr lang="en-US" sz="1700">
                  <a:solidFill>
                    <a:srgbClr val="000000"/>
                  </a:solidFill>
                  <a:latin typeface="Calibri"/>
                  <a:ea typeface="Calibri"/>
                  <a:cs typeface="Calibri"/>
                  <a:sym typeface="Calibri"/>
                </a:rPr>
                <a:t/>
              </a:r>
              <a:br>
                <a:rPr lang="en-US" sz="1700">
                  <a:solidFill>
                    <a:srgbClr val="000000"/>
                  </a:solidFill>
                  <a:latin typeface="Calibri"/>
                  <a:ea typeface="Calibri"/>
                  <a:cs typeface="Calibri"/>
                  <a:sym typeface="Calibri"/>
                </a:rPr>
              </a:br>
              <a:endParaRPr lang="en-US" sz="1700">
                <a:solidFill>
                  <a:srgbClr val="000000"/>
                </a:solidFill>
                <a:latin typeface="Calibri"/>
                <a:ea typeface="Calibri"/>
                <a:cs typeface="Calibri"/>
                <a:sym typeface="Calibri"/>
              </a:endParaRPr>
            </a:p>
          </p:txBody>
        </p:sp>
        <p:sp>
          <p:nvSpPr>
            <p:cNvPr id="425" name="Shape 425"/>
            <p:cNvSpPr/>
            <p:nvPr/>
          </p:nvSpPr>
          <p:spPr>
            <a:xfrm>
              <a:off x="3938760" y="2858314"/>
              <a:ext cx="2209500" cy="897000"/>
            </a:xfrm>
            <a:prstGeom prst="chevron">
              <a:avLst>
                <a:gd name="adj" fmla="val 50000"/>
              </a:avLst>
            </a:prstGeom>
            <a:solidFill>
              <a:srgbClr val="990000">
                <a:alpha val="89800"/>
              </a:srgbClr>
            </a:solidFill>
            <a:ln w="25400" cap="flat" cmpd="sng">
              <a:solidFill>
                <a:srgbClr val="DDC9C9">
                  <a:alpha val="89800"/>
                </a:srgbClr>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426" name="Shape 426"/>
            <p:cNvSpPr txBox="1"/>
            <p:nvPr/>
          </p:nvSpPr>
          <p:spPr>
            <a:xfrm>
              <a:off x="4387274" y="2858325"/>
              <a:ext cx="1373100" cy="897000"/>
            </a:xfrm>
            <a:prstGeom prst="rect">
              <a:avLst/>
            </a:prstGeom>
            <a:noFill/>
            <a:ln>
              <a:noFill/>
            </a:ln>
          </p:spPr>
          <p:txBody>
            <a:bodyPr lIns="35550" tIns="17775" rIns="0" bIns="17775" anchor="ctr" anchorCtr="0">
              <a:noAutofit/>
            </a:bodyPr>
            <a:lstStyle/>
            <a:p>
              <a:pPr marL="0" marR="0" lvl="0" indent="0" algn="ctr" rtl="0">
                <a:lnSpc>
                  <a:spcPct val="90000"/>
                </a:lnSpc>
                <a:spcBef>
                  <a:spcPts val="0"/>
                </a:spcBef>
                <a:spcAft>
                  <a:spcPts val="0"/>
                </a:spcAft>
                <a:buSzPct val="25000"/>
                <a:buNone/>
              </a:pPr>
              <a:r>
                <a:rPr lang="en-US" sz="2800">
                  <a:solidFill>
                    <a:srgbClr val="FFFFFF"/>
                  </a:solidFill>
                  <a:latin typeface="Calibri"/>
                  <a:ea typeface="Calibri"/>
                  <a:cs typeface="Calibri"/>
                  <a:sym typeface="Calibri"/>
                </a:rPr>
                <a:t>LEADERS</a:t>
              </a:r>
            </a:p>
          </p:txBody>
        </p:sp>
      </p:grpSp>
      <p:cxnSp>
        <p:nvCxnSpPr>
          <p:cNvPr id="427" name="Shape 427"/>
          <p:cNvCxnSpPr/>
          <p:nvPr/>
        </p:nvCxnSpPr>
        <p:spPr>
          <a:xfrm>
            <a:off x="6076736" y="228600"/>
            <a:ext cx="0" cy="759000"/>
          </a:xfrm>
          <a:prstGeom prst="straightConnector1">
            <a:avLst/>
          </a:prstGeom>
          <a:noFill/>
          <a:ln w="38100" cap="flat" cmpd="sng">
            <a:solidFill>
              <a:schemeClr val="dk2"/>
            </a:solidFill>
            <a:prstDash val="solid"/>
            <a:round/>
            <a:headEnd type="none" w="lg" len="lg"/>
            <a:tailEnd type="none" w="lg" len="lg"/>
          </a:ln>
        </p:spPr>
      </p:cxnSp>
    </p:spTree>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Civic">
  <a:themeElements>
    <a:clrScheme name="Executive">
      <a:dk1>
        <a:srgbClr val="000000"/>
      </a:dk1>
      <a:lt1>
        <a:srgbClr val="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375</TotalTime>
  <Words>1795</Words>
  <Application>Microsoft Macintosh PowerPoint</Application>
  <PresentationFormat>Custom</PresentationFormat>
  <Paragraphs>519</Paragraphs>
  <Slides>17</Slides>
  <Notes>17</Notes>
  <HiddenSlides>0</HiddenSlides>
  <MMClips>4</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Civic</vt:lpstr>
      <vt:lpstr>Conference on Integrating Refugees, Immigrants, and At-Risk Students into Schools 2017</vt:lpstr>
      <vt:lpstr>Minneapolis Public School -Demographics </vt:lpstr>
      <vt:lpstr>Graduation Rates – Challenges and Opportunities </vt:lpstr>
      <vt:lpstr>The Problem = The Work Changing Mindsets</vt:lpstr>
      <vt:lpstr>Changing Mindsets: </vt:lpstr>
      <vt:lpstr>Guided Language Acquisition Design (GLAD)</vt:lpstr>
      <vt:lpstr>Transition from Middle Schools to High School Eighth Grade English Learners Mentoring and Leadership Program</vt:lpstr>
      <vt:lpstr>Changing Mindsets: </vt:lpstr>
      <vt:lpstr>Bilingual Seals (LEAPS ACT)</vt:lpstr>
      <vt:lpstr>Advanced Placement at WELLSTONE</vt:lpstr>
      <vt:lpstr>Bilingualism as an Asset: Recognizing Student Achievement</vt:lpstr>
      <vt:lpstr>Changing Mindsets: </vt:lpstr>
      <vt:lpstr>Operation Graduation &amp; College Visits</vt:lpstr>
      <vt:lpstr>College Academy &amp; Destination: Diploma to Degree (D-3)</vt:lpstr>
      <vt:lpstr>JAG-Jobs for Americas Graduates</vt:lpstr>
      <vt:lpstr>College and Career Planning-Wellstone</vt:lpstr>
      <vt:lpstr>Changing Mindsets    Changing the World</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Conference on Integrating Refugees and Immigrants  into Schools 2017</dc:title>
  <dc:creator>Cristian  Cardenas</dc:creator>
  <cp:lastModifiedBy>Elia Bruggeman</cp:lastModifiedBy>
  <cp:revision>25</cp:revision>
  <dcterms:modified xsi:type="dcterms:W3CDTF">2017-01-11T11:16:23Z</dcterms:modified>
</cp:coreProperties>
</file>