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handoutMasterIdLst>
    <p:handoutMasterId r:id="rId20"/>
  </p:handoutMasterIdLst>
  <p:sldIdLst>
    <p:sldId id="294" r:id="rId5"/>
    <p:sldId id="295" r:id="rId6"/>
    <p:sldId id="313" r:id="rId7"/>
    <p:sldId id="296" r:id="rId8"/>
    <p:sldId id="311" r:id="rId9"/>
    <p:sldId id="297" r:id="rId10"/>
    <p:sldId id="317" r:id="rId11"/>
    <p:sldId id="298" r:id="rId12"/>
    <p:sldId id="315" r:id="rId13"/>
    <p:sldId id="314" r:id="rId14"/>
    <p:sldId id="309" r:id="rId15"/>
    <p:sldId id="312" r:id="rId16"/>
    <p:sldId id="318" r:id="rId17"/>
    <p:sldId id="319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n L (Louise)" initials="GL(" lastIdx="0" clrIdx="0">
    <p:extLst>
      <p:ext uri="{19B8F6BF-5375-455C-9EA6-DF929625EA0E}">
        <p15:presenceInfo xmlns:p15="http://schemas.microsoft.com/office/powerpoint/2012/main" userId="S-1-5-21-765483983-692928010-316617838-3185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5"/>
    <a:srgbClr val="B3D236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4" autoAdjust="0"/>
    <p:restoredTop sz="83659" autoAdjust="0"/>
  </p:normalViewPr>
  <p:slideViewPr>
    <p:cSldViewPr snapToGrid="0">
      <p:cViewPr varScale="1">
        <p:scale>
          <a:sx n="77" d="100"/>
          <a:sy n="77" d="100"/>
        </p:scale>
        <p:origin x="70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962"/>
    </p:cViewPr>
  </p:sorter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29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75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1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31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9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73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6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7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23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47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9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83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4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95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8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46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12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8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6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2628" y="2188304"/>
            <a:ext cx="10406743" cy="1548797"/>
          </a:xfrm>
        </p:spPr>
        <p:txBody>
          <a:bodyPr/>
          <a:lstStyle/>
          <a:p>
            <a:pPr algn="ctr"/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lvl="0" indent="-457200">
              <a:buFont typeface="+mj-lt"/>
              <a:buAutoNum type="arabicPeriod"/>
            </a:pPr>
            <a:endParaRPr lang="en-GB" sz="800" dirty="0" smtClean="0"/>
          </a:p>
          <a:p>
            <a:pPr lvl="0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33610" y="6351675"/>
            <a:ext cx="395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Scotland’s learners with Scotland’s educators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3206" y="1786649"/>
            <a:ext cx="1109899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Arial"/>
              </a:rPr>
              <a:t>Language learning in Scotland’s schools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Louise Glen, Senior Education Officer</a:t>
            </a:r>
          </a:p>
        </p:txBody>
      </p:sp>
      <p:pic>
        <p:nvPicPr>
          <p:cNvPr id="10" name="Picture 9" descr="ES_alllogos_colour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453206" y="357985"/>
            <a:ext cx="3392718" cy="14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65" y="136580"/>
            <a:ext cx="10836972" cy="711200"/>
          </a:xfrm>
        </p:spPr>
        <p:txBody>
          <a:bodyPr/>
          <a:lstStyle/>
          <a:p>
            <a:pPr algn="ctr"/>
            <a:r>
              <a:rPr lang="en-GB" sz="4800" dirty="0" smtClean="0"/>
              <a:t>What to expect in classrooms :</a:t>
            </a:r>
            <a:endParaRPr lang="en-GB" sz="4800" b="1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910" y="881802"/>
            <a:ext cx="5384800" cy="5469873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PRIMARY: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Target </a:t>
            </a:r>
            <a:r>
              <a:rPr lang="en-GB" alt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language (TL) embedded and used for class routines e.g. greetings, register, lunch checks etc. Increase in complexity of response</a:t>
            </a:r>
            <a:r>
              <a:rPr lang="en-GB" alt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Discrete lessons (from about </a:t>
            </a:r>
            <a:r>
              <a:rPr lang="en-GB" altLang="en-US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P3</a:t>
            </a:r>
            <a:r>
              <a:rPr lang="en-GB" alt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GB" altLang="en-US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P4</a:t>
            </a:r>
            <a:r>
              <a:rPr lang="en-GB" alt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onwards)  e.g. role play practice, looking at a grammar point </a:t>
            </a:r>
            <a:r>
              <a:rPr lang="en-GB" altLang="en-US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etc</a:t>
            </a:r>
            <a:r>
              <a:rPr lang="en-GB" alt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within a theme. </a:t>
            </a:r>
            <a:endParaRPr lang="en-GB" alt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All four skills + grammar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alt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alt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73800" y="881802"/>
            <a:ext cx="5384800" cy="4947074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SECONDARY:</a:t>
            </a:r>
            <a:endParaRPr lang="en-GB" sz="2000" b="1" dirty="0">
              <a:solidFill>
                <a:srgbClr val="00B050"/>
              </a:solidFill>
              <a:latin typeface="+mj-lt"/>
              <a:cs typeface="Calibri" pitchFamily="34" charset="0"/>
            </a:endParaRPr>
          </a:p>
          <a:p>
            <a:r>
              <a:rPr lang="en-GB" altLang="en-US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Building  from the Primary Language Learning experience … </a:t>
            </a:r>
            <a:endParaRPr lang="en-GB" altLang="en-US" sz="24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TL used by teacher and pupils majority of the time</a:t>
            </a:r>
            <a:r>
              <a:rPr lang="en-GB" alt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Lessons focussed around particular themes e.g. free time, healthy living, education, future plans etc. (themes increase in complexity as pupils mature) </a:t>
            </a:r>
            <a:endParaRPr lang="en-GB" alt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Progression in grammar </a:t>
            </a:r>
            <a:endParaRPr lang="en-GB" alt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33610" y="6351675"/>
            <a:ext cx="395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Scotland’s learners with Scotland’s educators</a:t>
            </a:r>
          </a:p>
        </p:txBody>
      </p:sp>
    </p:spTree>
    <p:extLst>
      <p:ext uri="{BB962C8B-B14F-4D97-AF65-F5344CB8AC3E}">
        <p14:creationId xmlns:p14="http://schemas.microsoft.com/office/powerpoint/2010/main" val="2999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4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52" y="144849"/>
            <a:ext cx="11049507" cy="7823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ABB5"/>
                </a:solidFill>
              </a:rPr>
              <a:t>BBC News 8 May 2018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354" y="717978"/>
            <a:ext cx="10521292" cy="5110898"/>
          </a:xfrm>
        </p:spPr>
        <p:txBody>
          <a:bodyPr/>
          <a:lstStyle/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The belief that Scotland is more welcoming to immigrants than the rest of the UK is a "misleading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fantasy”  </a:t>
            </a: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Scotland's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vote to remain in the European Union in the 2016 referendum has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“given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the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myth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that the country is not racist a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new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lease of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life”</a:t>
            </a: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2013/14 - 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just under 5,000 racial attacks in Scotland. </a:t>
            </a:r>
            <a:endParaRPr lang="en-GB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imilar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discrimination is continuing against eastern Europeans, gypsy/travellers, Muslims and other ethnic groups.</a:t>
            </a:r>
            <a:endParaRPr lang="en-GB" sz="28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0" y="6561036"/>
            <a:ext cx="12303237" cy="558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52" y="29854"/>
            <a:ext cx="11049507" cy="782320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B050"/>
                </a:solidFill>
                <a:cs typeface="Calibri" pitchFamily="34" charset="0"/>
              </a:rPr>
              <a:t>Languages : why bother?!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354" y="753205"/>
            <a:ext cx="10521292" cy="5843058"/>
          </a:xfrm>
        </p:spPr>
        <p:txBody>
          <a:bodyPr/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Closing the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societal benefits of bilingualism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to  Scotland’s prosperity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‘Cultural agility’ from knowing other languages and cultures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Equality of opportunity for Scotland’s children and young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Breaking down cultural misconceptions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endParaRPr lang="en-GB" sz="32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0" y="6561036"/>
            <a:ext cx="12303237" cy="558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52" y="29854"/>
            <a:ext cx="11049507" cy="782320"/>
          </a:xfrm>
        </p:spPr>
        <p:txBody>
          <a:bodyPr/>
          <a:lstStyle/>
          <a:p>
            <a:pPr algn="ctr"/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52" y="122428"/>
            <a:ext cx="10971694" cy="6438608"/>
          </a:xfrm>
        </p:spPr>
        <p:txBody>
          <a:bodyPr/>
          <a:lstStyle/>
          <a:p>
            <a:pPr algn="ctr">
              <a:buClr>
                <a:srgbClr val="00ABB5"/>
              </a:buClr>
            </a:pPr>
            <a:r>
              <a:rPr lang="en-GB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algn="ctr">
              <a:buClr>
                <a:srgbClr val="00ABB5"/>
              </a:buClr>
            </a:pPr>
            <a:r>
              <a:rPr lang="en-GB" sz="4400" b="1" dirty="0" err="1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Ceistean</a:t>
            </a:r>
            <a:r>
              <a:rPr lang="en-GB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ctr">
              <a:buClr>
                <a:srgbClr val="00ABB5"/>
              </a:buClr>
            </a:pPr>
            <a:r>
              <a:rPr lang="en-GB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GB" sz="4400" b="1" dirty="0" err="1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  <a:r>
              <a:rPr lang="en-GB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>
              <a:buClr>
                <a:srgbClr val="00ABB5"/>
              </a:buClr>
            </a:pPr>
            <a:r>
              <a:rPr lang="en-GB" sz="4400" b="1" dirty="0" err="1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GB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>
              <a:buClr>
                <a:srgbClr val="00ABB5"/>
              </a:buClr>
            </a:pPr>
            <a:r>
              <a:rPr lang="en-GB" sz="4400" b="1" dirty="0" err="1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Domande</a:t>
            </a:r>
            <a:r>
              <a:rPr lang="en-GB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ctr">
              <a:buClr>
                <a:srgbClr val="00ABB5"/>
              </a:buClr>
            </a:pPr>
            <a:r>
              <a:rPr lang="ja-JP" altLang="en-US" sz="4400" b="1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问</a:t>
            </a:r>
            <a:r>
              <a:rPr lang="ja-JP" altLang="en-US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题 </a:t>
            </a:r>
            <a:r>
              <a:rPr lang="en-GB" altLang="ja-JP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>
              <a:buClr>
                <a:srgbClr val="00ABB5"/>
              </a:buClr>
            </a:pPr>
            <a:r>
              <a:rPr lang="ar-AE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سوالات</a:t>
            </a:r>
            <a:r>
              <a:rPr lang="en-GB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  <a:p>
            <a:pPr algn="ctr">
              <a:buClr>
                <a:srgbClr val="00ABB5"/>
              </a:buClr>
            </a:pPr>
            <a:r>
              <a:rPr lang="en-GB" sz="4400" b="1" dirty="0" err="1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Speirins</a:t>
            </a:r>
            <a:r>
              <a:rPr lang="en-GB" sz="4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90" y="3957146"/>
            <a:ext cx="2222938" cy="2119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" y="939975"/>
            <a:ext cx="2971799" cy="20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3206" y="202081"/>
            <a:ext cx="11244808" cy="5626795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Scotland’s </a:t>
            </a:r>
            <a:r>
              <a:rPr lang="en-GB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indigenous  </a:t>
            </a:r>
            <a:r>
              <a:rPr lang="en-GB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languages</a:t>
            </a:r>
          </a:p>
          <a:p>
            <a:pPr algn="ctr"/>
            <a:endParaRPr lang="en-GB" sz="32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English – 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fundamental to all areas of </a:t>
            </a:r>
            <a:r>
              <a:rPr lang="en-GB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learning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Gaelic </a:t>
            </a:r>
            <a:r>
              <a:rPr lang="en-GB" alt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GB" alt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protect, stabilise and </a:t>
            </a: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grow [Gaelic </a:t>
            </a:r>
            <a:r>
              <a:rPr lang="en-GB" alt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Language Act 2005, Gaelic Language Plan </a:t>
            </a: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2017-22]</a:t>
            </a:r>
            <a:endParaRPr lang="en-GB" altLang="en-US" sz="3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Scots </a:t>
            </a:r>
            <a:r>
              <a:rPr lang="en-GB" alt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en-GB" alt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raise  profile, value heritage </a:t>
            </a: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[Scots </a:t>
            </a:r>
            <a:r>
              <a:rPr lang="en-GB" alt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Language Policy 2015-16, Scots Language Plan </a:t>
            </a: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2018-21]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British Sign Language  </a:t>
            </a: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GB" altLang="en-US" sz="32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BSL</a:t>
            </a: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Act </a:t>
            </a:r>
            <a:r>
              <a:rPr lang="en-GB" alt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2015, National Plan </a:t>
            </a: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2017-23]</a:t>
            </a:r>
            <a:endParaRPr lang="en-GB" altLang="en-US" sz="3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altLang="en-US" sz="3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GB" altLang="en-US" sz="3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alt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alt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lvl="0" indent="-457200">
              <a:buFont typeface="+mj-lt"/>
              <a:buAutoNum type="arabicPeriod"/>
            </a:pPr>
            <a:endParaRPr lang="en-GB" sz="800" dirty="0" smtClean="0"/>
          </a:p>
          <a:p>
            <a:pPr lvl="0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33610" y="6351675"/>
            <a:ext cx="395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Scotland’s learners with Scotland’s educators</a:t>
            </a:r>
          </a:p>
        </p:txBody>
      </p:sp>
    </p:spTree>
    <p:extLst>
      <p:ext uri="{BB962C8B-B14F-4D97-AF65-F5344CB8AC3E}">
        <p14:creationId xmlns:p14="http://schemas.microsoft.com/office/powerpoint/2010/main" val="5417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B050"/>
                </a:solidFill>
              </a:rPr>
              <a:t>A brief history of modern languages in Scotland’s schools </a:t>
            </a:r>
            <a:r>
              <a:rPr lang="en-GB" sz="3200" dirty="0" smtClean="0">
                <a:solidFill>
                  <a:srgbClr val="00B050"/>
                </a:solidFill>
              </a:rPr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ABB5"/>
              </a:buClr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b="1" dirty="0" smtClean="0"/>
              <a:t> 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sz="3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1977</a:t>
            </a:r>
            <a:r>
              <a:rPr lang="en-GB" altLang="en-US" sz="320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S1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/2: Compulsory  </a:t>
            </a:r>
          </a:p>
          <a:p>
            <a:r>
              <a:rPr lang="en-GB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S3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/4: Elective but most able ‘should be encouraged’ </a:t>
            </a:r>
          </a:p>
          <a:p>
            <a:r>
              <a:rPr lang="en-GB" dirty="0">
                <a:solidFill>
                  <a:srgbClr val="0070C0"/>
                </a:solidFill>
              </a:rPr>
              <a:t>	</a:t>
            </a:r>
          </a:p>
          <a:p>
            <a:r>
              <a:rPr lang="en-GB" altLang="en-US" sz="3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1987 </a:t>
            </a:r>
            <a:r>
              <a:rPr lang="en-GB" altLang="en-US" sz="320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S1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S4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Compulsory </a:t>
            </a:r>
          </a:p>
          <a:p>
            <a:r>
              <a:rPr lang="en-GB" sz="3200" dirty="0">
                <a:solidFill>
                  <a:srgbClr val="0070C0"/>
                </a:solidFill>
              </a:rPr>
              <a:t>	</a:t>
            </a:r>
          </a:p>
          <a:p>
            <a:r>
              <a:rPr lang="en-GB" altLang="en-US" sz="3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1989 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P6-S4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Compulsory 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altLang="en-US" sz="3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1993 </a:t>
            </a:r>
            <a:r>
              <a:rPr lang="en-GB" altLang="en-US" sz="4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P6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S2: Compulsory 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sz="3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2008 – present 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S1-S3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Compulsory - </a:t>
            </a:r>
            <a:r>
              <a:rPr lang="en-GB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but not sustained in all schools yet…</a:t>
            </a:r>
          </a:p>
          <a:p>
            <a:endParaRPr lang="en-GB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3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From 2021 </a:t>
            </a:r>
            <a:r>
              <a:rPr lang="en-GB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en-GB" i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P1</a:t>
            </a:r>
            <a:r>
              <a:rPr lang="en-GB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i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S3</a:t>
            </a:r>
            <a:r>
              <a:rPr lang="en-GB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!!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33610" y="6351675"/>
            <a:ext cx="395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Scotland’s learners with Scotland’s educators</a:t>
            </a:r>
          </a:p>
        </p:txBody>
      </p:sp>
    </p:spTree>
    <p:extLst>
      <p:ext uri="{BB962C8B-B14F-4D97-AF65-F5344CB8AC3E}">
        <p14:creationId xmlns:p14="http://schemas.microsoft.com/office/powerpoint/2010/main" val="17062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700017"/>
            <a:ext cx="11049507" cy="782320"/>
          </a:xfrm>
        </p:spPr>
        <p:txBody>
          <a:bodyPr/>
          <a:lstStyle/>
          <a:p>
            <a:pPr algn="ctr"/>
            <a:r>
              <a:rPr lang="en-GB" altLang="en-US" sz="3200" dirty="0">
                <a:solidFill>
                  <a:srgbClr val="00B050"/>
                </a:solidFill>
              </a:rPr>
              <a:t>2011: Scottish Government manifesto commitment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946211"/>
            <a:ext cx="10521292" cy="3801449"/>
          </a:xfrm>
        </p:spPr>
        <p:txBody>
          <a:bodyPr/>
          <a:lstStyle/>
          <a:p>
            <a:pPr>
              <a:buClr>
                <a:srgbClr val="00ABB5"/>
              </a:buClr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b="1" dirty="0" smtClean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3610" y="6351675"/>
            <a:ext cx="395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Scotland’s learners with Scotland’s educators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421" y="1637437"/>
            <a:ext cx="11839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By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2021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“… a norm for language learning in schools based on the European Union 1 + 2 model … every child will learn two languages </a:t>
            </a:r>
            <a:r>
              <a:rPr kumimoji="0" lang="en-GB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 addition to their own mother tongue</a:t>
            </a:r>
            <a:r>
              <a:rPr kumimoji="0" lang="en-GB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This will … create a </a:t>
            </a:r>
            <a:r>
              <a:rPr kumimoji="0" lang="en-GB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new model for language acquisition </a:t>
            </a:r>
            <a:r>
              <a:rPr kumimoji="0" lang="en-GB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 Scotland.” </a:t>
            </a:r>
          </a:p>
        </p:txBody>
      </p:sp>
    </p:spTree>
    <p:extLst>
      <p:ext uri="{BB962C8B-B14F-4D97-AF65-F5344CB8AC3E}">
        <p14:creationId xmlns:p14="http://schemas.microsoft.com/office/powerpoint/2010/main" val="39541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52" y="144849"/>
            <a:ext cx="11049507" cy="7823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ABB5"/>
                </a:solidFill>
              </a:rPr>
              <a:t>Why start early?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354" y="989277"/>
            <a:ext cx="10521292" cy="4839599"/>
          </a:xfrm>
        </p:spPr>
        <p:txBody>
          <a:bodyPr/>
          <a:lstStyle/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Child’s brain from  infancy  </a:t>
            </a:r>
            <a:r>
              <a:rPr lang="en-GB" sz="4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→ </a:t>
            </a:r>
            <a:r>
              <a:rPr lang="en-GB" sz="2800" b="1" dirty="0" smtClean="0">
                <a:solidFill>
                  <a:srgbClr val="0070C0"/>
                </a:solidFill>
              </a:rPr>
              <a:t> 5 :  primed to learn language</a:t>
            </a: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Birth </a:t>
            </a:r>
            <a:r>
              <a:rPr lang="en-GB" sz="4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→</a:t>
            </a:r>
            <a:r>
              <a:rPr lang="en-GB" sz="2800" b="1" dirty="0" smtClean="0">
                <a:solidFill>
                  <a:srgbClr val="0070C0"/>
                </a:solidFill>
              </a:rPr>
              <a:t> puberty : </a:t>
            </a:r>
            <a:r>
              <a:rPr lang="en-GB" sz="2800" b="1" dirty="0">
                <a:solidFill>
                  <a:srgbClr val="0070C0"/>
                </a:solidFill>
              </a:rPr>
              <a:t>brain plasticity &amp; cognitive flexibility 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Accent </a:t>
            </a:r>
            <a:r>
              <a:rPr lang="en-GB" sz="2800" b="1" dirty="0">
                <a:solidFill>
                  <a:srgbClr val="0070C0"/>
                </a:solidFill>
              </a:rPr>
              <a:t>mimicry </a:t>
            </a:r>
            <a:r>
              <a:rPr lang="en-GB" sz="2800" b="1" dirty="0" smtClean="0">
                <a:solidFill>
                  <a:srgbClr val="0070C0"/>
                </a:solidFill>
              </a:rPr>
              <a:t>at its peak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54" y="1734308"/>
            <a:ext cx="2767401" cy="1633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3925547"/>
            <a:ext cx="2724706" cy="19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6053958"/>
            <a:ext cx="12303237" cy="82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17" y="376198"/>
            <a:ext cx="11049507" cy="784944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rgbClr val="00B050"/>
                </a:solidFill>
              </a:rPr>
              <a:t>Policy into practice :</a:t>
            </a:r>
            <a:endParaRPr lang="en-GB" sz="4800" b="1" dirty="0">
              <a:solidFill>
                <a:srgbClr val="00ABB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3610" y="6351675"/>
            <a:ext cx="395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Scotland’s learners with Scotland’s educators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492" y="1716265"/>
            <a:ext cx="114195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L2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(first additional language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-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entitlement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P1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to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S3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L3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(second additional language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-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 be introduced from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P5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at the latest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L3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at some point in secondary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BGE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(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S1-S3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- </a:t>
            </a:r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 addition to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6053958"/>
            <a:ext cx="12303237" cy="82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17" y="376198"/>
            <a:ext cx="11049507" cy="784944"/>
          </a:xfrm>
        </p:spPr>
        <p:txBody>
          <a:bodyPr/>
          <a:lstStyle/>
          <a:p>
            <a:pPr algn="ctr"/>
            <a:r>
              <a:rPr lang="en-GB" sz="4800" b="1" dirty="0" smtClean="0">
                <a:solidFill>
                  <a:srgbClr val="00B050"/>
                </a:solidFill>
              </a:rPr>
              <a:t>Which language?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3610" y="6351675"/>
            <a:ext cx="395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Scotland’s learners with Scotland’s educators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492" y="1716265"/>
            <a:ext cx="114195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GB" altLang="en-US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n-GB" altLang="en-US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hierarchy of language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first additional language (</a:t>
            </a:r>
            <a:r>
              <a:rPr lang="en-GB" altLang="en-US" sz="4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L2</a:t>
            </a:r>
            <a:r>
              <a:rPr lang="en-GB" altLang="en-US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must be a living language, able to be carried on into secondary school and be available as a National Qualification thereafter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L3</a:t>
            </a:r>
            <a:r>
              <a:rPr lang="en-GB" altLang="en-US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can be any language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Modern languages available as </a:t>
            </a:r>
            <a:r>
              <a:rPr lang="en-GB" sz="48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L2</a:t>
            </a:r>
            <a:r>
              <a:rPr lang="en-GB" sz="4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:</a:t>
            </a:r>
            <a:endParaRPr lang="en-GB" sz="4800" b="1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7"/>
            <a:ext cx="5384800" cy="4464137"/>
          </a:xfrm>
        </p:spPr>
        <p:txBody>
          <a:bodyPr/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French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Spanish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German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Italian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Gaelic (learners)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Urdu 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Mandarin 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Cantonese 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4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33610" y="6351675"/>
            <a:ext cx="395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Scotland’s learners with Scotland’s educators</a:t>
            </a:r>
          </a:p>
        </p:txBody>
      </p:sp>
    </p:spTree>
    <p:extLst>
      <p:ext uri="{BB962C8B-B14F-4D97-AF65-F5344CB8AC3E}">
        <p14:creationId xmlns:p14="http://schemas.microsoft.com/office/powerpoint/2010/main" val="25678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6053958"/>
            <a:ext cx="12303237" cy="82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srgbClr val="00B050"/>
                </a:solidFill>
              </a:rPr>
              <a:t>S</a:t>
            </a:r>
            <a:r>
              <a:rPr lang="en-GB" sz="4800" b="1" dirty="0" smtClean="0">
                <a:solidFill>
                  <a:srgbClr val="00B050"/>
                </a:solidFill>
              </a:rPr>
              <a:t>napshot of </a:t>
            </a:r>
            <a:r>
              <a:rPr lang="en-GB" sz="4800" b="1" dirty="0" err="1" smtClean="0">
                <a:solidFill>
                  <a:srgbClr val="00B050"/>
                </a:solidFill>
              </a:rPr>
              <a:t>L3</a:t>
            </a:r>
            <a:r>
              <a:rPr lang="en-GB" sz="4800" b="1" dirty="0" smtClean="0">
                <a:solidFill>
                  <a:srgbClr val="00B050"/>
                </a:solidFill>
              </a:rPr>
              <a:t> in </a:t>
            </a:r>
            <a:r>
              <a:rPr lang="en-GB" sz="4800" b="1" dirty="0" err="1" smtClean="0">
                <a:solidFill>
                  <a:srgbClr val="00B050"/>
                </a:solidFill>
              </a:rPr>
              <a:t>P5-P7</a:t>
            </a:r>
            <a:r>
              <a:rPr lang="en-GB" sz="4800" b="1" dirty="0" smtClean="0">
                <a:solidFill>
                  <a:srgbClr val="00B050"/>
                </a:solidFill>
              </a:rPr>
              <a:t> across Scotland 2018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0ABB5"/>
                </a:solidFill>
              </a:rPr>
              <a:t>Scots</a:t>
            </a:r>
          </a:p>
          <a:p>
            <a:r>
              <a:rPr lang="en-GB" sz="2800" b="1" dirty="0" smtClean="0">
                <a:solidFill>
                  <a:srgbClr val="00ABB5"/>
                </a:solidFill>
              </a:rPr>
              <a:t>Gaelic</a:t>
            </a:r>
          </a:p>
          <a:p>
            <a:r>
              <a:rPr lang="en-GB" sz="2800" b="1" dirty="0" err="1" smtClean="0">
                <a:solidFill>
                  <a:srgbClr val="00ABB5"/>
                </a:solidFill>
              </a:rPr>
              <a:t>BSL</a:t>
            </a:r>
            <a:endParaRPr lang="en-GB" sz="2800" b="1" dirty="0" smtClean="0">
              <a:solidFill>
                <a:srgbClr val="00ABB5"/>
              </a:solidFill>
            </a:endParaRPr>
          </a:p>
          <a:p>
            <a:r>
              <a:rPr lang="en-GB" sz="2800" b="1" dirty="0" smtClean="0">
                <a:solidFill>
                  <a:srgbClr val="00ABB5"/>
                </a:solidFill>
              </a:rPr>
              <a:t>Russian</a:t>
            </a:r>
          </a:p>
          <a:p>
            <a:r>
              <a:rPr lang="en-GB" sz="2800" b="1" dirty="0" smtClean="0">
                <a:solidFill>
                  <a:srgbClr val="00ABB5"/>
                </a:solidFill>
              </a:rPr>
              <a:t>Polish</a:t>
            </a:r>
          </a:p>
          <a:p>
            <a:r>
              <a:rPr lang="en-GB" sz="2800" b="1" dirty="0" smtClean="0">
                <a:solidFill>
                  <a:srgbClr val="00ABB5"/>
                </a:solidFill>
              </a:rPr>
              <a:t>Japanese</a:t>
            </a:r>
          </a:p>
          <a:p>
            <a:r>
              <a:rPr lang="en-GB" sz="2800" b="1" dirty="0" smtClean="0">
                <a:solidFill>
                  <a:srgbClr val="00ABB5"/>
                </a:solidFill>
              </a:rPr>
              <a:t>Dutch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0ABB5"/>
                </a:solidFill>
              </a:rPr>
              <a:t>Mandarin</a:t>
            </a:r>
          </a:p>
          <a:p>
            <a:r>
              <a:rPr lang="en-GB" sz="2800" b="1" dirty="0" smtClean="0">
                <a:solidFill>
                  <a:srgbClr val="00ABB5"/>
                </a:solidFill>
              </a:rPr>
              <a:t>Arabic</a:t>
            </a:r>
          </a:p>
          <a:p>
            <a:r>
              <a:rPr lang="en-GB" sz="2800" b="1" dirty="0" smtClean="0">
                <a:solidFill>
                  <a:srgbClr val="00ABB5"/>
                </a:solidFill>
              </a:rPr>
              <a:t>Welsh</a:t>
            </a:r>
          </a:p>
          <a:p>
            <a:r>
              <a:rPr lang="en-GB" sz="2800" b="1" dirty="0" smtClean="0">
                <a:solidFill>
                  <a:srgbClr val="00ABB5"/>
                </a:solidFill>
              </a:rPr>
              <a:t>Greek </a:t>
            </a:r>
          </a:p>
          <a:p>
            <a:r>
              <a:rPr lang="en-GB" sz="2800" b="1" dirty="0" smtClean="0">
                <a:solidFill>
                  <a:srgbClr val="00ABB5"/>
                </a:solidFill>
              </a:rPr>
              <a:t>Swahili</a:t>
            </a:r>
          </a:p>
          <a:p>
            <a:r>
              <a:rPr lang="en-GB" sz="2800" b="1" dirty="0">
                <a:solidFill>
                  <a:srgbClr val="00ABB5"/>
                </a:solidFill>
              </a:rPr>
              <a:t>Portuguese</a:t>
            </a:r>
          </a:p>
          <a:p>
            <a:r>
              <a:rPr lang="en-GB" sz="2800" b="1" dirty="0">
                <a:solidFill>
                  <a:srgbClr val="00ABB5"/>
                </a:solidFill>
              </a:rPr>
              <a:t>Swedish</a:t>
            </a:r>
          </a:p>
          <a:p>
            <a:r>
              <a:rPr lang="en-GB" sz="2800" b="1" dirty="0">
                <a:solidFill>
                  <a:srgbClr val="00ABB5"/>
                </a:solidFill>
              </a:rPr>
              <a:t>Norwegian</a:t>
            </a:r>
          </a:p>
          <a:p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3610" y="6351675"/>
            <a:ext cx="395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Scotland’s learners with Scotland’s educators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492" y="1716265"/>
            <a:ext cx="11419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C97AF3-2FBD-49FC-BA10-8B6812BE0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967039-C71A-4B84-9858-0728C216CC0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3002</TotalTime>
  <Words>816</Words>
  <Application>Microsoft Office PowerPoint</Application>
  <PresentationFormat>Widescreen</PresentationFormat>
  <Paragraphs>143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Aharoni</vt:lpstr>
      <vt:lpstr>Arial</vt:lpstr>
      <vt:lpstr>Calibri</vt:lpstr>
      <vt:lpstr>Lucida Grande</vt:lpstr>
      <vt:lpstr>Wingdings</vt:lpstr>
      <vt:lpstr>1_3. Education Scotland Powerpoint Final</vt:lpstr>
      <vt:lpstr>PowerPoint Presentation</vt:lpstr>
      <vt:lpstr>PowerPoint Presentation</vt:lpstr>
      <vt:lpstr>A brief history of modern languages in Scotland’s schools :</vt:lpstr>
      <vt:lpstr>2011: Scottish Government manifesto commitment</vt:lpstr>
      <vt:lpstr>Why start early?</vt:lpstr>
      <vt:lpstr>Policy into practice :</vt:lpstr>
      <vt:lpstr>Which language?</vt:lpstr>
      <vt:lpstr>Modern languages available as L2 :</vt:lpstr>
      <vt:lpstr>Snapshot of L3 in P5-P7 across Scotland 2018</vt:lpstr>
      <vt:lpstr>What to expect in classrooms :</vt:lpstr>
      <vt:lpstr>PowerPoint Presentation</vt:lpstr>
      <vt:lpstr>BBC News 8 May 2018</vt:lpstr>
      <vt:lpstr>Languages : why bother?!</vt:lpstr>
      <vt:lpstr>PowerPoint Presentation</vt:lpstr>
    </vt:vector>
  </TitlesOfParts>
  <Company>Education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Andrew</dc:creator>
  <cp:lastModifiedBy>G Brown</cp:lastModifiedBy>
  <cp:revision>142</cp:revision>
  <cp:lastPrinted>2014-02-19T15:05:01Z</cp:lastPrinted>
  <dcterms:created xsi:type="dcterms:W3CDTF">2014-01-17T15:23:54Z</dcterms:created>
  <dcterms:modified xsi:type="dcterms:W3CDTF">2019-03-12T21:21:48Z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</Properties>
</file>