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7" r:id="rId7"/>
    <p:sldId id="268"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9290" autoAdjust="0"/>
  </p:normalViewPr>
  <p:slideViewPr>
    <p:cSldViewPr>
      <p:cViewPr>
        <p:scale>
          <a:sx n="77" d="100"/>
          <a:sy n="77" d="100"/>
        </p:scale>
        <p:origin x="-1170"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05.02.2023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428604"/>
            <a:ext cx="7851648" cy="1143008"/>
          </a:xfrm>
        </p:spPr>
        <p:txBody>
          <a:bodyPr>
            <a:normAutofit fontScale="90000"/>
          </a:bodyPr>
          <a:lstStyle/>
          <a:p>
            <a:pPr algn="ctr"/>
            <a:r>
              <a:rPr lang="ru-RU" sz="4000" dirty="0">
                <a:latin typeface="Times New Roman" pitchFamily="18" charset="0"/>
                <a:cs typeface="Times New Roman" pitchFamily="18" charset="0"/>
              </a:rPr>
              <a:t>Воспитание семейных ценностей – сохранение семейных традиций!</a:t>
            </a:r>
            <a:br>
              <a:rPr lang="ru-RU" sz="4000" dirty="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357554" y="5715016"/>
            <a:ext cx="5286412" cy="857256"/>
          </a:xfrm>
          <a:solidFill>
            <a:srgbClr val="00B0F0"/>
          </a:solidFill>
        </p:spPr>
        <p:txBody>
          <a:bodyPr>
            <a:normAutofit fontScale="85000" lnSpcReduction="10000"/>
          </a:bodyPr>
          <a:lstStyle/>
          <a:p>
            <a:pPr algn="l"/>
            <a:r>
              <a:rPr lang="ru-RU" sz="2000" dirty="0" smtClean="0">
                <a:solidFill>
                  <a:srgbClr val="002060"/>
                </a:solidFill>
                <a:latin typeface="Times New Roman" pitchFamily="18" charset="0"/>
                <a:cs typeface="Times New Roman" pitchFamily="18" charset="0"/>
              </a:rPr>
              <a:t>Воспитатель – </a:t>
            </a:r>
            <a:r>
              <a:rPr lang="ru-RU" sz="2000" dirty="0" err="1" smtClean="0">
                <a:solidFill>
                  <a:srgbClr val="002060"/>
                </a:solidFill>
                <a:latin typeface="Times New Roman" pitchFamily="18" charset="0"/>
                <a:cs typeface="Times New Roman" pitchFamily="18" charset="0"/>
              </a:rPr>
              <a:t>Аймухамбетова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Нурсулу</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Умурзаковна</a:t>
            </a:r>
            <a:endParaRPr lang="ru-RU" sz="2000" dirty="0" smtClean="0">
              <a:solidFill>
                <a:srgbClr val="002060"/>
              </a:solidFill>
              <a:latin typeface="Times New Roman" pitchFamily="18" charset="0"/>
              <a:cs typeface="Times New Roman" pitchFamily="18" charset="0"/>
            </a:endParaRPr>
          </a:p>
          <a:p>
            <a:pPr algn="l"/>
            <a:r>
              <a:rPr lang="ru-RU" sz="2000" dirty="0">
                <a:solidFill>
                  <a:srgbClr val="002060"/>
                </a:solidFill>
                <a:latin typeface="Times New Roman" pitchFamily="18" charset="0"/>
                <a:cs typeface="Times New Roman" pitchFamily="18" charset="0"/>
              </a:rPr>
              <a:t>МДОАУ «ЦРР-Д/С </a:t>
            </a:r>
            <a:r>
              <a:rPr lang="ru-RU" sz="2000">
                <a:solidFill>
                  <a:srgbClr val="002060"/>
                </a:solidFill>
                <a:latin typeface="Times New Roman" pitchFamily="18" charset="0"/>
                <a:cs typeface="Times New Roman" pitchFamily="18" charset="0"/>
              </a:rPr>
              <a:t>125»г.Орска</a:t>
            </a:r>
            <a:r>
              <a:rPr lang="ru-RU" sz="2000" smtClean="0">
                <a:solidFill>
                  <a:srgbClr val="002060"/>
                </a:solidFill>
                <a:latin typeface="Times New Roman" pitchFamily="18" charset="0"/>
                <a:cs typeface="Times New Roman" pitchFamily="18" charset="0"/>
              </a:rPr>
              <a:t>»</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endParaRPr lang="ru-RU" sz="2000" dirty="0" smtClean="0">
              <a:solidFill>
                <a:srgbClr val="002060"/>
              </a:solidFill>
              <a:latin typeface="Times New Roman" pitchFamily="18" charset="0"/>
              <a:cs typeface="Times New Roman" pitchFamily="18" charset="0"/>
            </a:endParaRPr>
          </a:p>
          <a:p>
            <a:pPr algn="l"/>
            <a:endParaRPr lang="ru-RU" sz="2000" dirty="0">
              <a:solidFill>
                <a:srgbClr val="002060"/>
              </a:solidFill>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7920880" cy="46354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305800" cy="2232248"/>
          </a:xfrm>
        </p:spPr>
        <p:txBody>
          <a:bodyPr>
            <a:normAutofit fontScale="90000"/>
          </a:bodyPr>
          <a:lstStyle/>
          <a:p>
            <a:r>
              <a:rPr lang="ru-RU" sz="2000" b="1" dirty="0">
                <a:solidFill>
                  <a:srgbClr val="002060"/>
                </a:solidFill>
                <a:latin typeface="Times New Roman" pitchFamily="18" charset="0"/>
                <a:cs typeface="Times New Roman" pitchFamily="18" charset="0"/>
              </a:rPr>
              <a:t>Цель </a:t>
            </a:r>
            <a:r>
              <a:rPr lang="ru-RU" sz="2000" b="1" dirty="0" err="1" smtClean="0">
                <a:solidFill>
                  <a:srgbClr val="002060"/>
                </a:solidFill>
                <a:latin typeface="Times New Roman" pitchFamily="18" charset="0"/>
                <a:cs typeface="Times New Roman" pitchFamily="18" charset="0"/>
              </a:rPr>
              <a:t>лепбука</a:t>
            </a:r>
            <a:r>
              <a:rPr lang="ru-RU" sz="2000" b="1" dirty="0" smtClean="0">
                <a:solidFill>
                  <a:srgbClr val="00206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продолжение </a:t>
            </a:r>
            <a:r>
              <a:rPr lang="ru-RU" sz="2000" b="1" dirty="0">
                <a:solidFill>
                  <a:srgbClr val="002060"/>
                </a:solidFill>
                <a:latin typeface="Times New Roman" pitchFamily="18" charset="0"/>
                <a:cs typeface="Times New Roman" pitchFamily="18" charset="0"/>
              </a:rPr>
              <a:t>знакомить детей ролью семьи, профессиями их близких, увлечениями, семейных традиций и </a:t>
            </a:r>
            <a:r>
              <a:rPr lang="ru-RU" sz="2000" b="1" dirty="0" smtClean="0">
                <a:solidFill>
                  <a:srgbClr val="002060"/>
                </a:solidFill>
                <a:latin typeface="Times New Roman" pitchFamily="18" charset="0"/>
                <a:cs typeface="Times New Roman" pitchFamily="18" charset="0"/>
              </a:rPr>
              <a:t>ценностей.</a:t>
            </a:r>
            <a:br>
              <a:rPr lang="ru-RU" sz="2000" b="1" dirty="0" smtClean="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Задачи-</a:t>
            </a:r>
            <a:r>
              <a:rPr lang="ru-RU" sz="2000" b="1" dirty="0">
                <a:solidFill>
                  <a:srgbClr val="002060"/>
                </a:solidFill>
                <a:latin typeface="Times New Roman" pitchFamily="18" charset="0"/>
                <a:cs typeface="Times New Roman" pitchFamily="18" charset="0"/>
              </a:rPr>
              <a:t>повысить интерес родителей и детей к семейным ценностям и традициям;.</a:t>
            </a:r>
            <a:br>
              <a:rPr lang="ru-RU" sz="2000" b="1"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 воспитывать любовь и уважение к членам семьи;</a:t>
            </a:r>
            <a:br>
              <a:rPr lang="ru-RU" sz="2000" b="1" dirty="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 формировать </a:t>
            </a:r>
            <a:r>
              <a:rPr lang="ru-RU" sz="2000" b="1" dirty="0">
                <a:solidFill>
                  <a:srgbClr val="002060"/>
                </a:solidFill>
                <a:latin typeface="Times New Roman" pitchFamily="18" charset="0"/>
                <a:cs typeface="Times New Roman" pitchFamily="18" charset="0"/>
              </a:rPr>
              <a:t>заботу о родных людях;</a:t>
            </a:r>
            <a:br>
              <a:rPr lang="ru-RU" sz="2000" b="1" dirty="0">
                <a:solidFill>
                  <a:srgbClr val="002060"/>
                </a:solidFill>
                <a:latin typeface="Times New Roman" pitchFamily="18" charset="0"/>
                <a:cs typeface="Times New Roman" pitchFamily="18" charset="0"/>
              </a:rPr>
            </a:br>
            <a:r>
              <a:rPr lang="ru-RU" sz="1800" b="1" dirty="0" smtClean="0">
                <a:solidFill>
                  <a:srgbClr val="002060"/>
                </a:solidFill>
                <a:latin typeface="Times New Roman" pitchFamily="18" charset="0"/>
                <a:cs typeface="Times New Roman" pitchFamily="18" charset="0"/>
              </a:rPr>
              <a:t/>
            </a:r>
            <a:br>
              <a:rPr lang="ru-RU" sz="1800" b="1" dirty="0" smtClean="0">
                <a:solidFill>
                  <a:srgbClr val="002060"/>
                </a:solidFill>
                <a:latin typeface="Times New Roman" pitchFamily="18" charset="0"/>
                <a:cs typeface="Times New Roman" pitchFamily="18" charset="0"/>
              </a:rPr>
            </a:br>
            <a:endParaRPr lang="ru-RU" sz="1800" b="1" dirty="0">
              <a:solidFill>
                <a:srgbClr val="002060"/>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066" y="2023394"/>
            <a:ext cx="7127325" cy="439800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305800" cy="2808312"/>
          </a:xfrm>
        </p:spPr>
        <p:txBody>
          <a:bodyPr>
            <a:normAutofit fontScale="90000"/>
          </a:bodyPr>
          <a:lstStyle/>
          <a:p>
            <a:r>
              <a:rPr lang="ru-RU" sz="1800" b="1" dirty="0">
                <a:latin typeface="Times New Roman" pitchFamily="18" charset="0"/>
                <a:cs typeface="Times New Roman" pitchFamily="18" charset="0"/>
              </a:rPr>
              <a:t>Дидактическая игра «моя семья».</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Цель </a:t>
            </a:r>
            <a:r>
              <a:rPr lang="ru-RU" sz="1800" b="1" dirty="0">
                <a:latin typeface="Times New Roman" pitchFamily="18" charset="0"/>
                <a:cs typeface="Times New Roman" pitchFamily="18" charset="0"/>
              </a:rPr>
              <a:t>– способствование запоминанию домочадцев и их имен, воспитание любви и уважения к родным людям, формирование представления о себе, как о части ячейки общества.</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Задачи-</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1800" b="1" dirty="0">
                <a:latin typeface="Times New Roman" pitchFamily="18" charset="0"/>
                <a:cs typeface="Times New Roman" pitchFamily="18" charset="0"/>
              </a:rPr>
              <a:t>формировать представления о профессиях родителей, о трудовых и бытовых обязанностях</a:t>
            </a:r>
            <a:r>
              <a:rPr lang="ru-RU" sz="1800" b="1" dirty="0" smtClean="0">
                <a:latin typeface="Times New Roman" pitchFamily="18" charset="0"/>
                <a:cs typeface="Times New Roman" pitchFamily="18" charset="0"/>
              </a:rPr>
              <a:t>;</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a:t>
            </a:r>
            <a:r>
              <a:rPr lang="ru-RU" sz="1800" b="1" dirty="0" smtClean="0">
                <a:latin typeface="Times New Roman" pitchFamily="18" charset="0"/>
                <a:cs typeface="Times New Roman" pitchFamily="18" charset="0"/>
              </a:rPr>
              <a:t>- демонстрировать </a:t>
            </a:r>
            <a:r>
              <a:rPr lang="ru-RU" sz="1800" b="1" dirty="0">
                <a:latin typeface="Times New Roman" pitchFamily="18" charset="0"/>
                <a:cs typeface="Times New Roman" pitchFamily="18" charset="0"/>
              </a:rPr>
              <a:t>значимости семьи для каждого человека;</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воспитывать доброжелательного и уважительного отношения к родственникам</a:t>
            </a:r>
            <a:br>
              <a:rPr lang="ru-RU" sz="1800" b="1" dirty="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955060"/>
            <a:ext cx="3240360" cy="349821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45" y="2955060"/>
            <a:ext cx="3868615" cy="349821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1714488"/>
          </a:xfrm>
        </p:spPr>
        <p:txBody>
          <a:bodyPr>
            <a:noAutofit/>
          </a:bodyPr>
          <a:lstStyle/>
          <a:p>
            <a:r>
              <a:rPr lang="ru-RU" sz="1600" b="1" dirty="0">
                <a:latin typeface="Times New Roman" pitchFamily="18" charset="0"/>
                <a:cs typeface="Times New Roman" pitchFamily="18" charset="0"/>
              </a:rPr>
              <a:t>Семейные традиции.</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Цель: формирование представлений о семейных традициях, объединяющих семью</a:t>
            </a:r>
            <a:r>
              <a:rPr lang="ru-RU" sz="1600" b="1"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Задачи</a:t>
            </a:r>
            <a:r>
              <a:rPr lang="ru-RU" sz="1600" b="1"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расширять представление детей о семье, о родственных отношениях</a:t>
            </a:r>
            <a:r>
              <a:rPr lang="ru-RU" sz="1600" b="1"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активизировать и обогащать словарный запас детей;</a:t>
            </a:r>
            <a:br>
              <a:rPr lang="ru-RU" sz="1600" b="1" dirty="0">
                <a:latin typeface="Times New Roman" pitchFamily="18" charset="0"/>
                <a:cs typeface="Times New Roman" pitchFamily="18" charset="0"/>
              </a:rPr>
            </a:b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воспитывать любовь и уважение к членам своей семьи, чувство гордости за свою семью, интерес к семейным традициям.</a:t>
            </a:r>
            <a:endParaRPr lang="ru-RU" sz="1600" b="1"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399072"/>
            <a:ext cx="6192688" cy="39353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3448" cy="3140968"/>
          </a:xfrm>
        </p:spPr>
        <p:txBody>
          <a:bodyPr>
            <a:noAutofit/>
          </a:bodyPr>
          <a:lstStyle/>
          <a:p>
            <a:r>
              <a:rPr lang="ru-RU" sz="1600" b="1" dirty="0">
                <a:latin typeface="Times New Roman" panose="02020603050405020304" pitchFamily="18" charset="0"/>
                <a:cs typeface="Times New Roman" panose="02020603050405020304" pitchFamily="18" charset="0"/>
              </a:rPr>
              <a:t>Дидактическая игра «Генеалогическое древо»</a:t>
            </a:r>
            <a:br>
              <a:rPr lang="ru-RU" sz="1600" b="1" dirty="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Цель  </a:t>
            </a:r>
            <a:r>
              <a:rPr lang="ru-RU" sz="1600" b="1" dirty="0">
                <a:latin typeface="Times New Roman" panose="02020603050405020304" pitchFamily="18" charset="0"/>
                <a:cs typeface="Times New Roman" panose="02020603050405020304" pitchFamily="18" charset="0"/>
              </a:rPr>
              <a:t>: способствование закреплению интереса к своей семье, воспитывать любовь и уважительное отношение к родителям и предкам, формировать и развивать </a:t>
            </a:r>
            <a:r>
              <a:rPr lang="ru-RU" sz="1600" b="1" dirty="0" smtClean="0">
                <a:latin typeface="Times New Roman" panose="02020603050405020304" pitchFamily="18" charset="0"/>
                <a:cs typeface="Times New Roman" panose="02020603050405020304" pitchFamily="18" charset="0"/>
              </a:rPr>
              <a:t>личность.</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Задачи  </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 формировать </a:t>
            </a:r>
            <a:r>
              <a:rPr lang="ru-RU" sz="1600" b="1" dirty="0">
                <a:latin typeface="Times New Roman" panose="02020603050405020304" pitchFamily="18" charset="0"/>
                <a:cs typeface="Times New Roman" panose="02020603050405020304" pitchFamily="18" charset="0"/>
              </a:rPr>
              <a:t>у детей представление о семье, о нравственном отношении к семейным традициям, расширять знания о ближнем окружении, учить разбираться в родственных связях.</a:t>
            </a:r>
            <a:br>
              <a:rPr lang="ru-RU" sz="1600" b="1" dirty="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  создать </a:t>
            </a:r>
            <a:r>
              <a:rPr lang="ru-RU" sz="1600" b="1" dirty="0">
                <a:latin typeface="Times New Roman" panose="02020603050405020304" pitchFamily="18" charset="0"/>
                <a:cs typeface="Times New Roman" panose="02020603050405020304" pitchFamily="18" charset="0"/>
              </a:rPr>
              <a:t>с помощью родителей  генеалогические древа своих семей, способствовать развитию творческих способностей в процессе совместной деятельности</a:t>
            </a:r>
            <a:r>
              <a:rPr lang="ru-RU" sz="1600" b="1" dirty="0" smtClean="0">
                <a:latin typeface="Times New Roman" panose="02020603050405020304" pitchFamily="18" charset="0"/>
                <a:cs typeface="Times New Roman" panose="02020603050405020304" pitchFamily="18" charset="0"/>
              </a:rPr>
              <a:t>.</a:t>
            </a:r>
            <a:br>
              <a:rPr lang="ru-RU" sz="1600" b="1" dirty="0" smtClean="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 воспитывать </a:t>
            </a:r>
            <a:r>
              <a:rPr lang="ru-RU" sz="1600" b="1" dirty="0">
                <a:latin typeface="Times New Roman" panose="02020603050405020304" pitchFamily="18" charset="0"/>
                <a:cs typeface="Times New Roman" panose="02020603050405020304" pitchFamily="18" charset="0"/>
              </a:rPr>
              <a:t>у детей любовь и уважение к членам семьи, показать ценность семьи для каждого человека и проявлять заботу о родных людях.</a:t>
            </a:r>
            <a:br>
              <a:rPr lang="ru-RU" sz="1600" b="1" dirty="0">
                <a:latin typeface="Times New Roman" panose="02020603050405020304" pitchFamily="18" charset="0"/>
                <a:cs typeface="Times New Roman" panose="02020603050405020304" pitchFamily="18" charset="0"/>
              </a:rPr>
            </a:br>
            <a:endParaRPr lang="ru-RU" sz="16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068960"/>
            <a:ext cx="3868615" cy="34563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755576"/>
            <a:ext cx="8439472" cy="8613576"/>
          </a:xfrm>
        </p:spPr>
        <p:txBody>
          <a:bodyPr>
            <a:normAutofit/>
          </a:bodyPr>
          <a:lstStyle/>
          <a:p>
            <a:r>
              <a:rPr lang="ru-RU" sz="1800" dirty="0" smtClean="0">
                <a:latin typeface="Times New Roman" panose="02020603050405020304" pitchFamily="18" charset="0"/>
                <a:cs typeface="Times New Roman" panose="02020603050405020304" pitchFamily="18" charset="0"/>
              </a:rPr>
              <a:t>Наш </a:t>
            </a:r>
            <a:r>
              <a:rPr lang="ru-RU" sz="1800" dirty="0" err="1" smtClean="0">
                <a:latin typeface="Times New Roman" panose="02020603050405020304" pitchFamily="18" charset="0"/>
                <a:cs typeface="Times New Roman" panose="02020603050405020304" pitchFamily="18" charset="0"/>
              </a:rPr>
              <a:t>лепбук</a:t>
            </a:r>
            <a:r>
              <a:rPr lang="ru-RU" sz="1800" dirty="0" smtClean="0">
                <a:latin typeface="Times New Roman" panose="02020603050405020304" pitchFamily="18" charset="0"/>
                <a:cs typeface="Times New Roman" panose="02020603050405020304" pitchFamily="18" charset="0"/>
              </a:rPr>
              <a:t> включает в себя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1. Моя семья (члены моей семьи)</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2. Семейные традиции</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3. Дидактическая игра «Генеалогическое древо»</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4. Игра круги </a:t>
            </a:r>
            <a:r>
              <a:rPr lang="ru-RU" sz="1800" dirty="0" err="1" smtClean="0">
                <a:latin typeface="Times New Roman" panose="02020603050405020304" pitchFamily="18" charset="0"/>
                <a:cs typeface="Times New Roman" panose="02020603050405020304" pitchFamily="18" charset="0"/>
              </a:rPr>
              <a:t>луллия</a:t>
            </a:r>
            <a:r>
              <a:rPr lang="ru-RU" sz="1800" dirty="0" smtClean="0">
                <a:latin typeface="Times New Roman" panose="02020603050405020304" pitchFamily="18" charset="0"/>
                <a:cs typeface="Times New Roman" panose="02020603050405020304" pitchFamily="18" charset="0"/>
              </a:rPr>
              <a:t> «чья тень?»</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5. Загадки про семью</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6. Стишки про семью.</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7. Игра «кто что делает?»</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8. Игра «найди тень»</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9. Круг </a:t>
            </a:r>
            <a:r>
              <a:rPr lang="ru-RU" sz="1800" dirty="0" err="1" smtClean="0">
                <a:latin typeface="Times New Roman" panose="02020603050405020304" pitchFamily="18" charset="0"/>
                <a:cs typeface="Times New Roman" panose="02020603050405020304" pitchFamily="18" charset="0"/>
              </a:rPr>
              <a:t>луллия</a:t>
            </a:r>
            <a:r>
              <a:rPr lang="ru-RU" sz="1800" dirty="0" smtClean="0">
                <a:latin typeface="Times New Roman" panose="02020603050405020304" pitchFamily="18" charset="0"/>
                <a:cs typeface="Times New Roman" panose="02020603050405020304" pitchFamily="18" charset="0"/>
              </a:rPr>
              <a:t> «чьи вещи?»</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10. Распредели вещи членов семьи.</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11. Невозможно представить семью без питомца игра на </a:t>
            </a:r>
            <a:r>
              <a:rPr lang="ru-RU" sz="1800" dirty="0">
                <a:latin typeface="Times New Roman" panose="02020603050405020304" pitchFamily="18" charset="0"/>
                <a:cs typeface="Times New Roman" panose="02020603050405020304" pitchFamily="18" charset="0"/>
              </a:rPr>
              <a:t>липучках</a:t>
            </a:r>
            <a:r>
              <a:rPr lang="ru-RU" sz="1800" dirty="0" smtClean="0">
                <a:latin typeface="Times New Roman" panose="02020603050405020304" pitchFamily="18" charset="0"/>
                <a:cs typeface="Times New Roman" panose="02020603050405020304" pitchFamily="18" charset="0"/>
              </a:rPr>
              <a:t>.</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Наш совместно сотворенный с детьми </a:t>
            </a:r>
            <a:r>
              <a:rPr lang="ru-RU" sz="1800" dirty="0" err="1" smtClean="0">
                <a:latin typeface="Times New Roman" panose="02020603050405020304" pitchFamily="18" charset="0"/>
                <a:cs typeface="Times New Roman" panose="02020603050405020304" pitchFamily="18" charset="0"/>
              </a:rPr>
              <a:t>лепбук</a:t>
            </a:r>
            <a:r>
              <a:rPr lang="ru-RU" sz="1800" dirty="0" smtClean="0">
                <a:latin typeface="Times New Roman" panose="02020603050405020304" pitchFamily="18" charset="0"/>
                <a:cs typeface="Times New Roman" panose="02020603050405020304" pitchFamily="18" charset="0"/>
              </a:rPr>
              <a:t> очень </a:t>
            </a:r>
            <a:r>
              <a:rPr lang="ru-RU" sz="1800" dirty="0">
                <a:latin typeface="Times New Roman" panose="02020603050405020304" pitchFamily="18" charset="0"/>
                <a:cs typeface="Times New Roman" panose="02020603050405020304" pitchFamily="18" charset="0"/>
              </a:rPr>
              <a:t>популярен у них! Всем интересно, а красочное оформление, привлекает детей, вызывает желание посмотреть и поиграть!</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Ожидаемые результаты</a:t>
            </a: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Сформировать </a:t>
            </a:r>
            <a:r>
              <a:rPr lang="ru-RU" sz="1800" dirty="0">
                <a:latin typeface="Times New Roman" panose="02020603050405020304" pitchFamily="18" charset="0"/>
                <a:cs typeface="Times New Roman" panose="02020603050405020304" pitchFamily="18" charset="0"/>
              </a:rPr>
              <a:t>доверительные, партнёрские отношения между воспитателями, воспитанниками и их родителями</a:t>
            </a: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-Привлечь </a:t>
            </a:r>
            <a:r>
              <a:rPr lang="ru-RU" sz="1800" dirty="0">
                <a:latin typeface="Times New Roman" panose="02020603050405020304" pitchFamily="18" charset="0"/>
                <a:cs typeface="Times New Roman" panose="02020603050405020304" pitchFamily="18" charset="0"/>
              </a:rPr>
              <a:t>внимание детей к истории, традициям своей семьи</a:t>
            </a: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Мотививация</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родителей на сохранение традиций своей семьи</a:t>
            </a: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Повысить активность участия родителей в мероприятиях детского сада.</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463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88840"/>
            <a:ext cx="8229600" cy="4536504"/>
          </a:xfrm>
        </p:spPr>
        <p:txBody>
          <a:bodyPr/>
          <a:lstStyle/>
          <a:p>
            <a:r>
              <a:rPr lang="ru-RU" dirty="0" smtClean="0"/>
              <a:t>Спасибо за внимание!</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764704"/>
            <a:ext cx="4172272" cy="324036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2492896"/>
            <a:ext cx="4104456" cy="3168352"/>
          </a:xfrm>
        </p:spPr>
      </p:pic>
    </p:spTree>
    <p:extLst>
      <p:ext uri="{BB962C8B-B14F-4D97-AF65-F5344CB8AC3E}">
        <p14:creationId xmlns:p14="http://schemas.microsoft.com/office/powerpoint/2010/main" val="22014876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304</TotalTime>
  <Words>63</Words>
  <Application>Microsoft Office PowerPoint</Application>
  <PresentationFormat>Экран (4:3)</PresentationFormat>
  <Paragraphs>9</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Поток</vt:lpstr>
      <vt:lpstr>Воспитание семейных ценностей – сохранение семейных традиций! </vt:lpstr>
      <vt:lpstr>Цель лепбука – продолжение знакомить детей ролью семьи, профессиями их близких, увлечениями, семейных традиций и ценностей. Задачи-повысить интерес родителей и детей к семейным ценностям и традициям;. - воспитывать любовь и уважение к членам семьи; - формировать заботу о родных людях;  </vt:lpstr>
      <vt:lpstr>Дидактическая игра «моя семья». Цель – способствование запоминанию домочадцев и их имен, воспитание любви и уважения к родным людям, формирование представления о себе, как о части ячейки общества. Задачи- - формировать представления о профессиях родителей, о трудовых и бытовых обязанностях;  - демонстрировать значимости семьи для каждого человека; - воспитывать доброжелательного и уважительного отношения к родственникам </vt:lpstr>
      <vt:lpstr>Семейные традиции. Цель: формирование представлений о семейных традициях, объединяющих семью. Задачи: - расширять представление детей о семье, о родственных отношениях; - активизировать и обогащать словарный запас детей; - воспитывать любовь и уважение к членам своей семьи, чувство гордости за свою семью, интерес к семейным традициям.</vt:lpstr>
      <vt:lpstr>Дидактическая игра «Генеалогическое древо» Цель  : способствование закреплению интереса к своей семье, воспитывать любовь и уважительное отношение к родителям и предкам, формировать и развивать личность. Задачи  : - формировать у детей представление о семье, о нравственном отношении к семейным традициям, расширять знания о ближнем окружении, учить разбираться в родственных связях. -  создать с помощью родителей  генеалогические древа своих семей, способствовать развитию творческих способностей в процессе совместной деятельности. - воспитывать у детей любовь и уважение к членам семьи, показать ценность семьи для каждого человека и проявлять заботу о родных людях. </vt:lpstr>
      <vt:lpstr>Наш лепбук включает в себя – 1. Моя семья (члены моей семьи) 2. Семейные традиции 3. Дидактическая игра «Генеалогическое древо» 4. Игра круги луллия «чья тень?» 5. Загадки про семью 6. Стишки про семью. 7. Игра «кто что делает?» 8. Игра «найди тень» 9. Круг луллия «чьи вещи?» 10. Распредели вещи членов семьи. 11. Невозможно представить семью без питомца игра на липучках.  Наш совместно сотворенный с детьми лепбук очень популярен у них! Всем интересно, а красочное оформление, привлекает детей, вызывает желание посмотреть и поиграть!  Ожидаемые результаты: - Сформировать доверительные, партнёрские отношения между воспитателями, воспитанниками и их родителями. -Привлечь внимание детей к истории, традициям своей семьи. - Мотививация родителей на сохранение традиций своей семьи. - Повысить активность участия родителей в мероприятиях детского сада.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 И МОЯ СЕМЬЯ</dc:title>
  <dc:creator>User</dc:creator>
  <cp:lastModifiedBy>User</cp:lastModifiedBy>
  <cp:revision>28</cp:revision>
  <dcterms:created xsi:type="dcterms:W3CDTF">2015-10-17T07:04:29Z</dcterms:created>
  <dcterms:modified xsi:type="dcterms:W3CDTF">2023-02-05T15:21:55Z</dcterms:modified>
</cp:coreProperties>
</file>