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47" autoAdjust="0"/>
  </p:normalViewPr>
  <p:slideViewPr>
    <p:cSldViewPr>
      <p:cViewPr>
        <p:scale>
          <a:sx n="106" d="100"/>
          <a:sy n="106" d="100"/>
        </p:scale>
        <p:origin x="-252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286808" cy="1600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Доклад на тему: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«Алгоритм написания конспекта образовательной деятельности»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229600" cy="7143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123 «Гармония» комбинированного вида г.Орска»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14744" y="5715016"/>
            <a:ext cx="1800212" cy="71438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.Орск, 2023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86314" y="4071942"/>
            <a:ext cx="4086196" cy="71438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Подготовил: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старший воспитатель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Леонтьева М.А.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s://metod.tgl.net.ru/wp-content/uploads/2019/11/%D0%BF%D0%B5%D0%B4%D0%B0%D0%B3%D0%BE%D0%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5949"/>
            <a:ext cx="3095406" cy="3158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357166"/>
            <a:ext cx="7772400" cy="256777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Структура занятия:</a:t>
            </a:r>
            <a:endParaRPr lang="ru-RU" dirty="0" smtClean="0"/>
          </a:p>
          <a:p>
            <a:pPr lvl="0"/>
            <a:r>
              <a:rPr lang="ru-RU" dirty="0" smtClean="0"/>
              <a:t>Вводная часть</a:t>
            </a:r>
          </a:p>
          <a:p>
            <a:pPr lvl="0"/>
            <a:r>
              <a:rPr lang="ru-RU" dirty="0" smtClean="0"/>
              <a:t>Основная часть</a:t>
            </a:r>
          </a:p>
          <a:p>
            <a:pPr lvl="0"/>
            <a:r>
              <a:rPr lang="ru-RU" dirty="0" smtClean="0"/>
              <a:t>Заключительная часть</a:t>
            </a:r>
          </a:p>
          <a:p>
            <a:pPr>
              <a:buNone/>
            </a:pPr>
            <a:r>
              <a:rPr lang="ru-RU" b="1" i="1" dirty="0" smtClean="0"/>
              <a:t>Время занятия зависит от возраста группы.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s://gas-kvas.com/uploads/posts/2023-02/1675484230_gas-kvas-com-p-fonovaya-muzika-dlya-konkursa-risunkov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71480"/>
            <a:ext cx="8424936" cy="4945752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(мотивационный этап). </a:t>
            </a:r>
          </a:p>
          <a:p>
            <a:pPr marL="0" lvl="0" indent="0" algn="just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должен мотивировать детей на  включение в познавательную (или игровую) деятельность при помощи проблемной или игровой ситуации. В конспекте прописывается эта ситуация.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u="sng" dirty="0" smtClean="0"/>
              <a:t>Процесс вовлечения в деятельность:</a:t>
            </a:r>
            <a:endParaRPr lang="ru-RU" u="sng" dirty="0" smtClean="0"/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– то внести, чтобы большинство детей заинтересовалось.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– то убрать , оставив пустое место (в группе не осталось кукол или машин и т.д.).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Приходит кто-то в гости или игрушка.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Эффект неожиданности (шум, треск, стук…).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Делать в присутствии детей что-то необычное с просьбой отойти и не мешать (смотреть пристально в окно, играть с младшим воспитателем в шашки и др.).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Интрига (подождите, после зарядки скажу; не смотрите, после завтрака покажу; не трогайте, это очень хрупкое, испортите; например, выпал снег, до прихода детей повесить на окно простынь «Ребята, пока не смотрите, у меня там такая красивая картинка, попозже о ней поговорим»).</a:t>
            </a:r>
            <a:endParaRPr lang="ru-RU" dirty="0"/>
          </a:p>
        </p:txBody>
      </p:sp>
      <p:pic>
        <p:nvPicPr>
          <p:cNvPr id="8194" name="Picture 2" descr="https://fikiwiki.com/uploads/posts/2022-02/1644986631_8-fikiwiki-com-p-kartinki-syurpriz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75963"/>
            <a:ext cx="1167330" cy="115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fikiwiki.com/uploads/posts/2022-02/1644986631_8-fikiwiki-com-p-kartinki-syurpriz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71736"/>
            <a:ext cx="1167330" cy="115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ikiwiki.com/uploads/posts/2022-02/1644986631_8-fikiwiki-com-p-kartinki-syurpriz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71736"/>
            <a:ext cx="1167330" cy="115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ikiwiki.com/uploads/posts/2022-02/1644986631_8-fikiwiki-com-p-kartinki-syurpriz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2785"/>
            <a:ext cx="1167330" cy="115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ikiwiki.com/uploads/posts/2022-02/1644986631_8-fikiwiki-com-p-kartinki-syurpriz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12785"/>
            <a:ext cx="1167330" cy="115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715436" cy="5072098"/>
          </a:xfrm>
        </p:spPr>
        <p:txBody>
          <a:bodyPr>
            <a:normAutofit/>
          </a:bodyPr>
          <a:lstStyle/>
          <a:p>
            <a:pPr marL="0" lvl="0" indent="442913" algn="just">
              <a:tabLst>
                <a:tab pos="8610600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содержательный, деятельностный этап)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конспекте прописываются образовательные ситуации, проблемные ситуации, игровые ситуации, ситуации общения, речевые упражнения, дидактические игры и др. В процессе данных ситуаций и игр детям даются новые знания, закрепляются уже полученные, решаются проблемные вопросы.</a:t>
            </a:r>
          </a:p>
          <a:p>
            <a:pPr marL="0" lvl="0" indent="442913" algn="just">
              <a:tabLst>
                <a:tab pos="8610600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(рефлексивный этап).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конспекте написать вопросы воспитателя, при помощи которых он фиксирует у воспитанников новые понятия и новые знания, а также помогает детям анализировать собственную и коллективную деятельность в процессе ОД.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9" t="29679" r="30880" b="31683"/>
          <a:stretch/>
        </p:blipFill>
        <p:spPr bwMode="auto">
          <a:xfrm>
            <a:off x="2915816" y="5157192"/>
            <a:ext cx="2608730" cy="142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Рефлексия (подведение итогов занятия)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3781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При подведении итога ОД помните:</a:t>
            </a:r>
          </a:p>
          <a:p>
            <a:pPr lvl="0"/>
            <a:r>
              <a:rPr lang="ru-RU" dirty="0" smtClean="0"/>
              <a:t>вопросы </a:t>
            </a:r>
            <a:r>
              <a:rPr lang="ru-RU" b="1" dirty="0" smtClean="0"/>
              <a:t>не должны </a:t>
            </a:r>
            <a:r>
              <a:rPr lang="ru-RU" dirty="0" smtClean="0"/>
              <a:t>быть направлены только на пересказ детьми основных этапов образовательного мероприятия: </a:t>
            </a:r>
            <a:r>
              <a:rPr lang="ru-RU" i="1" dirty="0" smtClean="0"/>
              <a:t>«Где мы были?», «Чем занимались?», «Кто приходил к нам в гости?»  </a:t>
            </a:r>
            <a:r>
              <a:rPr lang="ru-RU" dirty="0" smtClean="0"/>
              <a:t>и т.д.;</a:t>
            </a:r>
          </a:p>
          <a:p>
            <a:pPr lvl="0"/>
            <a:r>
              <a:rPr lang="ru-RU" dirty="0" smtClean="0"/>
              <a:t>используйте больше вопросов проблемного характера, типа </a:t>
            </a:r>
            <a:r>
              <a:rPr lang="ru-RU" i="1" dirty="0" smtClean="0"/>
              <a:t>«Что позволило нам помочь зайчику?», «Зачем мы это делали?», «Важно ли то, что вы сегодня узнали? Почему?», «Для чего это пригодиться в жизни?», «Какое задание было для вас самым трудным? Почему?», «Какое задание больше всего понравилось? Почему?», «Что бы ты хотела сказать ребятам, Маша?», «Что нам нужно будет сделать в следующий раз?», «Что вы расскажите родителям о нашей сегодняшней игре?» </a:t>
            </a:r>
            <a:r>
              <a:rPr lang="ru-RU" dirty="0" smtClean="0"/>
              <a:t>и т.д.</a:t>
            </a:r>
          </a:p>
          <a:p>
            <a:endParaRPr lang="ru-RU" dirty="0"/>
          </a:p>
        </p:txBody>
      </p:sp>
      <p:pic>
        <p:nvPicPr>
          <p:cNvPr id="10242" name="Picture 2" descr="http://tvsinternetmarketing.com/wp-content/uploads/2013/06/free-lead-gene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13" r="-1037" b="21400"/>
          <a:stretch/>
        </p:blipFill>
        <p:spPr bwMode="auto">
          <a:xfrm>
            <a:off x="2267744" y="4581128"/>
            <a:ext cx="5328592" cy="2056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943880" cy="278437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Занятие представляет собой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организованную часть режима дня дошкольника, направленную на обучение чему – то новому. Остальное время дня педагог посвящает созданию условий, при которых эти новые знания и умения детей могут закрепляться и развиваться, применяться осознанно и в иных ситуациях, чем на занятии.</a:t>
            </a:r>
          </a:p>
          <a:p>
            <a:endParaRPr lang="ru-RU" dirty="0"/>
          </a:p>
        </p:txBody>
      </p:sp>
      <p:pic>
        <p:nvPicPr>
          <p:cNvPr id="11268" name="Picture 4" descr="https://346130.selcdn.ru/storage1/include/site_2078/section_4/thumbs/THDFx-gD10OJ_1200x0_AybP2u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539136" cy="2066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23" b="16023"/>
          <a:stretch>
            <a:fillRect/>
          </a:stretch>
        </p:blipFill>
        <p:spPr bwMode="auto">
          <a:xfrm>
            <a:off x="-576793" y="44624"/>
            <a:ext cx="10730800" cy="684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2526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992888" cy="43924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дело, занимательное и интересное детям, развивающее их; как деятельность, направленная на освоение детьми одной или нескольких образовательных областей, или их интеграцию с использованием разнообразных форм и методов работы, выбор которых осуществляется педагогом самостоятельно.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может проводиться в виде образовательных ситуаций, тематических событий, проектной деятельности, проблемно – обучающих ситуаций, интегрирующих содержание образовательных областей, творческих и исследовательских проектов и так далее. В рамках отведенного времени педагог может организовывать образовательную деятельность с учетом интересов, желаний детей, их образовательных потребностей, включая детей дошкольного возраста в процесс сотворчества, содействия, сопереживания».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leks-lib.vld.muzkult.ru/media/2022/10/19/1284173823/chitaj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5976664" cy="1992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ТИТУЛЬНЫЙ ЛИСТ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аименование дошкольного образовательного учреждения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Конспект образовательной деятельности по (область) на тему: «……………………»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детей……………..дошкольного возраста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Фамилия, инициалы автора и его должность,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группы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г.Орск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2023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1"/>
            <a:ext cx="8501122" cy="1285885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 одна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это конечный результат, то к чему мы стремимся.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640960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-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то, что требует исполнения, решения, это средство достижения цели.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395536" y="4509120"/>
            <a:ext cx="2232248" cy="10081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ПОЗНАВАТЕЛЬНЫЕ</a:t>
            </a:r>
            <a:endParaRPr lang="ru-RU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287434" y="4509120"/>
            <a:ext cx="2232248" cy="10081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РАЗВИВАЮЩИЕ</a:t>
            </a:r>
            <a:endParaRPr lang="ru-RU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156176" y="4509120"/>
            <a:ext cx="2304256" cy="10081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ВОСПИТЫВАЮЩИЕ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 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(пишется, чему детей будем учить на данном занятии)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Примерные формулировки образовательных (познавательных) задач ОД по сообщению нового знания:</a:t>
            </a:r>
          </a:p>
          <a:p>
            <a:r>
              <a:rPr lang="ru-RU" i="1" dirty="0" smtClean="0"/>
              <a:t>«Актуализировать знания детей о …»</a:t>
            </a:r>
            <a:endParaRPr lang="ru-RU" dirty="0" smtClean="0"/>
          </a:p>
          <a:p>
            <a:r>
              <a:rPr lang="ru-RU" i="1" dirty="0" smtClean="0"/>
              <a:t>«Создать условия для получения детьми знания о …»</a:t>
            </a:r>
            <a:endParaRPr lang="ru-RU" dirty="0" smtClean="0"/>
          </a:p>
          <a:p>
            <a:r>
              <a:rPr lang="ru-RU" i="1" dirty="0" smtClean="0"/>
              <a:t>«Мотивировать детей к самостоятельному изучению …»</a:t>
            </a:r>
            <a:endParaRPr lang="ru-RU" dirty="0" smtClean="0"/>
          </a:p>
          <a:p>
            <a:r>
              <a:rPr lang="ru-RU" i="1" dirty="0" smtClean="0"/>
              <a:t>«Дать возможность детям при помощи взрослого узнать о …»</a:t>
            </a:r>
            <a:endParaRPr lang="ru-RU" dirty="0" smtClean="0"/>
          </a:p>
          <a:p>
            <a:r>
              <a:rPr lang="ru-RU" i="1" dirty="0" smtClean="0"/>
              <a:t>«Сформулировать у детей потребность правильно употреблять в собственной речи притяжательные местоимения»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Примерные формулировки образовательных задач ОД тренировочного и итогового характера:</a:t>
            </a:r>
          </a:p>
          <a:p>
            <a:r>
              <a:rPr lang="ru-RU" i="1" dirty="0" smtClean="0"/>
              <a:t>«Актуализировать знания детей о …»</a:t>
            </a:r>
            <a:endParaRPr lang="ru-RU" dirty="0" smtClean="0"/>
          </a:p>
          <a:p>
            <a:r>
              <a:rPr lang="ru-RU" i="1" dirty="0" smtClean="0"/>
              <a:t>«Расширить знания детей … через организацию самостоятельной экспериментальной деятельности»</a:t>
            </a:r>
            <a:endParaRPr lang="ru-RU" dirty="0" smtClean="0"/>
          </a:p>
          <a:p>
            <a:r>
              <a:rPr lang="ru-RU" i="1" dirty="0" smtClean="0"/>
              <a:t>«Дать возможность применить на практике полученные знания о…»</a:t>
            </a:r>
            <a:endParaRPr lang="ru-RU" dirty="0" smtClean="0"/>
          </a:p>
          <a:p>
            <a:r>
              <a:rPr lang="ru-RU" i="1" dirty="0" smtClean="0"/>
              <a:t>«Закрепить в самостоятельной деятельности умение …»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задачи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(пишется, что будем закреплять, уточнять, не забывая о  развитии психических функций и различных свойств)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974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Развивающие </a:t>
            </a:r>
            <a:r>
              <a:rPr lang="ru-RU" dirty="0" smtClean="0"/>
              <a:t>задачи направлены, как правило, на развитие высших психических функций (мышление, память, воображение, внимание), общей, мелкой, артикуляционной моторики, просодических компонентов речи (голос, ритм, темп, интонация), речевого дыхания.</a:t>
            </a:r>
          </a:p>
          <a:p>
            <a:pPr marL="0" indent="0">
              <a:buNone/>
            </a:pPr>
            <a:r>
              <a:rPr lang="ru-RU" dirty="0" smtClean="0"/>
              <a:t>В зависимости от того, в какой степени у детей сформирована та функция, над  которой Вы хотите поработать, будет сделан выбор глагола:</a:t>
            </a:r>
          </a:p>
          <a:p>
            <a:r>
              <a:rPr lang="ru-RU" dirty="0" smtClean="0"/>
              <a:t>- если функция не сформирована, то задача будет начинаться со слов </a:t>
            </a:r>
            <a:r>
              <a:rPr lang="ru-RU" i="1" dirty="0" smtClean="0"/>
              <a:t>«формировать …», «начать работу по развитию…» </a:t>
            </a:r>
            <a:r>
              <a:rPr lang="ru-RU" dirty="0" smtClean="0"/>
              <a:t>и т.д.</a:t>
            </a:r>
          </a:p>
          <a:p>
            <a:r>
              <a:rPr lang="ru-RU" i="1" dirty="0" smtClean="0"/>
              <a:t>- </a:t>
            </a:r>
            <a:r>
              <a:rPr lang="ru-RU" dirty="0" smtClean="0"/>
              <a:t>если функция недостаточно сформирована, либо необходимо закрепить какой – либо навык, то выбор, будет следующий </a:t>
            </a:r>
            <a:r>
              <a:rPr lang="ru-RU" i="1" dirty="0" smtClean="0"/>
              <a:t>«продолжать формировать…», «продолжать развивать …», «совершенствовать …» </a:t>
            </a:r>
            <a:r>
              <a:rPr lang="ru-RU" dirty="0" smtClean="0"/>
              <a:t>и т.д.</a:t>
            </a:r>
          </a:p>
          <a:p>
            <a:endParaRPr lang="ru-RU" dirty="0"/>
          </a:p>
        </p:txBody>
      </p:sp>
      <p:pic>
        <p:nvPicPr>
          <p:cNvPr id="3074" name="Picture 2" descr="https://gas-kvas.com/uploads/posts/2023-01/1674031534_gas-kvas-com-p-risunok-na-temu-samostoyatelnost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1799395" cy="1171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9399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Воспитывающие задачи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(какие умственные, эстетические, морально – волевые качества будут формироваться на данном занятии).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57364"/>
            <a:ext cx="8147248" cy="39479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Воспитывающие </a:t>
            </a:r>
            <a:r>
              <a:rPr lang="ru-RU" dirty="0" smtClean="0"/>
              <a:t>задачи направлены, как правило, на развитие личностных качеств ребенка, его эмоционально – волевой сферы.</a:t>
            </a:r>
          </a:p>
          <a:p>
            <a:pPr marL="0" indent="0" algn="just">
              <a:buNone/>
            </a:pPr>
            <a:r>
              <a:rPr lang="ru-RU" dirty="0" smtClean="0"/>
              <a:t>В зависимости от того, в какой степени у детей сформировано то качество (свойство),  над которым Вы хотите поработать, будет сделан выбор глагола:</a:t>
            </a:r>
          </a:p>
          <a:p>
            <a:pPr lvl="0" algn="just"/>
            <a:r>
              <a:rPr lang="ru-RU" dirty="0" smtClean="0"/>
              <a:t>если качество (свойство) не сформировано, то задача будет начинаться со слов </a:t>
            </a:r>
            <a:r>
              <a:rPr lang="ru-RU" i="1" dirty="0" smtClean="0"/>
              <a:t>«формировать …», «воспитывать …» </a:t>
            </a:r>
            <a:r>
              <a:rPr lang="ru-RU" dirty="0" smtClean="0"/>
              <a:t>и т.д.</a:t>
            </a:r>
          </a:p>
          <a:p>
            <a:pPr lvl="0" algn="just"/>
            <a:r>
              <a:rPr lang="ru-RU" dirty="0" smtClean="0"/>
              <a:t>если качество (свойство) недостаточно сформировано, либо необходимо его закрепить, то выбор глагола, будет следующий </a:t>
            </a:r>
            <a:r>
              <a:rPr lang="ru-RU" i="1" dirty="0" smtClean="0"/>
              <a:t>«продолжать формировать …», «продолжать воспитывать …», «совершенствовать …» </a:t>
            </a:r>
            <a:r>
              <a:rPr lang="ru-RU" dirty="0" smtClean="0"/>
              <a:t>и т.д.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s://phonoteka.org/uploads/posts/2022-02/1644355507_55-phonoteka-org-p-fon-dlya-risovaniya-v-detskom-sadu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89240"/>
            <a:ext cx="1656184" cy="1101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429684" cy="5448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планируется обязательно на каждом занятии. Конкретно перечисляются слова, планируемые в активный и пассивный словарь. Необходимо помнить, что слова из пассивного словаря включаются в активный через 2-3 занятия. На занятиях по развитию речи обязательно вписываются задачи из разделов «Грамматический строй речи», «Звуковая культура речи», «Связная речь».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весь объем фронтальной и индивидуальной работы с детьми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(беседы с детьми, наблюдение, чтение художественной литературы, игры, куда ходили на экскурсию, что выучили и т.д.).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drasler.ru/wp-content/uploads/2019/05/%D0%9A%D0%B0%D1%80%D1%82%D0%B8%D0%BD%D0%BA%D0%B8-%D0%B4%D0%BB%D1%8F-%D0%B4%D0%B5%D1%82%D0%B5%D0%B9-%D0%BF%D0%BE%D1%87%D0%B5%D0%BC%D1%83%D1%87%D0%BA%D0%B8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928004" cy="121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929718" cy="516120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приёмы: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игровой, наглядный, практическая деятельность детей, вопросы к детям, словесная, дидактическая игра, использование художественной литературы и т.д.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перечисляется какое оборудование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будет использовано на данном ОД (магнитофон,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мольберт, настенная или интерактивная доска, кубы, подставки и т.д.).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Демонстрационный материал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(перечисляются не только все пособия, картины, но и указываются их авторы, количество, размеры).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Раздаточный материал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перечисляется, какой берется материал с указанием размера и количества.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00" t="24848" r="31152" b="25906"/>
          <a:stretch/>
        </p:blipFill>
        <p:spPr bwMode="auto">
          <a:xfrm>
            <a:off x="5157936" y="5373216"/>
            <a:ext cx="1889049" cy="11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131</TotalTime>
  <Words>1137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муниципальное дошкольное образовательное автономное учреждение «Детский сад № 123 «Гармония» комбинированного вида г.Орска»</vt:lpstr>
      <vt:lpstr>Слайд 2</vt:lpstr>
      <vt:lpstr>ТИТУЛЬНЫЙ ЛИСТ</vt:lpstr>
      <vt:lpstr> Цель – всегда одна, это конечный результат, то к чему мы стремимся. </vt:lpstr>
      <vt:lpstr>Познавательные задачи  (пишется, чему детей будем учить на данном занятии)</vt:lpstr>
      <vt:lpstr> Развивающие задачи  (пишется, что будем закреплять, уточнять, не забывая о  развитии психических функций и различных свойств)</vt:lpstr>
      <vt:lpstr>         Воспитывающие задачи  (какие умственные, эстетические, морально – волевые качества будут формироваться на данном занятии).  </vt:lpstr>
      <vt:lpstr>Слайд 8</vt:lpstr>
      <vt:lpstr>Слайд 9</vt:lpstr>
      <vt:lpstr>Слайд 10</vt:lpstr>
      <vt:lpstr>Слайд 11</vt:lpstr>
      <vt:lpstr>Слайд 12</vt:lpstr>
      <vt:lpstr>Рефлексия (подведение итогов занятия)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123 «Гармония» комбинированного вида г.Орска»</dc:title>
  <dc:creator>Ст. воспитатель</dc:creator>
  <cp:lastModifiedBy>1</cp:lastModifiedBy>
  <cp:revision>14</cp:revision>
  <dcterms:created xsi:type="dcterms:W3CDTF">2023-04-20T10:33:14Z</dcterms:created>
  <dcterms:modified xsi:type="dcterms:W3CDTF">2023-04-21T04:15:06Z</dcterms:modified>
</cp:coreProperties>
</file>