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6" r:id="rId2"/>
    <p:sldId id="284" r:id="rId3"/>
    <p:sldId id="285" r:id="rId4"/>
    <p:sldId id="261" r:id="rId5"/>
    <p:sldId id="260" r:id="rId6"/>
    <p:sldId id="263" r:id="rId7"/>
    <p:sldId id="264" r:id="rId8"/>
    <p:sldId id="262" r:id="rId9"/>
    <p:sldId id="269" r:id="rId10"/>
    <p:sldId id="282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E26A"/>
    <a:srgbClr val="A80000"/>
    <a:srgbClr val="0033CC"/>
    <a:srgbClr val="CC0099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8F622F-F721-4529-A97C-7D1F6CC09B10}" type="datetimeFigureOut">
              <a:rPr lang="ru-RU" smtClean="0"/>
              <a:pPr/>
              <a:t>23.04.2024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A55029-F758-4E02-8E11-84C5BFFD49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4552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B4C693-2645-437A-9EAD-E501F6136E14}" type="datetimeFigureOut">
              <a:rPr lang="ru-RU" smtClean="0"/>
              <a:pPr/>
              <a:t>23.04.2024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9F12B4-79CD-45CA-9709-C31F7B31D7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B4C693-2645-437A-9EAD-E501F6136E14}" type="datetimeFigureOut">
              <a:rPr lang="ru-RU" smtClean="0"/>
              <a:pPr/>
              <a:t>23.04.2024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9F12B4-79CD-45CA-9709-C31F7B31D7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B4C693-2645-437A-9EAD-E501F6136E14}" type="datetimeFigureOut">
              <a:rPr lang="ru-RU" smtClean="0"/>
              <a:pPr/>
              <a:t>23.04.2024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9F12B4-79CD-45CA-9709-C31F7B31D7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B4C693-2645-437A-9EAD-E501F6136E14}" type="datetimeFigureOut">
              <a:rPr lang="ru-RU" smtClean="0"/>
              <a:pPr/>
              <a:t>23.04.2024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9F12B4-79CD-45CA-9709-C31F7B31D7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B4C693-2645-437A-9EAD-E501F6136E14}" type="datetimeFigureOut">
              <a:rPr lang="ru-RU" smtClean="0"/>
              <a:pPr/>
              <a:t>23.04.2024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9F12B4-79CD-45CA-9709-C31F7B31D7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B4C693-2645-437A-9EAD-E501F6136E14}" type="datetimeFigureOut">
              <a:rPr lang="ru-RU" smtClean="0"/>
              <a:pPr/>
              <a:t>23.04.2024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9F12B4-79CD-45CA-9709-C31F7B31D7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B4C693-2645-437A-9EAD-E501F6136E14}" type="datetimeFigureOut">
              <a:rPr lang="ru-RU" smtClean="0"/>
              <a:pPr/>
              <a:t>23.04.2024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9F12B4-79CD-45CA-9709-C31F7B31D7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B4C693-2645-437A-9EAD-E501F6136E14}" type="datetimeFigureOut">
              <a:rPr lang="ru-RU" smtClean="0"/>
              <a:pPr/>
              <a:t>23.04.2024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9F12B4-79CD-45CA-9709-C31F7B31D7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B4C693-2645-437A-9EAD-E501F6136E14}" type="datetimeFigureOut">
              <a:rPr lang="ru-RU" smtClean="0"/>
              <a:pPr/>
              <a:t>23.04.2024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9F12B4-79CD-45CA-9709-C31F7B31D7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B4C693-2645-437A-9EAD-E501F6136E14}" type="datetimeFigureOut">
              <a:rPr lang="ru-RU" smtClean="0"/>
              <a:pPr/>
              <a:t>23.04.2024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9F12B4-79CD-45CA-9709-C31F7B31D7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B4C693-2645-437A-9EAD-E501F6136E14}" type="datetimeFigureOut">
              <a:rPr lang="ru-RU" smtClean="0"/>
              <a:pPr/>
              <a:t>23.04.2024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9F12B4-79CD-45CA-9709-C31F7B31D7A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5B4C693-2645-437A-9EAD-E501F6136E14}" type="datetimeFigureOut">
              <a:rPr lang="ru-RU" smtClean="0"/>
              <a:pPr/>
              <a:t>23.04.2024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69F12B4-79CD-45CA-9709-C31F7B31D7A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fon-221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88640"/>
            <a:ext cx="9144000" cy="655771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8640960" cy="720079"/>
          </a:xfrm>
        </p:spPr>
        <p:txBody>
          <a:bodyPr>
            <a:noAutofit/>
          </a:bodyPr>
          <a:lstStyle/>
          <a:p>
            <a:pPr algn="ctr">
              <a:spcAft>
                <a:spcPts val="0"/>
              </a:spcAft>
            </a:pPr>
            <a:r>
              <a:rPr lang="ru-RU" sz="2400" u="sng" dirty="0" smtClean="0">
                <a:effectLst/>
                <a:latin typeface="Times New Roman"/>
                <a:ea typeface="Times New Roman"/>
              </a:rPr>
              <a:t/>
            </a:r>
            <a:br>
              <a:rPr lang="ru-RU" sz="2400" u="sng" dirty="0" smtClean="0">
                <a:effectLst/>
                <a:latin typeface="Times New Roman"/>
                <a:ea typeface="Times New Roman"/>
              </a:rPr>
            </a:br>
            <a:r>
              <a:rPr lang="ru-RU" sz="1200" b="0" dirty="0" smtClean="0">
                <a:solidFill>
                  <a:schemeClr val="tx1"/>
                </a:solidFill>
                <a:effectLst/>
                <a:latin typeface="Times New Roman"/>
                <a:ea typeface="Times New Roman"/>
              </a:rPr>
              <a:t>Муниципальное </a:t>
            </a:r>
            <a:r>
              <a:rPr lang="ru-RU" sz="1200" b="0" dirty="0">
                <a:solidFill>
                  <a:schemeClr val="tx1"/>
                </a:solidFill>
                <a:effectLst/>
                <a:latin typeface="Times New Roman"/>
                <a:ea typeface="Times New Roman"/>
              </a:rPr>
              <a:t>дошкольное образовательное автономное учреждение «Детский сад № 118 общеразвивающего вида с приоритетным осуществлением физического развития воспитанников «Дружба» г. Орска»</a:t>
            </a:r>
            <a:br>
              <a:rPr lang="ru-RU" sz="1200" b="0" dirty="0">
                <a:solidFill>
                  <a:schemeClr val="tx1"/>
                </a:solidFill>
                <a:effectLst/>
                <a:latin typeface="Times New Roman"/>
                <a:ea typeface="Times New Roman"/>
              </a:rPr>
            </a:br>
            <a:endParaRPr lang="ru-RU" sz="1200" b="0" dirty="0">
              <a:solidFill>
                <a:schemeClr val="tx1"/>
              </a:solidFill>
              <a:effectLst/>
              <a:latin typeface="Times New Roman"/>
              <a:ea typeface="Times New Roman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1988840"/>
            <a:ext cx="8208912" cy="1896616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ln>
                  <a:solidFill>
                    <a:schemeClr val="tx1">
                      <a:alpha val="51000"/>
                    </a:schemeClr>
                  </a:solidFill>
                </a:ln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600" b="1" dirty="0" err="1" smtClean="0">
                <a:ln>
                  <a:solidFill>
                    <a:schemeClr val="tx1">
                      <a:alpha val="51000"/>
                    </a:schemeClr>
                  </a:solidFill>
                </a:ln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Здоровьесберегающие</a:t>
            </a:r>
            <a:r>
              <a:rPr lang="ru-RU" sz="3600" b="1" dirty="0" smtClean="0">
                <a:ln>
                  <a:solidFill>
                    <a:schemeClr val="tx1">
                      <a:alpha val="51000"/>
                    </a:schemeClr>
                  </a:solidFill>
                </a:ln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технологии. </a:t>
            </a:r>
          </a:p>
          <a:p>
            <a:pPr algn="ctr"/>
            <a:r>
              <a:rPr lang="ru-RU" sz="3600" b="1" dirty="0" err="1" smtClean="0">
                <a:ln>
                  <a:solidFill>
                    <a:schemeClr val="tx1">
                      <a:alpha val="51000"/>
                    </a:schemeClr>
                  </a:solidFill>
                </a:ln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Кинезеология</a:t>
            </a:r>
            <a:r>
              <a:rPr lang="ru-RU" sz="3600" b="1" dirty="0" smtClean="0">
                <a:ln>
                  <a:solidFill>
                    <a:schemeClr val="tx1">
                      <a:alpha val="51000"/>
                    </a:schemeClr>
                  </a:solidFill>
                </a:ln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 как метод развития</a:t>
            </a:r>
          </a:p>
          <a:p>
            <a:pPr algn="ctr"/>
            <a:r>
              <a:rPr lang="ru-RU" sz="3600" b="1" dirty="0">
                <a:ln>
                  <a:solidFill>
                    <a:schemeClr val="tx1">
                      <a:alpha val="51000"/>
                    </a:schemeClr>
                  </a:solidFill>
                </a:ln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3600" b="1" dirty="0" smtClean="0">
                <a:ln>
                  <a:solidFill>
                    <a:schemeClr val="tx1">
                      <a:alpha val="51000"/>
                    </a:schemeClr>
                  </a:solidFill>
                </a:ln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ечи детей дошкольного возраста»</a:t>
            </a:r>
          </a:p>
          <a:p>
            <a:endParaRPr lang="ru-RU" sz="1400" b="1" dirty="0" smtClean="0">
              <a:ln>
                <a:solidFill>
                  <a:schemeClr val="tx1">
                    <a:alpha val="51000"/>
                  </a:schemeClr>
                </a:solidFill>
              </a:ln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b="1" dirty="0" smtClean="0">
              <a:ln>
                <a:solidFill>
                  <a:schemeClr val="tx1">
                    <a:alpha val="51000"/>
                  </a:schemeClr>
                </a:solidFill>
              </a:ln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b="1" dirty="0" smtClean="0">
              <a:ln>
                <a:solidFill>
                  <a:schemeClr val="tx1">
                    <a:alpha val="51000"/>
                  </a:schemeClr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b="1" dirty="0">
              <a:ln>
                <a:solidFill>
                  <a:schemeClr val="tx1">
                    <a:alpha val="51000"/>
                  </a:schemeClr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b="1" dirty="0" smtClean="0">
              <a:ln>
                <a:solidFill>
                  <a:schemeClr val="tx1">
                    <a:alpha val="51000"/>
                  </a:schemeClr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b="1" dirty="0">
              <a:ln>
                <a:solidFill>
                  <a:schemeClr val="tx1">
                    <a:alpha val="51000"/>
                  </a:schemeClr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b="1" dirty="0" smtClean="0">
              <a:ln>
                <a:solidFill>
                  <a:schemeClr val="tx1">
                    <a:alpha val="51000"/>
                  </a:schemeClr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b="1" dirty="0">
              <a:ln>
                <a:solidFill>
                  <a:schemeClr val="tx1">
                    <a:alpha val="51000"/>
                  </a:schemeClr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b="1" dirty="0" smtClean="0">
              <a:ln>
                <a:solidFill>
                  <a:schemeClr val="tx1">
                    <a:alpha val="51000"/>
                  </a:schemeClr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b="1" dirty="0">
              <a:ln>
                <a:solidFill>
                  <a:schemeClr val="tx1">
                    <a:alpha val="51000"/>
                  </a:schemeClr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800" b="1" dirty="0" smtClean="0">
                <a:ln>
                  <a:solidFill>
                    <a:schemeClr val="tx1">
                      <a:alpha val="51000"/>
                    </a:schemeClr>
                  </a:solidFill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Педагог-психолог  Поленова А.А</a:t>
            </a:r>
          </a:p>
          <a:p>
            <a:pPr algn="r"/>
            <a:endParaRPr lang="ru-RU" sz="1400" b="1" dirty="0" smtClean="0">
              <a:ln>
                <a:solidFill>
                  <a:schemeClr val="tx1">
                    <a:alpha val="51000"/>
                  </a:schemeClr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b="1" dirty="0" smtClean="0">
              <a:ln>
                <a:solidFill>
                  <a:schemeClr val="tx1">
                    <a:alpha val="51000"/>
                  </a:schemeClr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b="1" dirty="0" smtClean="0">
              <a:ln>
                <a:solidFill>
                  <a:schemeClr val="tx1">
                    <a:alpha val="51000"/>
                  </a:schemeClr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b="1" dirty="0" smtClean="0">
              <a:ln>
                <a:solidFill>
                  <a:schemeClr val="tx1">
                    <a:alpha val="51000"/>
                  </a:schemeClr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700" name="Picture 4" descr="http://mywishlist.ru/pic/i/wish/orig/006/802/827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72000" y="3140968"/>
            <a:ext cx="4294808" cy="352839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755576" y="980728"/>
            <a:ext cx="7772400" cy="345598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К. Д. Ушинский писал: </a:t>
            </a:r>
            <a:r>
              <a:rPr lang="ru-RU" b="1" i="1" dirty="0" smtClean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«Учите ребёнка каким-нибудь неизвестным ему пяти словам - он будет долго и напрасно мучиться, но свяжите двадцать таких слов с картинками, и он их усвоит на лету».</a:t>
            </a:r>
            <a:r>
              <a:rPr lang="ru-RU" b="1" dirty="0" smtClean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solidFill>
                <a:srgbClr val="A8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0320860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fon-221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88640"/>
            <a:ext cx="9144000" cy="6557713"/>
          </a:xfrm>
          <a:prstGeom prst="rect">
            <a:avLst/>
          </a:prstGeom>
        </p:spPr>
      </p:pic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685800" y="2276872"/>
            <a:ext cx="7772400" cy="1828800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ru-RU" sz="3200" dirty="0">
                <a:solidFill>
                  <a:srgbClr val="010101"/>
                </a:solidFill>
                <a:effectLst/>
                <a:latin typeface="Times New Roman"/>
                <a:ea typeface="Times New Roman"/>
              </a:rPr>
              <a:t>«Детям совершенно так же, как и взрослым, хочется быть здоровыми и сильными, только дети не знают, что для этого надо делать. Объясним им, и они будут беречься</a:t>
            </a:r>
            <a:r>
              <a:rPr lang="ru-RU" sz="3200" dirty="0" smtClean="0">
                <a:solidFill>
                  <a:srgbClr val="010101"/>
                </a:solidFill>
                <a:effectLst/>
                <a:latin typeface="Times New Roman"/>
                <a:ea typeface="Times New Roman"/>
              </a:rPr>
              <a:t>».</a:t>
            </a:r>
            <a:br>
              <a:rPr lang="ru-RU" sz="3200" dirty="0" smtClean="0">
                <a:solidFill>
                  <a:srgbClr val="010101"/>
                </a:solidFill>
                <a:effectLst/>
                <a:latin typeface="Times New Roman"/>
                <a:ea typeface="Times New Roman"/>
              </a:rPr>
            </a:br>
            <a:r>
              <a:rPr lang="ru-RU" sz="3200" dirty="0" smtClean="0">
                <a:solidFill>
                  <a:srgbClr val="010101"/>
                </a:solidFill>
                <a:effectLst/>
                <a:latin typeface="Times New Roman"/>
                <a:ea typeface="Times New Roman"/>
              </a:rPr>
              <a:t>(</a:t>
            </a:r>
            <a:r>
              <a:rPr lang="ru-RU" sz="3200" dirty="0" err="1" smtClean="0">
                <a:solidFill>
                  <a:srgbClr val="010101"/>
                </a:solidFill>
                <a:effectLst/>
                <a:latin typeface="Times New Roman"/>
                <a:ea typeface="Times New Roman"/>
              </a:rPr>
              <a:t>Януш</a:t>
            </a:r>
            <a:r>
              <a:rPr lang="ru-RU" sz="3200" dirty="0" smtClean="0">
                <a:solidFill>
                  <a:srgbClr val="010101"/>
                </a:solidFill>
                <a:effectLst/>
                <a:latin typeface="Times New Roman"/>
                <a:ea typeface="Times New Roman"/>
              </a:rPr>
              <a:t> Корчак)</a:t>
            </a:r>
            <a:r>
              <a:rPr lang="ru-RU" sz="2800" dirty="0">
                <a:effectLst/>
                <a:latin typeface="Times New Roman"/>
                <a:ea typeface="Times New Roman"/>
              </a:rPr>
              <a:t/>
            </a:r>
            <a:br>
              <a:rPr lang="ru-RU" sz="2800" dirty="0">
                <a:effectLst/>
                <a:latin typeface="Times New Roman"/>
                <a:ea typeface="Times New Roman"/>
              </a:rPr>
            </a:br>
            <a:endParaRPr lang="ru-RU" sz="3200" dirty="0"/>
          </a:p>
        </p:txBody>
      </p:sp>
      <p:pic>
        <p:nvPicPr>
          <p:cNvPr id="2050" name="Picture 2" descr="C:\Users\User\Desktop\105254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9515" y="2780928"/>
            <a:ext cx="2880320" cy="3554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2623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fon-221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88640"/>
            <a:ext cx="9144000" cy="6557713"/>
          </a:xfrm>
          <a:prstGeom prst="rect">
            <a:avLst/>
          </a:prstGeom>
        </p:spPr>
      </p:pic>
      <p:pic>
        <p:nvPicPr>
          <p:cNvPr id="1026" name="Picture 2" descr="C:\Users\User\Desktop\scale_120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836712"/>
            <a:ext cx="7992888" cy="4995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7312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548680"/>
            <a:ext cx="6768752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КИНЕЗИОЛОГИЯ-</a:t>
            </a:r>
          </a:p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НАУКА О РАЗВИТИИ УМСТВЕННЫХ СПОСОБНОСТЕЙ И ФИЗИЧЕСКОГО ЗДОРОВЬЯ ЧЕРЕЗ ОПРЕДЕЛЕННЫЕ ДВИГАТЕЛЬНЫЕ  УПРАЖНЕНИЯ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58" name="Picture 2" descr="C:\Documents and Settings\&amp;Lcy;&amp;iecy;&amp;ncy;&amp;acy;\&amp;Rcy;&amp;acy;&amp;bcy;&amp;ocy;&amp;chcy;&amp;icy;&amp;jcy; &amp;scy;&amp;tcy;&amp;ocy;&amp;lcy;\&amp;Kcy;&amp;icy;&amp;ncy;&amp;iecy;&amp;zcy;&amp;icy;&amp;ocy;&amp;lcy;&amp;ocy;&amp;gcy;&amp;icy;&amp;yacy;\1252988013_brain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87824" y="2132856"/>
            <a:ext cx="2895600" cy="2736304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611560" y="4869160"/>
            <a:ext cx="763284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Название «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кинезиология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» происходит от греческого слова «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кинезис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» (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kinesis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), что означает «движение». Имеется в виду мышечное движение. Греческое же происхождение имеет и слово «логос» (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logos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), которое обычно переводят как «наука». Но «логос» означает также ещё и «слово», «язык».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://www.golovazdorova.ru/wp-content/uploads/2015/04/insult-levoj-st-4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59832" y="2276872"/>
            <a:ext cx="2232248" cy="2235848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611560" y="404664"/>
            <a:ext cx="806489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«ГИМНАСТИКА МОЗГА</a:t>
            </a:r>
            <a:r>
              <a:rPr lang="ru-RU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КЛЮЧ К РАЗВИТИЮ СПОСОБНОСТЕЙ РЕБЁНКА»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Мозг человека представляет собой «содружество» функционально ассиметричных полушарий левого и правого. Каждое из них является не зеркальным отображением другого, а необходимым дополнением. Для того, чтобы творчески осмыслить любую проблему, необходимы оба полушария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123728" y="4437112"/>
            <a:ext cx="4572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Правополушарные люди за лесом не видят отдельных деревьев, а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левополушарные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за отдельными деревьями не видят леса.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Б. Белый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2636912"/>
            <a:ext cx="27876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Левое полушарие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292080" y="2636912"/>
            <a:ext cx="29116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Правое полушарие.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Desktop\Безымянный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8496944" cy="6192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0" y="764704"/>
            <a:ext cx="7772400" cy="1470025"/>
          </a:xfrm>
        </p:spPr>
        <p:txBody>
          <a:bodyPr>
            <a:normAutofit fontScale="90000"/>
          </a:bodyPr>
          <a:lstStyle/>
          <a:p>
            <a:pPr algn="r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РУКА ЯВЛЯЕТСЯ ВЫШЕДШИМ НАРУЖУ ГОЛОВНЫМ МОЗГОМ.</a:t>
            </a:r>
            <a:b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И. КАНТ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6" name="Picture 2" descr="https://ds03.infourok.ru/uploads/ex/1260/00007407-d5fa000b/640/img2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1194"/>
          <a:stretch>
            <a:fillRect/>
          </a:stretch>
        </p:blipFill>
        <p:spPr bwMode="auto">
          <a:xfrm>
            <a:off x="2915816" y="2348880"/>
            <a:ext cx="3456384" cy="3096344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67544" y="1196752"/>
            <a:ext cx="7772400" cy="1362075"/>
          </a:xfrm>
        </p:spPr>
        <p:txBody>
          <a:bodyPr>
            <a:normAutofit fontScale="90000"/>
          </a:bodyPr>
          <a:lstStyle/>
          <a:p>
            <a:pPr algn="l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КИНЕЗИОЛОГИЧЕСКИЕ УПРАЖНЕНИЯ-</a:t>
            </a:r>
            <a:b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ДАЮТ ВОЗМОЖНОСТЬ ЗАДЕЙСТВОВАТЬ ТЕ УЧАСТКИ МОЗГА, КОТОРЫЕ РАНЬШЕ НЕ ПРИНИМАЛИ УЧАСТИЯ В УЧЕНИИ И РЕШИТЬ ПРОБЛЕМУ НЕУСПЕШНОСТИ</a:t>
            </a:r>
            <a:r>
              <a:rPr lang="ru-RU" sz="2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i="1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2708920"/>
            <a:ext cx="8521692" cy="30469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КИНЕЗИОЛОГИЧЕСКИЕ УПРАЖНЕНИЯ  ПОЗВОЛЯЮТ</a:t>
            </a:r>
          </a:p>
          <a:p>
            <a:pPr algn="ctr"/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УЛУЧШИТЬ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ПАМЯТЬ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ВНИМАНИЕ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РЕЧЬ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ПРОСТРАНСТВЕННЫЕ ПРЕДСТАВЛЕНИЯ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МЕЛКУЮ И ОБЩУЮ МОТОРИКУ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СНИЗИТЬ УТОМЛЯЕМОСТЬ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ПОВЫСИТЬ СПОСОБНОСТЬ К ПРОИЗВОЛЬНОМУ КОНТРОЛЮ</a:t>
            </a:r>
          </a:p>
          <a:p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karusel57.ru/static/img/0000/0003/8052/38052532.dlsffttk0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08104" y="3356992"/>
            <a:ext cx="3240360" cy="286206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755576" y="1916832"/>
            <a:ext cx="7772400" cy="189865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КИНЕЗИОЛОГИЧЕСКИЕ УПРАЖНЕНИЯ  </a:t>
            </a:r>
            <a:b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ДАЮТ КАК НЕМЕДЛЕННЫЙ ТАК И КУМУЛЯТИВНЫЙ ЭФФЕКТ, ПОВЫШАЯ УМСТВЕННУЮ РАБОТОСПОСОБНОСТЬ, ОПТИМИЗИРУЯ ПСИХОЭМОЦИОНАЛЬНОЕ СОСТОЯНИЕ</a:t>
            </a:r>
            <a:b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1557</TotalTime>
  <Words>249</Words>
  <Application>Microsoft Office PowerPoint</Application>
  <PresentationFormat>Экран (4:3)</PresentationFormat>
  <Paragraphs>41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Аспект</vt:lpstr>
      <vt:lpstr> Муниципальное дошкольное образовательное автономное учреждение «Детский сад № 118 общеразвивающего вида с приоритетным осуществлением физического развития воспитанников «Дружба» г. Орска» </vt:lpstr>
      <vt:lpstr>«Детям совершенно так же, как и взрослым, хочется быть здоровыми и сильными, только дети не знают, что для этого надо делать. Объясним им, и они будут беречься». (Януш Корчак) </vt:lpstr>
      <vt:lpstr>Презентация PowerPoint</vt:lpstr>
      <vt:lpstr>Презентация PowerPoint</vt:lpstr>
      <vt:lpstr>Презентация PowerPoint</vt:lpstr>
      <vt:lpstr>Презентация PowerPoint</vt:lpstr>
      <vt:lpstr>РУКА ЯВЛЯЕТСЯ ВЫШЕДШИМ НАРУЖУ ГОЛОВНЫМ МОЗГОМ. И. КАНТ </vt:lpstr>
      <vt:lpstr>КИНЕЗИОЛОГИЧЕСКИЕ УПРАЖНЕНИЯ- ДАЮТ ВОЗМОЖНОСТЬ ЗАДЕЙСТВОВАТЬ ТЕ УЧАСТКИ МОЗГА, КОТОРЫЕ РАНЬШЕ НЕ ПРИНИМАЛИ УЧАСТИЯ В УЧЕНИИ И РЕШИТЬ ПРОБЛЕМУ НЕУСПЕШНОСТИ  </vt:lpstr>
      <vt:lpstr>КИНЕЗИОЛОГИЧЕСКИЕ УПРАЖНЕНИЯ   ДАЮТ КАК НЕМЕДЛЕННЫЙ ТАК И КУМУЛЯТИВНЫЙ ЭФФЕКТ, ПОВЫШАЯ УМСТВЕННУЮ РАБОТОСПОСОБНОСТЬ, ОПТИМИЗИРУЯ ПСИХОЭМОЦИОНАЛЬНОЕ СОСТОЯНИЕ </vt:lpstr>
      <vt:lpstr>К. Д. Ушинский писал: «Учите ребёнка каким-нибудь неизвестным ему пяти словам - он будет долго и напрасно мучиться, но свяжите двадцать таких слов с картинками, и он их усвоит на лету».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ЗИМА</dc:title>
  <dc:creator>user</dc:creator>
  <cp:lastModifiedBy>Компьютер</cp:lastModifiedBy>
  <cp:revision>138</cp:revision>
  <dcterms:created xsi:type="dcterms:W3CDTF">2012-04-30T16:23:40Z</dcterms:created>
  <dcterms:modified xsi:type="dcterms:W3CDTF">2024-04-23T04:41:30Z</dcterms:modified>
</cp:coreProperties>
</file>