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0" r:id="rId3"/>
    <p:sldId id="263" r:id="rId4"/>
    <p:sldId id="265" r:id="rId5"/>
    <p:sldId id="317" r:id="rId6"/>
    <p:sldId id="306" r:id="rId7"/>
    <p:sldId id="275" r:id="rId8"/>
    <p:sldId id="277" r:id="rId9"/>
    <p:sldId id="287" r:id="rId10"/>
    <p:sldId id="295" r:id="rId11"/>
    <p:sldId id="313" r:id="rId12"/>
    <p:sldId id="285" r:id="rId13"/>
    <p:sldId id="293" r:id="rId14"/>
    <p:sldId id="318" r:id="rId15"/>
    <p:sldId id="288" r:id="rId16"/>
    <p:sldId id="289" r:id="rId17"/>
    <p:sldId id="298" r:id="rId18"/>
    <p:sldId id="299" r:id="rId19"/>
    <p:sldId id="281" r:id="rId20"/>
    <p:sldId id="325" r:id="rId21"/>
    <p:sldId id="301" r:id="rId22"/>
    <p:sldId id="294" r:id="rId23"/>
    <p:sldId id="286" r:id="rId24"/>
    <p:sldId id="312" r:id="rId25"/>
    <p:sldId id="27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86818" autoAdjust="0"/>
  </p:normalViewPr>
  <p:slideViewPr>
    <p:cSldViewPr>
      <p:cViewPr varScale="1">
        <p:scale>
          <a:sx n="101" d="100"/>
          <a:sy n="101" d="100"/>
        </p:scale>
        <p:origin x="-19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5C48E-2791-4C40-91F1-5800E809D2BA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A7AE0-E0DD-430F-A252-6F6CBF954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28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A7AE0-E0DD-430F-A252-6F6CBF954F1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935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 на этом мероприятии   мы пригласили ветерана   и труженик тыла Стрелкова В.И  ребята подготовили  стихи и игры на выносливость и ловкость посмотрели презентацию о наших солдатах и военных частях которые стоят на вооружении России.  В этом мероприятии участвовали дети со всех групп.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ходе проведения</a:t>
            </a:r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праздника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дети</a:t>
            </a:r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научились ориентироваться в истории нашей страны, у детей</a:t>
            </a:r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сформировались такие понятия, как ветераны, оборона, захватчики,</a:t>
            </a:r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фашисты, фашистская Германия; сформировалось чувство гордости за свой</a:t>
            </a:r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народ и его боевые заслуги; уважение к защитникам Отечества, ветеранам</a:t>
            </a:r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Великой Отечественной войны.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A7AE0-E0DD-430F-A252-6F6CBF954F1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94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 После </a:t>
            </a:r>
            <a:r>
              <a:rPr lang="ru-RU" baseline="0" dirty="0"/>
              <a:t> того как с детьми мы провели  цикл мероприятий посвященных Великой Отечественной   Войне нами было принято решения  создать  книгу «Дети Герои ВОВ»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Примеры героических поступков главных героев </a:t>
            </a:r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способствуют пониманию того, что все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великие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деяния и мужественные поступки совершаются из любви к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Отечеству и своим близким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 своему народу, из чувства ответственности перед ними. В нашей</a:t>
            </a:r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группе создан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уголк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патриотического воспитания, где имеется художественная литература,  папки , буклеты, плакаты и информационные стенды, Альбом «Моя семья».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так ж создана выставка народных  промыслов</a:t>
            </a:r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России, и выставка семейных фотографий.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группе создана предметно – развивающая среда патриотической направленности:</a:t>
            </a: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оборудованы центры: «Символика России»,</a:t>
            </a: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подобраны: дидактические игры: «Символы России»,  «Военная техника», «Найди флаг России», «Космос»  и др.;</a:t>
            </a: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иллюстрации для рассматривания: «Моя семья», «Русская матрёшка», «Москва и ее достопримечательности», «Государственная символика России», «Природа нашего края, «Сказки нашего народа»;</a:t>
            </a: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оформлены сюжетно-ролевые игры «Моя семья», «Уютный уголок»  и др.;</a:t>
            </a: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подобрана методическая,  художественная литература, через которую дети совершенствуют свои знания о подвигах в годы ВОВ, о России, Российской армии и др.</a:t>
            </a: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A7AE0-E0DD-430F-A252-6F6CBF954F1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патриотических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чувств у детей 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Задачи:  Закрепить представления детей о государственных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символах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России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(герб, флаг, гимн). Познакомить с неофициальными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символами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России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матрешкой, ромашкой, березкой. С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детьми  прочитали 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Рассказы патриотического содержания «Как Сережа на войну ходил», «Семеро солдатиков», «Кепка-невидимка», «Подкидыш», «Девочки с Васильевского острова»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A7AE0-E0DD-430F-A252-6F6CBF954F1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800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Закрепить полученные знания о различных родах войск,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военной технике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Развивать творческое воображение, внимание, память, мелкую моторику рук, коммуникативные умения.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Расширять и обогащать словарный запас, развивать разговорную и диалогическую речь, эмоциональность и выразительность.</a:t>
            </a:r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Совершенствовать познавательные способности детей в процессе практической деятельности, поощрять стремление находить творческие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конструктивные решения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Создаем коллективные работы «Кораблики», «Военные машины», «Защитники Отечества-солдаты»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A7AE0-E0DD-430F-A252-6F6CBF954F1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День защитника Отечества в детском саду – хороший повод для воспитания у дошкольников чувства патриотизма, сопричастности к лучшим традициям своей Родины, формирования у детей гордости за славных защитников Отечества. Это праздник всех людей, которые стоят на страже нашей Родины. Это праздник настоящих мужчин — смелых и отважных, ловких и надёжных, а также праздник мальчиков, которые вырастут и станут защитниками Отечества, а пока мы знакомим детей и рассказываем, что такое армия, почему 23 февраля - День Защитника Отечества. Воспитываем уважительное отношение к военному человеку, человеку в форме, прививаем любовь к Родине, и развиваем патриотические чувства. На тематической неделе в нашей группе происходило много интересных мероприятий.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Праздник состоялся в  нашем  ДОУ 21 февраля.  Он состоял из различных эстафет и конкурсов.  Соревновались две команды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«Мареки» подготовительная группа №4 и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группа №5 «Десантники». Ребята рассказывали стихи, соревновались в военной хитрости и смекалке, получили заслуженные медали, а в завершении уплетали за обе щёки армейский  обед из полевой кухни, который был доставлен настоящим военнослужащим. Счастье и радость переполняли всех!</a:t>
            </a: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A7AE0-E0DD-430F-A252-6F6CBF954F1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118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".</a:t>
            </a:r>
            <a:r>
              <a:rPr lang="ru-RU" b="1" dirty="0"/>
              <a:t> Задачи</a:t>
            </a:r>
            <a:r>
              <a:rPr lang="ru-RU" dirty="0"/>
              <a:t>: Закреплять знания детей о символическом значении цветов государственного </a:t>
            </a:r>
            <a:r>
              <a:rPr lang="ru-RU" b="1" dirty="0"/>
              <a:t>флага</a:t>
            </a:r>
            <a:r>
              <a:rPr lang="ru-RU" dirty="0"/>
              <a:t> </a:t>
            </a:r>
            <a:r>
              <a:rPr lang="ru-RU" b="1" dirty="0"/>
              <a:t>России</a:t>
            </a:r>
            <a:r>
              <a:rPr lang="ru-RU" dirty="0"/>
              <a:t>.   Расширить понятие  "Государственные символы России: герб, флаг, гимн.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Флаг Российской Федерации имеет свой собственный праздник – его отмечают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нашем детском саду «День флага» прошел очень интересно! Мы прошли вокруг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садика с флагами под гимн России, провели </a:t>
            </a:r>
            <a:r>
              <a:rPr lang="ru-RU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флешмоб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спортивном участке, пели песни и рассказывали стихи про нашу Родину,  дети принесли мыльные пузыри, завершением праздника стали рисунки  на асфальте. Также были задействованы родители.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A7AE0-E0DD-430F-A252-6F6CBF954F1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614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у детей социально-патриотических взглядов и убеждений, любви к Родине и ее истории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Развитие уважительного отношения к народным традициям и культуре России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Обеспечение полноценной социализации подрастающего поколения, активное вовлечение детей в посильное решение социальных, экономических, культурных, экологических и т.д. проблем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Воспитание уважительного отношения к нормам, законам и Конституции страны</a:t>
            </a: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Дети играют в сюжетно-ролевые игры </a:t>
            </a:r>
            <a:r>
              <a:rPr lang="ru-RU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«Солдаты»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ru-RU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«Моряки»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Вместе с детьми рассматриваем альбом </a:t>
            </a:r>
            <a:r>
              <a:rPr lang="ru-RU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«Военные»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фотовыставки </a:t>
            </a:r>
            <a:r>
              <a:rPr lang="ru-RU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«Наши защитники»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Прослушиваем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песни,читаем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стихотворения на военную тематику (А. Жаров </a:t>
            </a:r>
            <a:r>
              <a:rPr lang="ru-RU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«Пограничник»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О.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Дриз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«Мы мужчины»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 другие);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A7AE0-E0DD-430F-A252-6F6CBF954F1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25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baseline="0" dirty="0"/>
              <a:t> </a:t>
            </a:r>
            <a:r>
              <a:rPr lang="ru-RU" dirty="0"/>
              <a:t>этот день с детьми мы</a:t>
            </a:r>
            <a:r>
              <a:rPr lang="ru-RU" baseline="0" dirty="0"/>
              <a:t> провели беседы, показали презентации но а в заключении  провели </a:t>
            </a:r>
            <a:r>
              <a:rPr lang="ru-RU" dirty="0" err="1"/>
              <a:t>Флешмоб</a:t>
            </a:r>
            <a:r>
              <a:rPr lang="ru-RU" dirty="0"/>
              <a:t> посвященный  Дню Конституции. Праздник был очень ярким и запоминающимся.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A7AE0-E0DD-430F-A252-6F6CBF954F1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882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</a:t>
            </a:r>
            <a:r>
              <a:rPr lang="ru-RU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Обобщить и систематизировать знания детей о России,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формировать уважительное отношение к государственным символам;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закрепить названия крупных российских городов и рек; названия народных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Промыслов.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A7AE0-E0DD-430F-A252-6F6CBF954F1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54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День семьи, любви и верности — российский праздник, отмечаемый ежегодно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июля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Он учрежден в 2008 году и приурочен ко дню памяти святых Петра и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Февронии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покровителей семьи и брака у православных верующих. Вот и наш детский сал не прошел мимо этого праздника.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способствовать укреплению семейных ценностей;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содействовать формированию позитивного образа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семьи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способствовать развитию нравственных и духовных ценностей участников образовательного процесса.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формировать представление о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семье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как о людях, которые живут вместе, любят друг друга, заботятся друг о друге.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приучать детей к вежливости, заботе о близких людях.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развивать наблюдательность, внимание, память, умение слушать.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воспитывать у детей уважение к своей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семье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A7AE0-E0DD-430F-A252-6F6CBF954F1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097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900" b="0" i="0" dirty="0">
                <a:latin typeface="Times New Roman" pitchFamily="18" charset="0"/>
                <a:cs typeface="Times New Roman" pitchFamily="18" charset="0"/>
              </a:rPr>
              <a:t>Как у маленького деревца, еле поднявшегося над землей, заботливый садовник укрепляет корень, от мощности которого зависит жизнь растения на протяжении нескольких десятилетий, так педагог должен заботиться о воспитании у своих детей чувства безграничной любви к Родине.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0" i="0" dirty="0">
                <a:latin typeface="Times New Roman" pitchFamily="18" charset="0"/>
                <a:cs typeface="Times New Roman" pitchFamily="18" charset="0"/>
              </a:rPr>
              <a:t>	Актуальность моей работы состоит в том, что Патриотическое воспитание дошкольников – это не только воспитание любви к родному дому, детскому саду, городу, родной природе, культурному достоянию своего народа, своей нации, толерантного отношения к представителям других национальностей. Но и воспитание уважительного отношения к труженику и результатам его труда, родной земле, защитникам Отечества, государственной символике, традициям государства и общенародным праздникам.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A7AE0-E0DD-430F-A252-6F6CBF954F1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05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Создать настроение торжества и веселья;                                                                  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совершенствовать двигательные умения и навыки детей;                                                                                           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доставлять детям радость от народных игр, песен;                                                                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воспитывать любовь к народным играм, традициям.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A7AE0-E0DD-430F-A252-6F6CBF954F1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0054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Акция «Поможем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зимующим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птицам!» является ежегодной. В холодное время года перед зимующими птицами встает два жизненно важных вопроса: как прокормиться и куда спрятаться на ночь от холодов.  Мы 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ребятами  решили смастерить кормушки для птиц  и повесить на нашем участке.</a:t>
            </a:r>
          </a:p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Задачи акции: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Закрепить знания детей о зимующих птицах, о роли человека в жизни зимующих птиц.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Воспитывать заботливое отношение к птицам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Вызывать желание помочь нашим крылатым друзьям в зимнюю бескормицу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Содействовать воспитанию активной жизненной позиции участников акции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Развивать гуманное отношение к птицам, мотивацию и интерес к их охране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A7AE0-E0DD-430F-A252-6F6CBF954F1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Наш садик уже не первый год участвует в этой акции  помогая детям в</a:t>
            </a:r>
            <a:r>
              <a:rPr lang="ru-RU" baseline="0" dirty="0"/>
              <a:t> </a:t>
            </a:r>
            <a:r>
              <a:rPr lang="ru-RU" baseline="0" dirty="0" err="1"/>
              <a:t>Коркинском</a:t>
            </a:r>
            <a:r>
              <a:rPr lang="ru-RU" baseline="0" dirty="0"/>
              <a:t> районе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«Крышечки</a:t>
            </a:r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Добра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»-это российский эколого-благотворительный волонтерский проект, имеющий двойную цель: сделать наш мир чище и помочь детям, которым нужна поддержка.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Мы собирали любые чистые крышечки от пищевых напитков в пластиковых бутылках. Специально для проекта в раздевалке</a:t>
            </a:r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был установлен контейнер для сбора крышечек.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Такого рода акции призывают ребят к экологической культуре; к развитию духовно-нравственных качеств. Мы уверены, что все вместе, мы сможем оказать помощь детям, а также внести свой хоть и небольшой вклад в экологию России.</a:t>
            </a:r>
          </a:p>
          <a:p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A7AE0-E0DD-430F-A252-6F6CBF954F1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4225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формировать положительное отношение детей к театрализованным играм; приобщать детей к театральной культуре; Расширять игровой опыт, используя некоторые средства выразительности (движения, сила и тембр голоса, темп речи); обогащать словарный запас, стимулировать активную речь.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Развивающие -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развивать интерес к творчеству;</a:t>
            </a:r>
            <a:r>
              <a:rPr lang="ru-RU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развивать способности детей к импровизации, умение создавать художественный образ; развивать фантазию, воображение, подражательные навыки; развивать образную эмоциональную речь, артистические способности детей с учётом индивидуальных особенностей.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Воспитательные -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воспитывать у детей самостоятельность, уверенность в своих возможностях, умение понимать и поддерживать партнёров, стремление к сотрудничеству, взаимопомощи; продолжать воспитывать гуманные чувства детей по отношению к окружающим; воспитывать культуру поведения в общественных местах.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A7AE0-E0DD-430F-A252-6F6CBF954F1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0152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Интерактивная игра - современный метод обучения, который обладает развивающей, образовательной и воспитывающей функциями. Основное обучающее воздействие оказывает дидактический материал, который заложен в каждой интерактивной игре.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Сейчас в дошкольных образовательных учреждениях идет активная практика внедрения интерактивного оборудования в образовательный процесс. Обучение детей дошкольного возраста становится более привлекательным и захватывающим. Использование интерактивных технологий в воспитательно-образовательном процессе</a:t>
            </a:r>
          </a:p>
          <a:p>
            <a:r>
              <a:rPr lang="ru-RU" dirty="0"/>
              <a:t> Для закрепления детьми пройденного материала,  была предложена интерактивная игра </a:t>
            </a:r>
            <a:r>
              <a:rPr lang="ru-RU" baseline="0" dirty="0"/>
              <a:t> «Найди такую же картинку»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Занимательная игра "Угадай картинку" на сообразительность. Развивает речь, внимание, образную и смысловую память, закладывает основы логического мышления, яркие иллюстрации помогут в этом.  Ссылка на данную игру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прилогается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https://learningapps.org/watch?v=pyiggwpac22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A7AE0-E0DD-430F-A252-6F6CBF954F15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A7AE0-E0DD-430F-A252-6F6CBF954F1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47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Цель работы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A7AE0-E0DD-430F-A252-6F6CBF954F1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553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 Здесь в виде схемы  обозначены основные формы</a:t>
            </a:r>
            <a:r>
              <a:rPr lang="ru-RU" baseline="0" dirty="0"/>
              <a:t> </a:t>
            </a:r>
            <a:r>
              <a:rPr lang="ru-RU" dirty="0"/>
              <a:t>работы с детьми такие как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A7AE0-E0DD-430F-A252-6F6CBF954F1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613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  Так же была </a:t>
            </a:r>
            <a:r>
              <a:rPr lang="ru-RU" baseline="0" dirty="0"/>
              <a:t> </a:t>
            </a:r>
            <a:r>
              <a:rPr lang="ru-RU" baseline="0" dirty="0" err="1"/>
              <a:t>проведина</a:t>
            </a:r>
            <a:r>
              <a:rPr lang="ru-RU" baseline="0" dirty="0"/>
              <a:t> работа с родителями по  патриотическому воспитанию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A7AE0-E0DD-430F-A252-6F6CBF954F1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613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 на этом слайде  выделены  основные направления</a:t>
            </a:r>
            <a:r>
              <a:rPr lang="ru-RU" baseline="0" dirty="0"/>
              <a:t>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A7AE0-E0DD-430F-A252-6F6CBF954F1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/>
              <a:t>На мероприятие по блокадному Ленинграду пригласили </a:t>
            </a:r>
            <a:r>
              <a:rPr lang="ru-RU" b="0" dirty="0" err="1"/>
              <a:t>ветерана,труженика</a:t>
            </a:r>
            <a:r>
              <a:rPr lang="ru-RU" b="0" dirty="0"/>
              <a:t> тыла  Владимира</a:t>
            </a:r>
            <a:r>
              <a:rPr lang="ru-RU" b="0" baseline="0" dirty="0"/>
              <a:t> Иосифовича он  </a:t>
            </a:r>
            <a:r>
              <a:rPr lang="ru-RU" b="0" dirty="0"/>
              <a:t> рассказал детям о его  жизни в годы </a:t>
            </a:r>
            <a:r>
              <a:rPr lang="ru-RU" b="0" dirty="0" err="1"/>
              <a:t>вов</a:t>
            </a:r>
            <a:r>
              <a:rPr lang="ru-RU" b="0" dirty="0"/>
              <a:t> </a:t>
            </a:r>
            <a:r>
              <a:rPr lang="ru-RU" b="0" baseline="0" dirty="0"/>
              <a:t> как он на заводе изготавливал снаряды для кораблей. Сколько выдавали хлеба и как трудно было жить в таких условиях что люди болели цингой от недостатка витаминов. Очень хотелась сделать для ветерана что  на память от нашей группы и Арина с мамой  сделали открытку. Ребятам очень понравилась наше мероприятие посвященное блокадному Ленинграду.  Мы с детьми посмотрели презентацию «Жизнь в Блокадном Ленинграде», там рассказывалось о жизни людей и записки маленькой Тани. По реакции детей было видно как они переживали за девочку которая осталась одна, как она на протяжении 3лет теряла своих близких. Встреча с </a:t>
            </a:r>
            <a:r>
              <a:rPr lang="ru-RU" b="0" baseline="0" dirty="0" err="1"/>
              <a:t>ветираном</a:t>
            </a:r>
            <a:r>
              <a:rPr lang="ru-RU" b="0" baseline="0" dirty="0"/>
              <a:t> понравилась не только детям но и взрослым.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A7AE0-E0DD-430F-A252-6F6CBF954F1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84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Дети узнали о блокаде и трудностях блокадного города. Увидели какое количество хлеба выдавали людям и из чего его выпекали. На примере подвига Максима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Твердохлеба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я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рассказала о мужестве мирного населения блокадного Ленинграда.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Акция была направлена на воспитание у детей чувства сострадания, сопереживания людям попавшим в беду.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A7AE0-E0DD-430F-A252-6F6CBF954F1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633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 детей будут сформированы простейшие представления о празднике День</a:t>
            </a:r>
            <a:r>
              <a:rPr lang="ru-RU" baseline="0" dirty="0"/>
              <a:t> </a:t>
            </a:r>
            <a:r>
              <a:rPr lang="ru-RU" dirty="0"/>
              <a:t>Победы, появится пример проявления памяти людей о погибших героях войны, о ритуале возложения цветов к памятнику воинам–победителям. Так же с детьми были проведены занятия по 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образовательным</a:t>
            </a:r>
            <a:r>
              <a:rPr lang="ru-RU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областям</a:t>
            </a:r>
            <a:r>
              <a:rPr lang="ru-RU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«Познание», «Коммуникация», «Чтение художественной литературы», «Художественное творчество», «Труд», «Социализация» </a:t>
            </a:r>
            <a:r>
              <a:rPr lang="ru-RU" baseline="0" dirty="0"/>
              <a:t>показ презентаций.  Завершением образовательного процесса  стало мероприятие посвященное 9 мая  где дети продемонстрировали  свои ловкость и смелость, командный дух и отвагу. Так же рассказывали стихи  и пели песни на военную тематику.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A7AE0-E0DD-430F-A252-6F6CBF954F1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826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1613513130_9-p-fon-dlya-prezentatsii-na-patrioticheskuyu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63688" y="1353681"/>
            <a:ext cx="58646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cs typeface="Arial" pitchFamily="34" charset="0"/>
              </a:rPr>
              <a:t>Патриотическое воспитание и гражданское становление дошкольников в ДОУ</a:t>
            </a:r>
            <a:endParaRPr lang="ru-RU" sz="35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4813994"/>
            <a:ext cx="4104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Из опыта работы воспитателя МКДОУ д/с №5  Акулининой Елены Юрьевны  </a:t>
            </a: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A7AB4A1-9FD0-668D-239F-075B043609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0" y="0"/>
            <a:ext cx="910354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168061D-986F-3491-CBD5-EAB39FB4A84D}"/>
              </a:ext>
            </a:extLst>
          </p:cNvPr>
          <p:cNvSpPr txBox="1"/>
          <p:nvPr/>
        </p:nvSpPr>
        <p:spPr>
          <a:xfrm>
            <a:off x="539552" y="1353681"/>
            <a:ext cx="80851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Муниципальное дошкольное образовательное автономное  учреждение «Детский сад №118 общеразвивающего вида</a:t>
            </a:r>
            <a:br>
              <a:rPr lang="ru-RU" sz="1200" dirty="0"/>
            </a:br>
            <a:r>
              <a:rPr lang="ru-RU" sz="1200" dirty="0"/>
              <a:t>с приоритетным осуществлением физического  развития  воспитанников «Дружба»  г. Орска»</a:t>
            </a:r>
            <a:endParaRPr lang="ru-RU" sz="1200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sz="2400" b="1" dirty="0"/>
              <a:t>«Нравственно - патриотическое воспитание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в </a:t>
            </a:r>
            <a:r>
              <a:rPr lang="ru-RU" sz="2400" b="1" dirty="0"/>
              <a:t>условиях ФОП ДО»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BABB06A-64B2-9232-831A-FCD982744C69}"/>
              </a:ext>
            </a:extLst>
          </p:cNvPr>
          <p:cNvSpPr txBox="1"/>
          <p:nvPr/>
        </p:nvSpPr>
        <p:spPr>
          <a:xfrm>
            <a:off x="5780438" y="5786734"/>
            <a:ext cx="2844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Подготовила: Проценко Елена Ивановна</a:t>
            </a:r>
          </a:p>
          <a:p>
            <a:r>
              <a:rPr lang="ru-RU" sz="1200" dirty="0"/>
              <a:t>Воспитатель 1КК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AC8D6F4-D286-6AD4-08BB-4C385118E278}"/>
              </a:ext>
            </a:extLst>
          </p:cNvPr>
          <p:cNvSpPr txBox="1"/>
          <p:nvPr/>
        </p:nvSpPr>
        <p:spPr>
          <a:xfrm>
            <a:off x="4325945" y="6288727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2024г</a:t>
            </a:r>
            <a:r>
              <a:rPr lang="ru-RU" sz="1400" dirty="0"/>
              <a:t>.</a:t>
            </a:r>
          </a:p>
        </p:txBody>
      </p:sp>
      <p:pic>
        <p:nvPicPr>
          <p:cNvPr id="4" name="Picture 2" descr="D:\фото\концерт\дс\IMG_83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51" y="3348961"/>
            <a:ext cx="3876464" cy="27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_20211209_10183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8560" y="2647616"/>
            <a:ext cx="1962890" cy="2617187"/>
          </a:xfrm>
        </p:spPr>
      </p:pic>
      <p:pic>
        <p:nvPicPr>
          <p:cNvPr id="1026" name="Picture 2" descr="C:\Users\1\Desktop\1613513130_9-p-fon-dlya-prezentatsii-na-patrioticheskuyu-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2860"/>
            <a:ext cx="9144000" cy="68808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404664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Праздник  «Мы помним- мы гордимся»   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Приуроченный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к Дню героев Отечества «Сыны России»   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: Воспитывать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 у детей чувства патриотизма, обогащать конкретизировать 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знания  детей о Российской Армии; создать праздничное настроение, развитию положительных эмоций, чувства взаимопомощи; вызвать желание стать защитниками Отечества, развивать физические качества (силу, ловкость, смелость, выносливость).</a:t>
            </a:r>
          </a:p>
        </p:txBody>
      </p:sp>
      <p:pic>
        <p:nvPicPr>
          <p:cNvPr id="8194" name="Picture 2" descr="D:\фото\9 мая 19г\IMG-0c7786bb4e1f9229b274cb98edf9c9a9-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3096090" cy="412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фото\9 мая 19г\IMG-ae1234fc20c141b25bc1a9f64c5eb440-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34" y="2132856"/>
            <a:ext cx="3086277" cy="411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_20211214_16143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1026" name="Picture 2" descr="C:\Users\1\Desktop\1613513130_9-p-fon-dlya-prezentatsii-na-patrioticheskuyu-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11560" y="548680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Уголок   </a:t>
            </a:r>
            <a:r>
              <a:rPr lang="ru-RU" sz="1600" i="1" dirty="0" smtClean="0"/>
              <a:t>Патриотического  </a:t>
            </a:r>
            <a:r>
              <a:rPr lang="ru-RU" sz="1600" i="1" dirty="0"/>
              <a:t>воспитания.</a:t>
            </a:r>
          </a:p>
          <a:p>
            <a:r>
              <a:rPr lang="ru-RU" sz="1600" i="1" dirty="0"/>
              <a:t>Рассмотрение  Книги Дети –Герои Великой Отечественной Войны</a:t>
            </a:r>
          </a:p>
          <a:p>
            <a:r>
              <a:rPr lang="ru-RU" sz="1600" b="1" i="1" dirty="0"/>
              <a:t>Цель :  </a:t>
            </a:r>
            <a:r>
              <a:rPr lang="ru-RU" sz="1600" i="1" dirty="0"/>
              <a:t>воспитание гражданско-патриотических чувств;</a:t>
            </a:r>
            <a:br>
              <a:rPr lang="ru-RU" sz="1600" i="1" dirty="0"/>
            </a:br>
            <a:r>
              <a:rPr lang="ru-RU" sz="1600" i="1" dirty="0"/>
              <a:t>- ощущение чувство гордости за подвиг своего народа в Великой Отечественной войне.</a:t>
            </a:r>
          </a:p>
        </p:txBody>
      </p:sp>
      <p:pic>
        <p:nvPicPr>
          <p:cNvPr id="4099" name="Picture 3" descr="D:\фото\наши группы\IMG_32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340" y="1772816"/>
            <a:ext cx="67818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_20210419_091102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6032" y="359486"/>
            <a:ext cx="1806848" cy="2409131"/>
          </a:xfrm>
        </p:spPr>
      </p:pic>
      <p:pic>
        <p:nvPicPr>
          <p:cNvPr id="1026" name="Picture 2" descr="C:\Users\1\Desktop\1613513130_9-p-fon-dlya-prezentatsii-na-patrioticheskuyu-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7524" y="404664"/>
            <a:ext cx="856895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 Образовательная деятельность</a:t>
            </a:r>
          </a:p>
          <a:p>
            <a:pPr>
              <a:buFontTx/>
              <a:buChar char="-"/>
            </a:pPr>
            <a:r>
              <a:rPr lang="ru-RU" sz="1400" i="1" dirty="0"/>
              <a:t>просмотр  презентаций,  беседы на тему «Дети войны», «Мы прошагали, пол-Земли», «Герои великой отечественной войны», «Праздник –День </a:t>
            </a:r>
            <a:r>
              <a:rPr lang="ru-RU" sz="1400" i="1" dirty="0" smtClean="0"/>
              <a:t>победы»    и </a:t>
            </a:r>
            <a:r>
              <a:rPr lang="ru-RU" sz="1400" i="1" dirty="0" err="1"/>
              <a:t>др</a:t>
            </a:r>
            <a:r>
              <a:rPr lang="ru-RU" sz="1400" i="1" dirty="0"/>
              <a:t> </a:t>
            </a:r>
            <a:r>
              <a:rPr lang="ru-RU" sz="1400" i="1" dirty="0" smtClean="0"/>
              <a:t>.</a:t>
            </a:r>
            <a:r>
              <a:rPr lang="ru-RU" sz="1400" i="1" dirty="0"/>
              <a:t>      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/>
              <a:t>Цель</a:t>
            </a:r>
            <a:r>
              <a:rPr lang="ru-RU" sz="1400" i="1" dirty="0"/>
              <a:t>: Формировать уважительное отношение к государственным символам России. Закрепить понятие о Родине малой и </a:t>
            </a:r>
            <a:r>
              <a:rPr lang="ru-RU" sz="1400" i="1" dirty="0" smtClean="0"/>
              <a:t>большой.  </a:t>
            </a:r>
            <a:r>
              <a:rPr lang="ru-RU" sz="1400" i="1" dirty="0"/>
              <a:t>Развивать внимание, узнавать на картинках флаги и гербы.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: закрепить знания у детей о военных профессиях.  </a:t>
            </a:r>
            <a:r>
              <a:rPr lang="ru-RU" i="1" dirty="0"/>
              <a:t>                    </a:t>
            </a:r>
          </a:p>
          <a:p>
            <a:endParaRPr lang="ru-RU" i="1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218" name="Picture 2" descr="D:\фото\9 мая 19г\IMG-c0d043e4aa6cb16cceddbc62f7c8e0d3-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66559"/>
            <a:ext cx="3366120" cy="448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фото\9 мая 19г\IMG-c7daeb810bde26775352fe32f4305c22-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50535"/>
            <a:ext cx="3528138" cy="470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_20210924_0936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1026" name="Picture 2" descr="C:\Users\1\Desktop\1613513130_9-p-fon-dlya-prezentatsii-na-patrioticheskuyu-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34" y="0"/>
            <a:ext cx="9144000" cy="688086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476673"/>
            <a:ext cx="80648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ОД  конструирование   из Лего и бросового материала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«Военная  техника» 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Воспитание нравственно-патриотических чувств, любви к Родине, уважения к Российской армии. 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Программные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Расширять представления детей о российской армии, о 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военной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технике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родах войск, о людях, которые служат в различных войсках.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1340768"/>
            <a:ext cx="7920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" name="Рисунок 19" descr="WP_20150422_17_23_58_P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17448" y="4581128"/>
            <a:ext cx="3076562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IMG_20220222_10582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1026" name="Picture 2" descr="C:\Users\1\Desktop\1613513130_9-p-fon-dlya-prezentatsii-na-patrioticheskuyu-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476672"/>
            <a:ext cx="71287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04664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 </a:t>
            </a:r>
            <a:r>
              <a:rPr lang="ru-RU" sz="1600" b="1" i="1" dirty="0"/>
              <a:t>Праздник 23 февраля </a:t>
            </a:r>
          </a:p>
          <a:p>
            <a:r>
              <a:rPr lang="ru-RU" sz="1600" b="1" i="1" dirty="0"/>
              <a:t>Цель:</a:t>
            </a:r>
            <a:r>
              <a:rPr lang="ru-RU" sz="1600" b="1" dirty="0"/>
              <a:t> </a:t>
            </a:r>
            <a:r>
              <a:rPr lang="ru-RU" sz="1600" dirty="0"/>
              <a:t> </a:t>
            </a:r>
            <a:r>
              <a:rPr lang="ru-RU" sz="1600" i="1" dirty="0"/>
              <a:t>Воспитывать у детей чувства патриотизма, обогащать конкретизировать знания детей о Российской Армии; создать праздничное настроение, развитию положительных эмоций, чувства взаимопомощи; вызвать желание стать защитниками Отечества, развивать физические качества (силу, ловкость, смелость, выносливость).</a:t>
            </a:r>
          </a:p>
        </p:txBody>
      </p:sp>
      <p:pic>
        <p:nvPicPr>
          <p:cNvPr id="3" name="Picture 2" descr="D:\фото\23  февраля 2018г\IMG_64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75" y="1988840"/>
            <a:ext cx="4146225" cy="310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\23  февраля 2018г\изображение_viber_2024-02-22_12-05-50-99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4242048" cy="318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_20210820_0902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1384" y="1102751"/>
            <a:ext cx="1510648" cy="1132986"/>
          </a:xfrm>
        </p:spPr>
      </p:pic>
      <p:pic>
        <p:nvPicPr>
          <p:cNvPr id="1026" name="Picture 2" descr="C:\Users\1\Desktop\1613513130_9-p-fon-dlya-prezentatsii-na-patrioticheskuyu-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2860"/>
            <a:ext cx="9144000" cy="688086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 rot="10800000" flipV="1">
            <a:off x="395536" y="328300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«День государственного флага Российской Федерации»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: Формировать основы патриотизма, воспитывать любовь и уважение к своей Родине, гордость за свою страну, свой народ. Вызвать у детей положительные эмоции.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1600" y="620688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2. </a:t>
            </a:r>
            <a:r>
              <a:rPr lang="ru-RU" b="1" i="1" dirty="0"/>
              <a:t>Гражданско-патриотическое направление</a:t>
            </a:r>
          </a:p>
        </p:txBody>
      </p:sp>
      <p:pic>
        <p:nvPicPr>
          <p:cNvPr id="3074" name="Picture 2" descr="D:\фото\ЛЕТО\изображение_viber_2022-06-14_10-42-33-1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764" y="1772816"/>
            <a:ext cx="4402471" cy="440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IMG_20211029_15494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08911" y="370452"/>
            <a:ext cx="1913641" cy="1435231"/>
          </a:xfrm>
        </p:spPr>
      </p:pic>
      <p:pic>
        <p:nvPicPr>
          <p:cNvPr id="1026" name="Picture 2" descr="C:\Users\1\Desktop\1613513130_9-p-fon-dlya-prezentatsii-na-patrioticheskuyu-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95"/>
            <a:ext cx="9144000" cy="688086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95536" y="54945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ОД  Познавательное развитие    просмотр презентаций  на тему: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«Путешествие по России» ,«Столица нашей Родины». «Я гражданин России», «Что такое Конституция РФ», «Какие права  и обязанности есть у меня» и др.</a:t>
            </a:r>
            <a:endParaRPr lang="ru-RU" sz="1600" dirty="0"/>
          </a:p>
        </p:txBody>
      </p:sp>
      <p:pic>
        <p:nvPicPr>
          <p:cNvPr id="10242" name="Picture 2" descr="D:\фото\фольклор\изображение_viber_2022-01-27_14-27-17-9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804248" cy="457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IMG_20211029_15494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08911" y="370452"/>
            <a:ext cx="1913641" cy="1435231"/>
          </a:xfrm>
        </p:spPr>
      </p:pic>
      <p:pic>
        <p:nvPicPr>
          <p:cNvPr id="1026" name="Picture 2" descr="C:\Users\1\Desktop\1613513130_9-p-fon-dlya-prezentatsii-na-patrioticheskuyu-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476672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Мероприятие приурочено к празднованию Дня Конституции РФ 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Формировать представления о том, Конституция РФ является основным законом государства, который необходимо соблюдать. Познакомить детей с некоторыми правами обязанностями людей. Развивать познавательный интерес к своей стране, ее законам. Воспитывать стремление знать и соблюдать законы Российской Федерации. </a:t>
            </a:r>
          </a:p>
        </p:txBody>
      </p:sp>
      <p:pic>
        <p:nvPicPr>
          <p:cNvPr id="6146" name="Picture 2" descr="D:\Дружба\ДРУЖБА НАРОДОВ ОРЕНБУРЖЬЯ\фото неделя дружбы народа\IMG_00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6670526" cy="444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IMG_20211029_15494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08911" y="370452"/>
            <a:ext cx="1913641" cy="1435231"/>
          </a:xfrm>
        </p:spPr>
      </p:pic>
      <p:pic>
        <p:nvPicPr>
          <p:cNvPr id="1026" name="Picture 2" descr="C:\Users\1\Desktop\1613513130_9-p-fon-dlya-prezentatsii-na-patrioticheskuyu-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8395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b="1" i="1" dirty="0"/>
              <a:t>Об</a:t>
            </a:r>
            <a:r>
              <a:rPr lang="ru-RU" b="1" i="1" dirty="0" smtClean="0"/>
              <a:t>: «</a:t>
            </a:r>
            <a:r>
              <a:rPr lang="ru-RU" b="1" i="1" dirty="0"/>
              <a:t>Маленькие патриоты большой страны!»</a:t>
            </a:r>
          </a:p>
          <a:p>
            <a:r>
              <a:rPr lang="ru-RU" b="1" i="1" u="sng" dirty="0"/>
              <a:t>Цель</a:t>
            </a:r>
            <a:r>
              <a:rPr lang="ru-RU" i="1" dirty="0"/>
              <a:t>: Развивать у детей чувство патриотизма и любви к своей Родине.</a:t>
            </a:r>
          </a:p>
        </p:txBody>
      </p:sp>
      <p:pic>
        <p:nvPicPr>
          <p:cNvPr id="11266" name="Picture 2" descr="D:\фото\фольклор\изображение_viber_2022-01-27_14-27-52-7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7069807" cy="48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_20210708_10445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114" y="1106998"/>
            <a:ext cx="3167684" cy="2375763"/>
          </a:xfrm>
        </p:spPr>
      </p:pic>
      <p:pic>
        <p:nvPicPr>
          <p:cNvPr id="1026" name="Picture 2" descr="C:\Users\1\Desktop\1613513130_9-p-fon-dlya-prezentatsii-na-patrioticheskuyu-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5802"/>
            <a:ext cx="9144000" cy="688086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95536" y="476672"/>
            <a:ext cx="8064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Социально-патриотическое направления 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Праздник  День семьи, любви и верности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популяризация семейных ценностей, народных традиций и укрепление социального института 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семьи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290" name="Picture 2" descr="D:\фото\УРАЛ ВЕСНА\IMG_85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46" y="1988840"/>
            <a:ext cx="7689875" cy="341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1613513130_9-p-fon-dlya-prezentatsii-na-patrioticheskuyu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"/>
            <a:ext cx="9144000" cy="68808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68073" y="2060848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96595" y="3244334"/>
            <a:ext cx="487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2060848"/>
            <a:ext cx="38238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2895673"/>
            <a:ext cx="63367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Проблема нравственно-патриотического воспитания подрастающего поколения сегодня одна из наиболее актуальных. Нравственно-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атриотическое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 воспитание дошкольников – это не только воспитание любви к родному дому, детскому саду, городу, родной природе, культурному достоянию своего народа, своей нации, толерантного отношения к представителям других национальностей. Но и воспитание уважительного отношения к труженику и результатам его труда, родной земле, защитникам Отечества, государственной символике, традициям государства и общенародным праздникам.</a:t>
            </a:r>
          </a:p>
          <a:p>
            <a:pPr algn="just"/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68073" y="404664"/>
            <a:ext cx="655189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	Как у маленького деревца, еле поднявшегося над землей, заботливый садовник укрепляет корень, от мощности которого зависит жизнь растения на протяжении нескольких десятилетий, так педагог должен заботиться о воспитании у своих детей чувства безграничной любви к Родине.</a:t>
            </a:r>
          </a:p>
          <a:p>
            <a:pPr algn="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(В.А. Сухомлинский)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_20210708_10095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1026" name="Picture 2" descr="C:\Users\1\Desktop\1613513130_9-p-fon-dlya-prezentatsii-na-patrioticheskuyu-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386502"/>
            <a:ext cx="82809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Культурно-спортивное мероприятие «Масленичный марафон»</a:t>
            </a:r>
          </a:p>
          <a:p>
            <a:r>
              <a:rPr lang="ru-RU" sz="1400" b="1" i="1" dirty="0"/>
              <a:t>Цель:  </a:t>
            </a:r>
            <a:r>
              <a:rPr lang="ru-RU" sz="1400" i="1" dirty="0"/>
              <a:t>приобщение к истокам русской народной культуры, воспитание любви к семье, Родине.</a:t>
            </a:r>
            <a:br>
              <a:rPr lang="ru-RU" sz="1400" i="1" dirty="0"/>
            </a:br>
            <a:r>
              <a:rPr lang="ru-RU" sz="1400" i="1" dirty="0"/>
              <a:t> -уточнить и закрепить знания детей о народном празднике Масленице, её традициях;</a:t>
            </a:r>
            <a:br>
              <a:rPr lang="ru-RU" sz="1400" i="1" dirty="0"/>
            </a:br>
            <a:r>
              <a:rPr lang="ru-RU" sz="1400" i="1" dirty="0"/>
              <a:t>-формировать представление о жизни своих предков и народной культуре.</a:t>
            </a:r>
          </a:p>
        </p:txBody>
      </p:sp>
      <p:pic>
        <p:nvPicPr>
          <p:cNvPr id="5122" name="Picture 2" descr="D:\фото\садику 30лет\100_448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18912"/>
            <a:ext cx="5797893" cy="375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1613513130_9-p-fon-dlya-prezentatsii-na-patrioticheskuyu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"/>
            <a:ext cx="9144000" cy="6880860"/>
          </a:xfrm>
          <a:prstGeom prst="rect">
            <a:avLst/>
          </a:prstGeom>
          <a:noFill/>
        </p:spPr>
      </p:pic>
      <p:pic>
        <p:nvPicPr>
          <p:cNvPr id="19" name="Рисунок 18" descr="IMG_20220210_1542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08704" y="9405664"/>
            <a:ext cx="1903140" cy="25375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1560" y="40466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Участие в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акции «Поможем зимующим птицам» 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 оказать посильную помощь птицам, зимующим в нашей местности, пережить морозы и недостаток пищи. </a:t>
            </a:r>
          </a:p>
        </p:txBody>
      </p:sp>
      <p:pic>
        <p:nvPicPr>
          <p:cNvPr id="4098" name="Picture 2" descr="D:\Дружба\ПОЗНАВАТЕЛЬНОЕ  РАЗВИТИЕ\воспитатель Наговицына Н.А. доу 118\фото Василишиной Киры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3096344" cy="41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_20210906_08491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66108" y="1172028"/>
            <a:ext cx="1099940" cy="824955"/>
          </a:xfrm>
        </p:spPr>
      </p:pic>
      <p:pic>
        <p:nvPicPr>
          <p:cNvPr id="1026" name="Picture 2" descr="C:\Users\1\Desktop\1613513130_9-p-fon-dlya-prezentatsii-na-patrioticheskuyu-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2860"/>
            <a:ext cx="9144000" cy="68808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5536" y="29505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 Благотворительная  акция «Крышечки Добра»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Цель: 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воспитывать чувства сострадания к чужой  беде. Формировать потребность в совершении добрых поступков, отзывчивость</a:t>
            </a:r>
          </a:p>
        </p:txBody>
      </p:sp>
      <p:pic>
        <p:nvPicPr>
          <p:cNvPr id="3074" name="Picture 2" descr="C:\Users\Компьютер\Desktop\изображение_viber_2024-05-06_17-09-17-7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569535" cy="267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омпьютер\Desktop\изображение_viber_2024-05-06_17-09-21-4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48880"/>
            <a:ext cx="5115886" cy="383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Содержимое 10" descr="IMG_20201110_10151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1026" name="Picture 2" descr="C:\Users\1\Desktop\1613513130_9-p-fon-dlya-prezentatsii-na-patrioticheskuyu-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332657"/>
            <a:ext cx="83529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Духовно-нравственое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направление 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Театральная деятельность 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сказки  «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избушка»,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Теремок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Цель: 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создание благоприятных условий для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формирования интереса к театрализованной деятельности, развивать умение детей определять отдельные черты характера персонажа, передавать их, самостоятельно находя выразительные средства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детский сад 14-16г\image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348880"/>
            <a:ext cx="3425245" cy="2376264"/>
          </a:xfrm>
          <a:prstGeom prst="rect">
            <a:avLst/>
          </a:prstGeom>
          <a:noFill/>
        </p:spPr>
      </p:pic>
      <p:pic>
        <p:nvPicPr>
          <p:cNvPr id="7" name="Picture 1" descr="E:\детский сад 14-16г\image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3283" y="2886938"/>
            <a:ext cx="3871898" cy="2605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_20211214_16143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1026" name="Picture 2" descr="C:\Users\1\Desktop\1613513130_9-p-fon-dlya-prezentatsii-na-patrioticheskuyu-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2860"/>
            <a:ext cx="9144000" cy="688086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5536" y="404664"/>
            <a:ext cx="83529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ОД «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Моя малая родина»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Цель: 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Закрепить умение узнавать достопримечательности родного города.</a:t>
            </a:r>
          </a:p>
          <a:p>
            <a:endParaRPr lang="ru-RU" dirty="0"/>
          </a:p>
        </p:txBody>
      </p:sp>
      <p:pic>
        <p:nvPicPr>
          <p:cNvPr id="5122" name="Picture 2" descr="D:\Дружба\фото2\экскурсияподготовительных групп по боевым местам славы г.Орска 50.05.2015\6 1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46145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Дружба\ДРУЖБА НАРОДОВ ОРЕНБУРЖЬЯ\фото неделя дружбы народа\IMG_995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713" y="1830132"/>
            <a:ext cx="4762314" cy="317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BEB9FB2A-506B-8991-2BE2-DAFB5059ED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0" cy="685800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1613513130_9-p-fon-dlya-prezentatsii-na-patrioticheskuyu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874"/>
            <a:ext cx="9144000" cy="68808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8606" y="476672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b="1" kern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разностороннее развитие ребенка в период дошкольного детства с учетом возрастных и индивидуальных особенностей нравственных ценностей российского народа, исторических и национально-культурных традиций. Пункт 14.1 ФОП ДО.</a:t>
            </a:r>
            <a:endParaRPr lang="ru-RU" sz="16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3123694"/>
            <a:ext cx="74888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формирование  нравственно-патриотических чувств к родному краю (причастности к родному дому, семье, детскому саду, городу) ;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- формирование духовно-нравственных отношений;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- формирование уважения к культурному наследию своего народа;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- воспитание любви к своим национальным особенностям;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- чувство собственного достоинства как представителя своего народа;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- толерантное отношение к представителям других национальностей, к ровесникам, родителям, соседям, другим людям.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1613513130_9-p-fon-dlya-prezentatsii-na-patrioticheskuyu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463" y="26847"/>
            <a:ext cx="9144000" cy="688086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59632" y="1484784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" name="Овал 8"/>
          <p:cNvSpPr/>
          <p:nvPr/>
        </p:nvSpPr>
        <p:spPr>
          <a:xfrm>
            <a:off x="3924300" y="2420938"/>
            <a:ext cx="1511300" cy="151288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978275" y="2787650"/>
            <a:ext cx="1457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с детьми</a:t>
            </a:r>
          </a:p>
        </p:txBody>
      </p:sp>
      <p:sp>
        <p:nvSpPr>
          <p:cNvPr id="11" name="Стрелка вправо 10"/>
          <p:cNvSpPr/>
          <p:nvPr/>
        </p:nvSpPr>
        <p:spPr>
          <a:xfrm rot="16200000">
            <a:off x="4310856" y="1872457"/>
            <a:ext cx="792163" cy="304800"/>
          </a:xfrm>
          <a:prstGeom prst="rightArrow">
            <a:avLst>
              <a:gd name="adj1" fmla="val 50000"/>
              <a:gd name="adj2" fmla="val 642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5688013" y="2744787"/>
            <a:ext cx="287338" cy="79216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8166912">
            <a:off x="5545917" y="3408139"/>
            <a:ext cx="287337" cy="93186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21440617">
            <a:off x="4683125" y="3952875"/>
            <a:ext cx="279400" cy="91598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2009748">
            <a:off x="3773488" y="3646488"/>
            <a:ext cx="279400" cy="915987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3397691">
            <a:off x="5424113" y="1887983"/>
            <a:ext cx="279400" cy="915987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5400000">
            <a:off x="3290659" y="2686051"/>
            <a:ext cx="279400" cy="91757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 rot="6970463">
            <a:off x="3537512" y="2001816"/>
            <a:ext cx="279400" cy="91757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042988" y="2786063"/>
            <a:ext cx="1943100" cy="10445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Участие в конкурсах</a:t>
            </a:r>
          </a:p>
        </p:txBody>
      </p:sp>
      <p:sp>
        <p:nvSpPr>
          <p:cNvPr id="20" name="Овал 19"/>
          <p:cNvSpPr/>
          <p:nvPr/>
        </p:nvSpPr>
        <p:spPr>
          <a:xfrm>
            <a:off x="2213153" y="4301850"/>
            <a:ext cx="1635125" cy="104298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Праздники и развлечения</a:t>
            </a:r>
          </a:p>
        </p:txBody>
      </p:sp>
      <p:sp>
        <p:nvSpPr>
          <p:cNvPr id="21" name="Овал 20"/>
          <p:cNvSpPr/>
          <p:nvPr/>
        </p:nvSpPr>
        <p:spPr>
          <a:xfrm>
            <a:off x="5797372" y="3979863"/>
            <a:ext cx="1830388" cy="10445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Сюжетно –ролевые игры</a:t>
            </a:r>
          </a:p>
        </p:txBody>
      </p:sp>
      <p:sp>
        <p:nvSpPr>
          <p:cNvPr id="22" name="Овал 21"/>
          <p:cNvSpPr/>
          <p:nvPr/>
        </p:nvSpPr>
        <p:spPr>
          <a:xfrm>
            <a:off x="6227763" y="2601913"/>
            <a:ext cx="208915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Целенаправленные прогулки и экскурсии</a:t>
            </a:r>
          </a:p>
        </p:txBody>
      </p:sp>
      <p:sp>
        <p:nvSpPr>
          <p:cNvPr id="23" name="Овал 22"/>
          <p:cNvSpPr/>
          <p:nvPr/>
        </p:nvSpPr>
        <p:spPr>
          <a:xfrm>
            <a:off x="5724525" y="1173163"/>
            <a:ext cx="1943100" cy="104298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</a:p>
        </p:txBody>
      </p:sp>
      <p:sp>
        <p:nvSpPr>
          <p:cNvPr id="24" name="Овал 23"/>
          <p:cNvSpPr/>
          <p:nvPr/>
        </p:nvSpPr>
        <p:spPr>
          <a:xfrm>
            <a:off x="3676650" y="836613"/>
            <a:ext cx="2047875" cy="79216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Образовательная деятельность</a:t>
            </a:r>
          </a:p>
        </p:txBody>
      </p:sp>
      <p:sp>
        <p:nvSpPr>
          <p:cNvPr id="25" name="Овал 24"/>
          <p:cNvSpPr/>
          <p:nvPr/>
        </p:nvSpPr>
        <p:spPr>
          <a:xfrm>
            <a:off x="4067175" y="4875213"/>
            <a:ext cx="1587500" cy="104298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Создание игр и атрибутов к ним</a:t>
            </a:r>
          </a:p>
        </p:txBody>
      </p:sp>
      <p:sp>
        <p:nvSpPr>
          <p:cNvPr id="27" name="Овал 26"/>
          <p:cNvSpPr/>
          <p:nvPr/>
        </p:nvSpPr>
        <p:spPr>
          <a:xfrm>
            <a:off x="1259632" y="1412776"/>
            <a:ext cx="1943100" cy="11521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Беседы и консультации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1613513130_9-p-fon-dlya-prezentatsii-na-patrioticheskuyu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463" y="0"/>
            <a:ext cx="9144000" cy="6880860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3889969" y="2449514"/>
            <a:ext cx="1511300" cy="151288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978275" y="2787650"/>
            <a:ext cx="1457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с  родителями </a:t>
            </a:r>
          </a:p>
        </p:txBody>
      </p:sp>
      <p:sp>
        <p:nvSpPr>
          <p:cNvPr id="11" name="Стрелка вправо 10"/>
          <p:cNvSpPr/>
          <p:nvPr/>
        </p:nvSpPr>
        <p:spPr>
          <a:xfrm rot="16200000">
            <a:off x="4310856" y="1872457"/>
            <a:ext cx="792163" cy="304800"/>
          </a:xfrm>
          <a:prstGeom prst="rightArrow">
            <a:avLst>
              <a:gd name="adj1" fmla="val 50000"/>
              <a:gd name="adj2" fmla="val 642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5688013" y="2744787"/>
            <a:ext cx="287338" cy="79216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8166912">
            <a:off x="5545917" y="3408139"/>
            <a:ext cx="287337" cy="93186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21440617">
            <a:off x="4683125" y="3952875"/>
            <a:ext cx="279400" cy="91598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2009748">
            <a:off x="3641620" y="3575793"/>
            <a:ext cx="279400" cy="915987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3397691">
            <a:off x="5424113" y="1887983"/>
            <a:ext cx="279400" cy="915987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5400000">
            <a:off x="3290659" y="2686051"/>
            <a:ext cx="279400" cy="91757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 rot="6970463">
            <a:off x="3537512" y="2001816"/>
            <a:ext cx="279400" cy="91757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029864" y="2636261"/>
            <a:ext cx="1943100" cy="10445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Участие в конкурсах</a:t>
            </a:r>
          </a:p>
        </p:txBody>
      </p:sp>
      <p:sp>
        <p:nvSpPr>
          <p:cNvPr id="20" name="Овал 19"/>
          <p:cNvSpPr/>
          <p:nvPr/>
        </p:nvSpPr>
        <p:spPr>
          <a:xfrm>
            <a:off x="2033425" y="4186510"/>
            <a:ext cx="1635125" cy="104298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Праздники и развлечения</a:t>
            </a:r>
          </a:p>
        </p:txBody>
      </p:sp>
      <p:sp>
        <p:nvSpPr>
          <p:cNvPr id="21" name="Овал 20"/>
          <p:cNvSpPr/>
          <p:nvPr/>
        </p:nvSpPr>
        <p:spPr>
          <a:xfrm>
            <a:off x="5871491" y="3941315"/>
            <a:ext cx="1830388" cy="10445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Анкетирование </a:t>
            </a:r>
          </a:p>
        </p:txBody>
      </p:sp>
      <p:sp>
        <p:nvSpPr>
          <p:cNvPr id="22" name="Овал 21"/>
          <p:cNvSpPr/>
          <p:nvPr/>
        </p:nvSpPr>
        <p:spPr>
          <a:xfrm>
            <a:off x="6227763" y="2601913"/>
            <a:ext cx="208915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Целенаправленные прогулки и экскурсии</a:t>
            </a:r>
          </a:p>
        </p:txBody>
      </p:sp>
      <p:sp>
        <p:nvSpPr>
          <p:cNvPr id="23" name="Овал 22"/>
          <p:cNvSpPr/>
          <p:nvPr/>
        </p:nvSpPr>
        <p:spPr>
          <a:xfrm>
            <a:off x="5724525" y="1173163"/>
            <a:ext cx="1943100" cy="104298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</a:p>
        </p:txBody>
      </p:sp>
      <p:sp>
        <p:nvSpPr>
          <p:cNvPr id="24" name="Овал 23"/>
          <p:cNvSpPr/>
          <p:nvPr/>
        </p:nvSpPr>
        <p:spPr>
          <a:xfrm>
            <a:off x="3676650" y="548680"/>
            <a:ext cx="2047875" cy="108009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Участие родителей в  мероприятиях ДОУ  патриотической направленности </a:t>
            </a:r>
          </a:p>
        </p:txBody>
      </p:sp>
      <p:sp>
        <p:nvSpPr>
          <p:cNvPr id="25" name="Овал 24"/>
          <p:cNvSpPr/>
          <p:nvPr/>
        </p:nvSpPr>
        <p:spPr>
          <a:xfrm>
            <a:off x="4067175" y="4875213"/>
            <a:ext cx="1587500" cy="104298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Помощь в  Создание игр и атрибутов к ним</a:t>
            </a:r>
          </a:p>
        </p:txBody>
      </p:sp>
      <p:sp>
        <p:nvSpPr>
          <p:cNvPr id="27" name="Овал 26"/>
          <p:cNvSpPr/>
          <p:nvPr/>
        </p:nvSpPr>
        <p:spPr>
          <a:xfrm>
            <a:off x="1469276" y="1340005"/>
            <a:ext cx="1943100" cy="11521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Беседы и консультации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13513130_9-p-fon-dlya-prezentatsii-na-patrioticheskuyu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"/>
            <a:ext cx="9144000" cy="68808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340768"/>
            <a:ext cx="5256584" cy="1584176"/>
          </a:xfrm>
        </p:spPr>
        <p:txBody>
          <a:bodyPr>
            <a:noAutofit/>
          </a:bodyPr>
          <a:lstStyle/>
          <a:p>
            <a:r>
              <a:rPr lang="ru-RU" sz="2800" dirty="0">
                <a:latin typeface="+mn-lt"/>
              </a:rPr>
              <a:t>Основные направления нравственно- патриотического воспитания 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1859339"/>
            <a:ext cx="71287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i="1" dirty="0"/>
              <a:t>Военно-патриотическое</a:t>
            </a:r>
          </a:p>
          <a:p>
            <a:endParaRPr lang="ru-RU" sz="2000" i="1" dirty="0"/>
          </a:p>
          <a:p>
            <a:pPr>
              <a:buFont typeface="Wingdings" pitchFamily="2" charset="2"/>
              <a:buChar char="§"/>
            </a:pPr>
            <a:r>
              <a:rPr lang="ru-RU" sz="2000" i="1" dirty="0"/>
              <a:t>Гражданско-патриотическое </a:t>
            </a:r>
            <a:br>
              <a:rPr lang="ru-RU" sz="2000" i="1" dirty="0"/>
            </a:br>
            <a:endParaRPr lang="ru-RU" sz="2000" i="1" dirty="0"/>
          </a:p>
          <a:p>
            <a:pPr>
              <a:buFont typeface="Wingdings" pitchFamily="2" charset="2"/>
              <a:buChar char="§"/>
            </a:pPr>
            <a:r>
              <a:rPr lang="ru-RU" sz="2000" i="1" dirty="0"/>
              <a:t>Социально-патриотическое </a:t>
            </a:r>
            <a:br>
              <a:rPr lang="ru-RU" sz="2000" i="1" dirty="0"/>
            </a:br>
            <a:endParaRPr lang="ru-RU" sz="2000" i="1" dirty="0"/>
          </a:p>
          <a:p>
            <a:pPr>
              <a:buFont typeface="Wingdings" pitchFamily="2" charset="2"/>
              <a:buChar char="§"/>
            </a:pPr>
            <a:r>
              <a:rPr lang="ru-RU" sz="2000" i="1" dirty="0"/>
              <a:t>Духовно-нравственное</a:t>
            </a:r>
            <a:br>
              <a:rPr lang="ru-RU" sz="2000" i="1" dirty="0"/>
            </a:br>
            <a:endParaRPr lang="ru-RU" sz="2000" i="1" dirty="0"/>
          </a:p>
          <a:p>
            <a:pPr>
              <a:buFont typeface="Wingdings" pitchFamily="2" charset="2"/>
              <a:buChar char="§"/>
            </a:pPr>
            <a:r>
              <a:rPr lang="ru-RU" sz="2000" i="1" dirty="0"/>
              <a:t>Историко-краеведческое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_20220121_0928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04692" y="3861047"/>
            <a:ext cx="2140100" cy="1605075"/>
          </a:xfrm>
        </p:spPr>
      </p:pic>
      <p:pic>
        <p:nvPicPr>
          <p:cNvPr id="1026" name="Picture 2" descr="C:\Users\1\Desktop\1613513130_9-p-fon-dlya-prezentatsii-na-patrioticheskuyu-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1" y="-184131"/>
            <a:ext cx="9144000" cy="6880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0829BEF-D610-4E99-90FF-9B17F1780C25}"/>
              </a:ext>
            </a:extLst>
          </p:cNvPr>
          <p:cNvSpPr txBox="1"/>
          <p:nvPr/>
        </p:nvSpPr>
        <p:spPr>
          <a:xfrm>
            <a:off x="595856" y="308466"/>
            <a:ext cx="81526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Мероприятие, посвященное Блокадному Ленинграду.</a:t>
            </a:r>
          </a:p>
          <a:p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Воспитание у детей дошкольного возраста чувства патриотизма; </a:t>
            </a:r>
            <a:r>
              <a:rPr lang="ru-RU" sz="1600" i="1" dirty="0"/>
              <a:t>воспитание чувства гордости за подвиг своего народа в Великой Отечественной войне, уважения к ветеранам.</a:t>
            </a:r>
          </a:p>
          <a:p>
            <a:r>
              <a:rPr lang="ru-RU" sz="1600" i="1" dirty="0"/>
              <a:t>-    Провели беседу;</a:t>
            </a:r>
          </a:p>
          <a:p>
            <a:pPr marL="285750" indent="-285750">
              <a:buFontTx/>
              <a:buChar char="-"/>
            </a:pPr>
            <a:r>
              <a:rPr lang="ru-RU" sz="1600" i="1" dirty="0"/>
              <a:t>Просмотрели видеосюжет «Блокадный Ленинград» </a:t>
            </a:r>
          </a:p>
          <a:p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28446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1. Военно-патриотическое направление.</a:t>
            </a:r>
          </a:p>
        </p:txBody>
      </p:sp>
      <p:pic>
        <p:nvPicPr>
          <p:cNvPr id="4" name="Picture 2" descr="C:\Users\Компьютер\Desktop\изображение_viber_2024-05-06_17-09-21-64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26922"/>
            <a:ext cx="4746104" cy="355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1613513130_9-p-fon-dlya-prezentatsii-na-patrioticheskuyu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27" y="-184780"/>
            <a:ext cx="9144000" cy="68808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7438" y="226588"/>
            <a:ext cx="85030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Проведение акции "Блокадный хлеб" - посвященная памяти «Блокадного Ленинграда» 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b="1" dirty="0"/>
              <a:t> </a:t>
            </a:r>
            <a:r>
              <a:rPr lang="ru-RU" sz="1600" i="1" dirty="0"/>
              <a:t>Расширять знания детей </a:t>
            </a:r>
            <a:r>
              <a:rPr lang="ru-RU" sz="1600" i="1" dirty="0" smtClean="0"/>
              <a:t>об истории</a:t>
            </a:r>
            <a:r>
              <a:rPr lang="ru-RU" sz="1600" i="1" dirty="0"/>
              <a:t> </a:t>
            </a:r>
            <a:r>
              <a:rPr lang="ru-RU" sz="1600" b="1" i="1" dirty="0"/>
              <a:t>блокадного</a:t>
            </a:r>
            <a:r>
              <a:rPr lang="ru-RU" sz="1600" i="1" dirty="0"/>
              <a:t> </a:t>
            </a:r>
            <a:r>
              <a:rPr lang="ru-RU" sz="1600" b="1" i="1" dirty="0"/>
              <a:t>Ленинграда</a:t>
            </a:r>
            <a:r>
              <a:rPr lang="ru-RU" sz="1600" i="1" dirty="0"/>
              <a:t>, о героизме людей переживших </a:t>
            </a:r>
            <a:r>
              <a:rPr lang="ru-RU" sz="1600" b="1" i="1" dirty="0"/>
              <a:t>блокаду</a:t>
            </a:r>
            <a:r>
              <a:rPr lang="ru-RU" sz="1600" i="1" dirty="0"/>
              <a:t>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Компьютер\Desktop\изображение_viber_2024-05-06_17-09-21-571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1613513130_9-p-fon-dlya-prezentatsii-na-patrioticheskuyu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"/>
            <a:ext cx="9144000" cy="68808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332656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Праздник посвященный  «9 мая»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расширение знаний о Великой Отечественной войне с помощью средств музыкальной и художественной выразительности;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• воспитание у детей чувства гордости за свой народ;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• обучение выразительному исполнению песен, танцев и стихов на военную тематику.</a:t>
            </a:r>
          </a:p>
          <a:p>
            <a:endParaRPr lang="ru-RU" dirty="0"/>
          </a:p>
        </p:txBody>
      </p:sp>
      <p:pic>
        <p:nvPicPr>
          <p:cNvPr id="7170" name="Picture 2" descr="D:\фото\9 мая 19г\IMG-03e6bfe08b5f4960018e2b6ce1549cdd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51317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4554</TotalTime>
  <Words>1408</Words>
  <Application>Microsoft Office PowerPoint</Application>
  <PresentationFormat>Экран (4:3)</PresentationFormat>
  <Paragraphs>210</Paragraphs>
  <Slides>25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нравственно- патриотического воспитания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Компьютер</cp:lastModifiedBy>
  <cp:revision>119</cp:revision>
  <dcterms:created xsi:type="dcterms:W3CDTF">2022-01-31T07:35:20Z</dcterms:created>
  <dcterms:modified xsi:type="dcterms:W3CDTF">2024-05-07T06:15:19Z</dcterms:modified>
</cp:coreProperties>
</file>