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5" r:id="rId4"/>
    <p:sldId id="277" r:id="rId5"/>
    <p:sldId id="261" r:id="rId6"/>
    <p:sldId id="262" r:id="rId7"/>
    <p:sldId id="264" r:id="rId8"/>
    <p:sldId id="265" r:id="rId9"/>
    <p:sldId id="278" r:id="rId10"/>
    <p:sldId id="286" r:id="rId11"/>
    <p:sldId id="284" r:id="rId12"/>
    <p:sldId id="291" r:id="rId13"/>
    <p:sldId id="292" r:id="rId14"/>
    <p:sldId id="294" r:id="rId15"/>
    <p:sldId id="296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903296"/>
        <c:axId val="286905088"/>
      </c:barChart>
      <c:catAx>
        <c:axId val="286903296"/>
        <c:scaling>
          <c:orientation val="minMax"/>
        </c:scaling>
        <c:delete val="0"/>
        <c:axPos val="b"/>
        <c:majorTickMark val="out"/>
        <c:minorTickMark val="none"/>
        <c:tickLblPos val="nextTo"/>
        <c:crossAx val="286905088"/>
        <c:crosses val="autoZero"/>
        <c:auto val="1"/>
        <c:lblAlgn val="ctr"/>
        <c:lblOffset val="100"/>
        <c:noMultiLvlLbl val="0"/>
      </c:catAx>
      <c:valAx>
        <c:axId val="28690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6903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D5530-4052-4D5E-B71C-3BB758A97E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31546-53F8-47D2-8E57-83D3B4D92728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Franklin Gothic Demi" pitchFamily="34" charset="0"/>
            </a:rPr>
            <a:t>Введение разнообразных  форм работы с детьми</a:t>
          </a:r>
          <a:endParaRPr lang="ru-RU" dirty="0">
            <a:latin typeface="Franklin Gothic Demi" pitchFamily="34" charset="0"/>
          </a:endParaRPr>
        </a:p>
      </dgm:t>
    </dgm:pt>
    <dgm:pt modelId="{5ED0F3D9-88CB-4676-A90B-BBBAB91C0576}" type="parTrans" cxnId="{E2F48FEE-3F3D-456D-AD27-EBD962D28E82}">
      <dgm:prSet/>
      <dgm:spPr/>
      <dgm:t>
        <a:bodyPr/>
        <a:lstStyle/>
        <a:p>
          <a:endParaRPr lang="ru-RU"/>
        </a:p>
      </dgm:t>
    </dgm:pt>
    <dgm:pt modelId="{A9FB63FB-BC9F-4FCC-BAF8-5F3CB61B278E}" type="sibTrans" cxnId="{E2F48FEE-3F3D-456D-AD27-EBD962D28E82}">
      <dgm:prSet/>
      <dgm:spPr/>
      <dgm:t>
        <a:bodyPr/>
        <a:lstStyle/>
        <a:p>
          <a:endParaRPr lang="ru-RU"/>
        </a:p>
      </dgm:t>
    </dgm:pt>
    <dgm:pt modelId="{7E1398B9-47AC-4685-870A-7AA7C33348F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Franklin Gothic Demi" pitchFamily="34" charset="0"/>
            </a:rPr>
            <a:t>Сотрудничество с родителями</a:t>
          </a:r>
          <a:endParaRPr lang="ru-RU" dirty="0">
            <a:latin typeface="Franklin Gothic Demi" pitchFamily="34" charset="0"/>
          </a:endParaRPr>
        </a:p>
      </dgm:t>
    </dgm:pt>
    <dgm:pt modelId="{34DE4A06-DE4E-4D57-8262-B2ADAADBF1FD}" type="parTrans" cxnId="{3344C78D-CCCB-43F3-81E5-23DD83930C69}">
      <dgm:prSet/>
      <dgm:spPr/>
      <dgm:t>
        <a:bodyPr/>
        <a:lstStyle/>
        <a:p>
          <a:endParaRPr lang="ru-RU"/>
        </a:p>
      </dgm:t>
    </dgm:pt>
    <dgm:pt modelId="{9351E179-78F8-43DA-BC0C-4E0C836A8C6F}" type="sibTrans" cxnId="{3344C78D-CCCB-43F3-81E5-23DD83930C69}">
      <dgm:prSet/>
      <dgm:spPr/>
      <dgm:t>
        <a:bodyPr/>
        <a:lstStyle/>
        <a:p>
          <a:endParaRPr lang="ru-RU"/>
        </a:p>
      </dgm:t>
    </dgm:pt>
    <dgm:pt modelId="{A4B418DE-21EA-417C-994D-C5157F87966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Franklin Gothic Demi" pitchFamily="34" charset="0"/>
            </a:rPr>
            <a:t>Взаимодействие с социумом</a:t>
          </a:r>
          <a:endParaRPr lang="ru-RU" dirty="0">
            <a:latin typeface="Franklin Gothic Demi" pitchFamily="34" charset="0"/>
          </a:endParaRPr>
        </a:p>
      </dgm:t>
    </dgm:pt>
    <dgm:pt modelId="{9D248AC0-C687-4BE4-A559-BF4A5FA3F80D}" type="parTrans" cxnId="{3394704F-F1F1-485C-8E5E-56A200680CD3}">
      <dgm:prSet/>
      <dgm:spPr/>
      <dgm:t>
        <a:bodyPr/>
        <a:lstStyle/>
        <a:p>
          <a:endParaRPr lang="ru-RU"/>
        </a:p>
      </dgm:t>
    </dgm:pt>
    <dgm:pt modelId="{B7EBCCAF-7766-47C4-B4AB-C6AFDFB01768}" type="sibTrans" cxnId="{3394704F-F1F1-485C-8E5E-56A200680CD3}">
      <dgm:prSet/>
      <dgm:spPr/>
      <dgm:t>
        <a:bodyPr/>
        <a:lstStyle/>
        <a:p>
          <a:endParaRPr lang="ru-RU"/>
        </a:p>
      </dgm:t>
    </dgm:pt>
    <dgm:pt modelId="{7A3808E9-9EB0-46C1-9877-DF7A93C69CC7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Franklin Gothic Demi" pitchFamily="34" charset="0"/>
            </a:rPr>
            <a:t>Создание развивающей среды</a:t>
          </a:r>
          <a:endParaRPr lang="ru-RU" dirty="0">
            <a:latin typeface="Franklin Gothic Demi" pitchFamily="34" charset="0"/>
          </a:endParaRPr>
        </a:p>
      </dgm:t>
    </dgm:pt>
    <dgm:pt modelId="{3F94151C-218F-45C5-940B-9052F6BAD187}" type="parTrans" cxnId="{B30A03B4-6377-40DA-8B63-D4F9187824CA}">
      <dgm:prSet/>
      <dgm:spPr/>
      <dgm:t>
        <a:bodyPr/>
        <a:lstStyle/>
        <a:p>
          <a:endParaRPr lang="ru-RU"/>
        </a:p>
      </dgm:t>
    </dgm:pt>
    <dgm:pt modelId="{D5B50EAC-E75E-4F97-8AE8-A59774C619B3}" type="sibTrans" cxnId="{B30A03B4-6377-40DA-8B63-D4F9187824CA}">
      <dgm:prSet/>
      <dgm:spPr/>
      <dgm:t>
        <a:bodyPr/>
        <a:lstStyle/>
        <a:p>
          <a:endParaRPr lang="ru-RU"/>
        </a:p>
      </dgm:t>
    </dgm:pt>
    <dgm:pt modelId="{73531FE3-5C18-45F9-894E-41C04D6CBD41}" type="pres">
      <dgm:prSet presAssocID="{68ED5530-4052-4D5E-B71C-3BB758A97E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8F4CFE-B516-4F65-B9B6-6C5B08266011}" type="pres">
      <dgm:prSet presAssocID="{C8131546-53F8-47D2-8E57-83D3B4D927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CD82E-CBB5-4BB4-9F47-533165F53047}" type="pres">
      <dgm:prSet presAssocID="{A9FB63FB-BC9F-4FCC-BAF8-5F3CB61B278E}" presName="sibTrans" presStyleCnt="0"/>
      <dgm:spPr/>
    </dgm:pt>
    <dgm:pt modelId="{E08C28DC-BCE7-46C8-9ADA-6EA935177EBD}" type="pres">
      <dgm:prSet presAssocID="{A4B418DE-21EA-417C-994D-C5157F87966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8CB5-4258-48AD-80A8-FD0587B6C79D}" type="pres">
      <dgm:prSet presAssocID="{B7EBCCAF-7766-47C4-B4AB-C6AFDFB01768}" presName="sibTrans" presStyleCnt="0"/>
      <dgm:spPr/>
    </dgm:pt>
    <dgm:pt modelId="{B672BEE7-6194-45E4-A692-97BC8450F714}" type="pres">
      <dgm:prSet presAssocID="{7E1398B9-47AC-4685-870A-7AA7C33348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D637F-0CA4-462B-A10D-B63FF0AAE10C}" type="pres">
      <dgm:prSet presAssocID="{9351E179-78F8-43DA-BC0C-4E0C836A8C6F}" presName="sibTrans" presStyleCnt="0"/>
      <dgm:spPr/>
    </dgm:pt>
    <dgm:pt modelId="{53DF029B-C078-4B1C-8DC9-00283B9372E2}" type="pres">
      <dgm:prSet presAssocID="{7A3808E9-9EB0-46C1-9877-DF7A93C69C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DADD2B-A54E-4C2F-AD87-93BF098569FD}" type="presOf" srcId="{7E1398B9-47AC-4685-870A-7AA7C33348F5}" destId="{B672BEE7-6194-45E4-A692-97BC8450F714}" srcOrd="0" destOrd="0" presId="urn:microsoft.com/office/officeart/2005/8/layout/default"/>
    <dgm:cxn modelId="{3394704F-F1F1-485C-8E5E-56A200680CD3}" srcId="{68ED5530-4052-4D5E-B71C-3BB758A97E56}" destId="{A4B418DE-21EA-417C-994D-C5157F87966D}" srcOrd="1" destOrd="0" parTransId="{9D248AC0-C687-4BE4-A559-BF4A5FA3F80D}" sibTransId="{B7EBCCAF-7766-47C4-B4AB-C6AFDFB01768}"/>
    <dgm:cxn modelId="{3344C78D-CCCB-43F3-81E5-23DD83930C69}" srcId="{68ED5530-4052-4D5E-B71C-3BB758A97E56}" destId="{7E1398B9-47AC-4685-870A-7AA7C33348F5}" srcOrd="2" destOrd="0" parTransId="{34DE4A06-DE4E-4D57-8262-B2ADAADBF1FD}" sibTransId="{9351E179-78F8-43DA-BC0C-4E0C836A8C6F}"/>
    <dgm:cxn modelId="{6FCE1000-7400-4373-9527-B5AC3318A93D}" type="presOf" srcId="{A4B418DE-21EA-417C-994D-C5157F87966D}" destId="{E08C28DC-BCE7-46C8-9ADA-6EA935177EBD}" srcOrd="0" destOrd="0" presId="urn:microsoft.com/office/officeart/2005/8/layout/default"/>
    <dgm:cxn modelId="{8B06A001-AEF5-427F-ADEA-2839777470E9}" type="presOf" srcId="{7A3808E9-9EB0-46C1-9877-DF7A93C69CC7}" destId="{53DF029B-C078-4B1C-8DC9-00283B9372E2}" srcOrd="0" destOrd="0" presId="urn:microsoft.com/office/officeart/2005/8/layout/default"/>
    <dgm:cxn modelId="{99EDAF00-BEA1-471F-9580-461194D5CB19}" type="presOf" srcId="{68ED5530-4052-4D5E-B71C-3BB758A97E56}" destId="{73531FE3-5C18-45F9-894E-41C04D6CBD41}" srcOrd="0" destOrd="0" presId="urn:microsoft.com/office/officeart/2005/8/layout/default"/>
    <dgm:cxn modelId="{14CC8E2D-00F8-44CD-A8A7-C8528BFEE3ED}" type="presOf" srcId="{C8131546-53F8-47D2-8E57-83D3B4D92728}" destId="{9F8F4CFE-B516-4F65-B9B6-6C5B08266011}" srcOrd="0" destOrd="0" presId="urn:microsoft.com/office/officeart/2005/8/layout/default"/>
    <dgm:cxn modelId="{E2F48FEE-3F3D-456D-AD27-EBD962D28E82}" srcId="{68ED5530-4052-4D5E-B71C-3BB758A97E56}" destId="{C8131546-53F8-47D2-8E57-83D3B4D92728}" srcOrd="0" destOrd="0" parTransId="{5ED0F3D9-88CB-4676-A90B-BBBAB91C0576}" sibTransId="{A9FB63FB-BC9F-4FCC-BAF8-5F3CB61B278E}"/>
    <dgm:cxn modelId="{B30A03B4-6377-40DA-8B63-D4F9187824CA}" srcId="{68ED5530-4052-4D5E-B71C-3BB758A97E56}" destId="{7A3808E9-9EB0-46C1-9877-DF7A93C69CC7}" srcOrd="3" destOrd="0" parTransId="{3F94151C-218F-45C5-940B-9052F6BAD187}" sibTransId="{D5B50EAC-E75E-4F97-8AE8-A59774C619B3}"/>
    <dgm:cxn modelId="{57F36CE0-944C-4846-BE1E-596E7F713BE7}" type="presParOf" srcId="{73531FE3-5C18-45F9-894E-41C04D6CBD41}" destId="{9F8F4CFE-B516-4F65-B9B6-6C5B08266011}" srcOrd="0" destOrd="0" presId="urn:microsoft.com/office/officeart/2005/8/layout/default"/>
    <dgm:cxn modelId="{35E05259-5F40-4CE1-978B-615ACB4DF628}" type="presParOf" srcId="{73531FE3-5C18-45F9-894E-41C04D6CBD41}" destId="{675CD82E-CBB5-4BB4-9F47-533165F53047}" srcOrd="1" destOrd="0" presId="urn:microsoft.com/office/officeart/2005/8/layout/default"/>
    <dgm:cxn modelId="{EBBF28A8-6C65-4A38-804F-C17C35E1777F}" type="presParOf" srcId="{73531FE3-5C18-45F9-894E-41C04D6CBD41}" destId="{E08C28DC-BCE7-46C8-9ADA-6EA935177EBD}" srcOrd="2" destOrd="0" presId="urn:microsoft.com/office/officeart/2005/8/layout/default"/>
    <dgm:cxn modelId="{F0F70A89-5A55-43F1-8559-D125CCA80C87}" type="presParOf" srcId="{73531FE3-5C18-45F9-894E-41C04D6CBD41}" destId="{656F8CB5-4258-48AD-80A8-FD0587B6C79D}" srcOrd="3" destOrd="0" presId="urn:microsoft.com/office/officeart/2005/8/layout/default"/>
    <dgm:cxn modelId="{07BAECD1-1086-4D8B-858C-D5729AF1679C}" type="presParOf" srcId="{73531FE3-5C18-45F9-894E-41C04D6CBD41}" destId="{B672BEE7-6194-45E4-A692-97BC8450F714}" srcOrd="4" destOrd="0" presId="urn:microsoft.com/office/officeart/2005/8/layout/default"/>
    <dgm:cxn modelId="{DC446E72-2FAA-489C-A8BE-B227F32F8EAF}" type="presParOf" srcId="{73531FE3-5C18-45F9-894E-41C04D6CBD41}" destId="{2D4D637F-0CA4-462B-A10D-B63FF0AAE10C}" srcOrd="5" destOrd="0" presId="urn:microsoft.com/office/officeart/2005/8/layout/default"/>
    <dgm:cxn modelId="{52FEB567-D35E-473B-82DF-00BF01879F00}" type="presParOf" srcId="{73531FE3-5C18-45F9-894E-41C04D6CBD41}" destId="{53DF029B-C078-4B1C-8DC9-00283B9372E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9E000-7DE3-4DE0-8E78-C2C5A8322D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8E986-D163-4E20-AC2A-81EC909FECDD}">
      <dgm:prSet phldrT="[Текст]" custT="1"/>
      <dgm:spPr/>
      <dgm:t>
        <a:bodyPr/>
        <a:lstStyle/>
        <a:p>
          <a:r>
            <a:rPr lang="ru-RU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Детский сад</a:t>
          </a:r>
          <a:endParaRPr lang="ru-RU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3B05AFC-774F-44B7-8F65-A2A0C5B24D8B}" type="parTrans" cxnId="{2373AABE-C03C-48C2-AB8C-89D085807FF2}">
      <dgm:prSet/>
      <dgm:spPr/>
      <dgm:t>
        <a:bodyPr/>
        <a:lstStyle/>
        <a:p>
          <a:endParaRPr lang="ru-RU"/>
        </a:p>
      </dgm:t>
    </dgm:pt>
    <dgm:pt modelId="{A7ADF947-2059-4ECA-B618-A588CB7BDC5F}" type="sibTrans" cxnId="{2373AABE-C03C-48C2-AB8C-89D085807FF2}">
      <dgm:prSet/>
      <dgm:spPr/>
      <dgm:t>
        <a:bodyPr/>
        <a:lstStyle/>
        <a:p>
          <a:endParaRPr lang="ru-RU"/>
        </a:p>
      </dgm:t>
    </dgm:pt>
    <dgm:pt modelId="{E85A961F-B438-4307-B6A1-08A68B6281EF}">
      <dgm:prSet phldrT="[Текст]" custT="1"/>
      <dgm:spPr/>
      <dgm:t>
        <a:bodyPr/>
        <a:lstStyle/>
        <a:p>
          <a:r>
            <a:rPr lang="ru-RU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Музей</a:t>
          </a:r>
          <a:endParaRPr lang="ru-RU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A42119B-FE8C-40AB-B971-A7C92169764C}" type="parTrans" cxnId="{88CD7065-337E-462F-B928-BE41EC2AA9F3}">
      <dgm:prSet/>
      <dgm:spPr/>
      <dgm:t>
        <a:bodyPr/>
        <a:lstStyle/>
        <a:p>
          <a:endParaRPr lang="ru-RU"/>
        </a:p>
      </dgm:t>
    </dgm:pt>
    <dgm:pt modelId="{4C11AFAA-8F3C-4EBC-9B8E-1CE885598292}" type="sibTrans" cxnId="{88CD7065-337E-462F-B928-BE41EC2AA9F3}">
      <dgm:prSet/>
      <dgm:spPr/>
      <dgm:t>
        <a:bodyPr/>
        <a:lstStyle/>
        <a:p>
          <a:endParaRPr lang="ru-RU"/>
        </a:p>
      </dgm:t>
    </dgm:pt>
    <dgm:pt modelId="{BC4E8B50-2DC7-4821-9903-3F1AD1765469}">
      <dgm:prSet custT="1"/>
      <dgm:spPr/>
      <dgm:t>
        <a:bodyPr/>
        <a:lstStyle/>
        <a:p>
          <a:r>
            <a:rPr lang="ru-RU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Школа</a:t>
          </a:r>
          <a:endParaRPr lang="ru-RU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0AB9DFE-113F-44A1-BBD6-A3C28B6D29DC}" type="parTrans" cxnId="{A97AB55E-5A35-4CDE-BBBA-8B15DB95B707}">
      <dgm:prSet/>
      <dgm:spPr/>
      <dgm:t>
        <a:bodyPr/>
        <a:lstStyle/>
        <a:p>
          <a:endParaRPr lang="ru-RU"/>
        </a:p>
      </dgm:t>
    </dgm:pt>
    <dgm:pt modelId="{673DDC22-4B6A-4357-91C8-B89FC57C025B}" type="sibTrans" cxnId="{A97AB55E-5A35-4CDE-BBBA-8B15DB95B707}">
      <dgm:prSet/>
      <dgm:spPr/>
      <dgm:t>
        <a:bodyPr/>
        <a:lstStyle/>
        <a:p>
          <a:endParaRPr lang="ru-RU"/>
        </a:p>
      </dgm:t>
    </dgm:pt>
    <dgm:pt modelId="{6CFBF4FD-402F-4738-8792-C4093A922D23}">
      <dgm:prSet phldrT="[Текст]" custT="1"/>
      <dgm:spPr/>
      <dgm:t>
        <a:bodyPr/>
        <a:lstStyle/>
        <a:p>
          <a:r>
            <a:rPr lang="ru-RU" sz="2400" b="1" baseline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Люди разных профессий</a:t>
          </a:r>
          <a:endParaRPr lang="ru-RU" sz="2400" b="1" baseline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F0599E4-FE5B-4EB0-816C-2FDEAD7F18D9}" type="parTrans" cxnId="{93E5783A-E7A8-4933-B340-9FE3F38794EA}">
      <dgm:prSet/>
      <dgm:spPr/>
      <dgm:t>
        <a:bodyPr/>
        <a:lstStyle/>
        <a:p>
          <a:endParaRPr lang="ru-RU"/>
        </a:p>
      </dgm:t>
    </dgm:pt>
    <dgm:pt modelId="{C3A2C202-6E0E-480B-8C9C-626BFF69BEAD}" type="sibTrans" cxnId="{93E5783A-E7A8-4933-B340-9FE3F38794EA}">
      <dgm:prSet/>
      <dgm:spPr/>
      <dgm:t>
        <a:bodyPr/>
        <a:lstStyle/>
        <a:p>
          <a:endParaRPr lang="ru-RU"/>
        </a:p>
      </dgm:t>
    </dgm:pt>
    <dgm:pt modelId="{05FAD12A-8AFE-4D6A-80A8-2079EF9C95F1}">
      <dgm:prSet custT="1"/>
      <dgm:spPr/>
      <dgm:t>
        <a:bodyPr/>
        <a:lstStyle/>
        <a:p>
          <a:r>
            <a:rPr lang="ru-RU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Библиотека</a:t>
          </a:r>
          <a:endParaRPr lang="ru-RU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A5C526C-4CCE-4BFC-B594-6E6BF1119A24}" type="parTrans" cxnId="{90A62C37-6DCB-48AD-B116-8F1F9642A95C}">
      <dgm:prSet/>
      <dgm:spPr/>
      <dgm:t>
        <a:bodyPr/>
        <a:lstStyle/>
        <a:p>
          <a:endParaRPr lang="ru-RU"/>
        </a:p>
      </dgm:t>
    </dgm:pt>
    <dgm:pt modelId="{C85181C1-BD9C-4E15-81E1-6743BE5758EE}" type="sibTrans" cxnId="{90A62C37-6DCB-48AD-B116-8F1F9642A95C}">
      <dgm:prSet/>
      <dgm:spPr/>
      <dgm:t>
        <a:bodyPr/>
        <a:lstStyle/>
        <a:p>
          <a:endParaRPr lang="ru-RU"/>
        </a:p>
      </dgm:t>
    </dgm:pt>
    <dgm:pt modelId="{F331F215-E96C-4935-947F-7E15B627D6E0}" type="pres">
      <dgm:prSet presAssocID="{3AE9E000-7DE3-4DE0-8E78-C2C5A8322D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7D3376-5BB3-4A8B-972F-78CBE7F4C90B}" type="pres">
      <dgm:prSet presAssocID="{2528E986-D163-4E20-AC2A-81EC909FEC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7EC67-C570-4263-86C5-596D2D6DBF38}" type="pres">
      <dgm:prSet presAssocID="{A7ADF947-2059-4ECA-B618-A588CB7BDC5F}" presName="sibTrans" presStyleCnt="0"/>
      <dgm:spPr/>
    </dgm:pt>
    <dgm:pt modelId="{9DFB861F-D8E6-4C8D-BE30-0441A16C10CD}" type="pres">
      <dgm:prSet presAssocID="{BC4E8B50-2DC7-4821-9903-3F1AD17654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166FA-B57A-4F6F-A9CA-AF2C86C3B90D}" type="pres">
      <dgm:prSet presAssocID="{673DDC22-4B6A-4357-91C8-B89FC57C025B}" presName="sibTrans" presStyleCnt="0"/>
      <dgm:spPr/>
    </dgm:pt>
    <dgm:pt modelId="{F3CC5D99-D2FC-404F-B23B-6A28D60BB246}" type="pres">
      <dgm:prSet presAssocID="{05FAD12A-8AFE-4D6A-80A8-2079EF9C95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6FA19-DD28-4F89-AE90-83B071651D27}" type="pres">
      <dgm:prSet presAssocID="{C85181C1-BD9C-4E15-81E1-6743BE5758EE}" presName="sibTrans" presStyleCnt="0"/>
      <dgm:spPr/>
    </dgm:pt>
    <dgm:pt modelId="{8069A3FB-C44A-474D-8EF7-76CD9FA17D13}" type="pres">
      <dgm:prSet presAssocID="{6CFBF4FD-402F-4738-8792-C4093A922D2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B275E-E36F-4D86-B088-90F86C064682}" type="pres">
      <dgm:prSet presAssocID="{C3A2C202-6E0E-480B-8C9C-626BFF69BEAD}" presName="sibTrans" presStyleCnt="0"/>
      <dgm:spPr/>
    </dgm:pt>
    <dgm:pt modelId="{5607B29F-A2E3-4B5E-91B7-9A9999DCD29B}" type="pres">
      <dgm:prSet presAssocID="{E85A961F-B438-4307-B6A1-08A68B6281EF}" presName="node" presStyleLbl="node1" presStyleIdx="4" presStyleCnt="5" custLinFactNeighborX="-3625" custLinFactNeighborY="5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E7E0A-FEE6-4D88-BAB2-D795872C2397}" type="presOf" srcId="{E85A961F-B438-4307-B6A1-08A68B6281EF}" destId="{5607B29F-A2E3-4B5E-91B7-9A9999DCD29B}" srcOrd="0" destOrd="0" presId="urn:microsoft.com/office/officeart/2005/8/layout/default"/>
    <dgm:cxn modelId="{54D78430-5F11-4551-BB4C-C001AFA34D75}" type="presOf" srcId="{3AE9E000-7DE3-4DE0-8E78-C2C5A8322DDA}" destId="{F331F215-E96C-4935-947F-7E15B627D6E0}" srcOrd="0" destOrd="0" presId="urn:microsoft.com/office/officeart/2005/8/layout/default"/>
    <dgm:cxn modelId="{A97AB55E-5A35-4CDE-BBBA-8B15DB95B707}" srcId="{3AE9E000-7DE3-4DE0-8E78-C2C5A8322DDA}" destId="{BC4E8B50-2DC7-4821-9903-3F1AD1765469}" srcOrd="1" destOrd="0" parTransId="{90AB9DFE-113F-44A1-BBD6-A3C28B6D29DC}" sibTransId="{673DDC22-4B6A-4357-91C8-B89FC57C025B}"/>
    <dgm:cxn modelId="{2373AABE-C03C-48C2-AB8C-89D085807FF2}" srcId="{3AE9E000-7DE3-4DE0-8E78-C2C5A8322DDA}" destId="{2528E986-D163-4E20-AC2A-81EC909FECDD}" srcOrd="0" destOrd="0" parTransId="{23B05AFC-774F-44B7-8F65-A2A0C5B24D8B}" sibTransId="{A7ADF947-2059-4ECA-B618-A588CB7BDC5F}"/>
    <dgm:cxn modelId="{83D8206A-6D3A-49C4-8632-3EB27D60B1A3}" type="presOf" srcId="{05FAD12A-8AFE-4D6A-80A8-2079EF9C95F1}" destId="{F3CC5D99-D2FC-404F-B23B-6A28D60BB246}" srcOrd="0" destOrd="0" presId="urn:microsoft.com/office/officeart/2005/8/layout/default"/>
    <dgm:cxn modelId="{93E5783A-E7A8-4933-B340-9FE3F38794EA}" srcId="{3AE9E000-7DE3-4DE0-8E78-C2C5A8322DDA}" destId="{6CFBF4FD-402F-4738-8792-C4093A922D23}" srcOrd="3" destOrd="0" parTransId="{BF0599E4-FE5B-4EB0-816C-2FDEAD7F18D9}" sibTransId="{C3A2C202-6E0E-480B-8C9C-626BFF69BEAD}"/>
    <dgm:cxn modelId="{78927E15-A944-4EC1-862D-51722DCE2D9C}" type="presOf" srcId="{BC4E8B50-2DC7-4821-9903-3F1AD1765469}" destId="{9DFB861F-D8E6-4C8D-BE30-0441A16C10CD}" srcOrd="0" destOrd="0" presId="urn:microsoft.com/office/officeart/2005/8/layout/default"/>
    <dgm:cxn modelId="{90A62C37-6DCB-48AD-B116-8F1F9642A95C}" srcId="{3AE9E000-7DE3-4DE0-8E78-C2C5A8322DDA}" destId="{05FAD12A-8AFE-4D6A-80A8-2079EF9C95F1}" srcOrd="2" destOrd="0" parTransId="{6A5C526C-4CCE-4BFC-B594-6E6BF1119A24}" sibTransId="{C85181C1-BD9C-4E15-81E1-6743BE5758EE}"/>
    <dgm:cxn modelId="{9452F58A-09DD-4531-8E6A-A1B5D98B9659}" type="presOf" srcId="{2528E986-D163-4E20-AC2A-81EC909FECDD}" destId="{F97D3376-5BB3-4A8B-972F-78CBE7F4C90B}" srcOrd="0" destOrd="0" presId="urn:microsoft.com/office/officeart/2005/8/layout/default"/>
    <dgm:cxn modelId="{88CD7065-337E-462F-B928-BE41EC2AA9F3}" srcId="{3AE9E000-7DE3-4DE0-8E78-C2C5A8322DDA}" destId="{E85A961F-B438-4307-B6A1-08A68B6281EF}" srcOrd="4" destOrd="0" parTransId="{8A42119B-FE8C-40AB-B971-A7C92169764C}" sibTransId="{4C11AFAA-8F3C-4EBC-9B8E-1CE885598292}"/>
    <dgm:cxn modelId="{D9B285AA-A5C0-4DD6-90E9-2BE75023A19C}" type="presOf" srcId="{6CFBF4FD-402F-4738-8792-C4093A922D23}" destId="{8069A3FB-C44A-474D-8EF7-76CD9FA17D13}" srcOrd="0" destOrd="0" presId="urn:microsoft.com/office/officeart/2005/8/layout/default"/>
    <dgm:cxn modelId="{DBA6835D-BB0C-4CB8-896B-63DB95EF5F3D}" type="presParOf" srcId="{F331F215-E96C-4935-947F-7E15B627D6E0}" destId="{F97D3376-5BB3-4A8B-972F-78CBE7F4C90B}" srcOrd="0" destOrd="0" presId="urn:microsoft.com/office/officeart/2005/8/layout/default"/>
    <dgm:cxn modelId="{D12D09CC-CD68-45CB-8C83-76F331DD76AD}" type="presParOf" srcId="{F331F215-E96C-4935-947F-7E15B627D6E0}" destId="{5E27EC67-C570-4263-86C5-596D2D6DBF38}" srcOrd="1" destOrd="0" presId="urn:microsoft.com/office/officeart/2005/8/layout/default"/>
    <dgm:cxn modelId="{8BD204A2-2700-48BF-A7DD-E26A598077A1}" type="presParOf" srcId="{F331F215-E96C-4935-947F-7E15B627D6E0}" destId="{9DFB861F-D8E6-4C8D-BE30-0441A16C10CD}" srcOrd="2" destOrd="0" presId="urn:microsoft.com/office/officeart/2005/8/layout/default"/>
    <dgm:cxn modelId="{0E974185-9918-43EB-8CA0-EDA01DACAB4A}" type="presParOf" srcId="{F331F215-E96C-4935-947F-7E15B627D6E0}" destId="{B21166FA-B57A-4F6F-A9CA-AF2C86C3B90D}" srcOrd="3" destOrd="0" presId="urn:microsoft.com/office/officeart/2005/8/layout/default"/>
    <dgm:cxn modelId="{391AF9AA-EEE6-4E18-AC40-42C13167E65B}" type="presParOf" srcId="{F331F215-E96C-4935-947F-7E15B627D6E0}" destId="{F3CC5D99-D2FC-404F-B23B-6A28D60BB246}" srcOrd="4" destOrd="0" presId="urn:microsoft.com/office/officeart/2005/8/layout/default"/>
    <dgm:cxn modelId="{C95E3EA8-19A0-4F3A-80DF-1B3F5908A319}" type="presParOf" srcId="{F331F215-E96C-4935-947F-7E15B627D6E0}" destId="{1A26FA19-DD28-4F89-AE90-83B071651D27}" srcOrd="5" destOrd="0" presId="urn:microsoft.com/office/officeart/2005/8/layout/default"/>
    <dgm:cxn modelId="{449A8F6A-A977-40BD-BEAC-CE336D90D8B5}" type="presParOf" srcId="{F331F215-E96C-4935-947F-7E15B627D6E0}" destId="{8069A3FB-C44A-474D-8EF7-76CD9FA17D13}" srcOrd="6" destOrd="0" presId="urn:microsoft.com/office/officeart/2005/8/layout/default"/>
    <dgm:cxn modelId="{96B24E78-6755-47CF-BE99-A5590305E588}" type="presParOf" srcId="{F331F215-E96C-4935-947F-7E15B627D6E0}" destId="{641B275E-E36F-4D86-B088-90F86C064682}" srcOrd="7" destOrd="0" presId="urn:microsoft.com/office/officeart/2005/8/layout/default"/>
    <dgm:cxn modelId="{23BF6115-D968-4945-B6FB-64063AB713FF}" type="presParOf" srcId="{F331F215-E96C-4935-947F-7E15B627D6E0}" destId="{5607B29F-A2E3-4B5E-91B7-9A9999DCD29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4CFE-B516-4F65-B9B6-6C5B08266011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Franklin Gothic Demi" pitchFamily="34" charset="0"/>
            </a:rPr>
            <a:t>Введение разнообразных  форм работы с детьми</a:t>
          </a:r>
          <a:endParaRPr lang="ru-RU" sz="3200" kern="1200" dirty="0">
            <a:latin typeface="Franklin Gothic Demi" pitchFamily="34" charset="0"/>
          </a:endParaRPr>
        </a:p>
      </dsp:txBody>
      <dsp:txXfrm>
        <a:off x="460905" y="1047"/>
        <a:ext cx="3479899" cy="2087939"/>
      </dsp:txXfrm>
    </dsp:sp>
    <dsp:sp modelId="{E08C28DC-BCE7-46C8-9ADA-6EA935177EBD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Franklin Gothic Demi" pitchFamily="34" charset="0"/>
            </a:rPr>
            <a:t>Взаимодействие с социумом</a:t>
          </a:r>
          <a:endParaRPr lang="ru-RU" sz="3200" kern="1200" dirty="0">
            <a:latin typeface="Franklin Gothic Demi" pitchFamily="34" charset="0"/>
          </a:endParaRPr>
        </a:p>
      </dsp:txBody>
      <dsp:txXfrm>
        <a:off x="4288794" y="1047"/>
        <a:ext cx="3479899" cy="2087939"/>
      </dsp:txXfrm>
    </dsp:sp>
    <dsp:sp modelId="{B672BEE7-6194-45E4-A692-97BC8450F714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Franklin Gothic Demi" pitchFamily="34" charset="0"/>
            </a:rPr>
            <a:t>Сотрудничество с родителями</a:t>
          </a:r>
          <a:endParaRPr lang="ru-RU" sz="3200" kern="1200" dirty="0">
            <a:latin typeface="Franklin Gothic Demi" pitchFamily="34" charset="0"/>
          </a:endParaRPr>
        </a:p>
      </dsp:txBody>
      <dsp:txXfrm>
        <a:off x="460905" y="2436976"/>
        <a:ext cx="3479899" cy="2087939"/>
      </dsp:txXfrm>
    </dsp:sp>
    <dsp:sp modelId="{53DF029B-C078-4B1C-8DC9-00283B9372E2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Franklin Gothic Demi" pitchFamily="34" charset="0"/>
            </a:rPr>
            <a:t>Создание развивающей среды</a:t>
          </a:r>
          <a:endParaRPr lang="ru-RU" sz="3200" kern="1200" dirty="0">
            <a:latin typeface="Franklin Gothic Demi" pitchFamily="34" charset="0"/>
          </a:endParaRPr>
        </a:p>
      </dsp:txBody>
      <dsp:txXfrm>
        <a:off x="4288794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D3376-5BB3-4A8B-972F-78CBE7F4C90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Детский сад</a:t>
          </a:r>
          <a:endParaRPr lang="ru-RU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591343"/>
        <a:ext cx="2571749" cy="1543050"/>
      </dsp:txXfrm>
    </dsp:sp>
    <dsp:sp modelId="{9DFB861F-D8E6-4C8D-BE30-0441A16C10CD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Школа</a:t>
          </a:r>
          <a:endParaRPr lang="ru-RU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828925" y="591343"/>
        <a:ext cx="2571749" cy="1543050"/>
      </dsp:txXfrm>
    </dsp:sp>
    <dsp:sp modelId="{F3CC5D99-D2FC-404F-B23B-6A28D60BB246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Библиотека</a:t>
          </a:r>
          <a:endParaRPr lang="ru-RU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657849" y="591343"/>
        <a:ext cx="2571749" cy="1543050"/>
      </dsp:txXfrm>
    </dsp:sp>
    <dsp:sp modelId="{8069A3FB-C44A-474D-8EF7-76CD9FA17D13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Люди разных профессий</a:t>
          </a:r>
          <a:endParaRPr lang="ru-RU" sz="2400" b="1" kern="1200" baseline="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414462" y="2391569"/>
        <a:ext cx="2571749" cy="1543050"/>
      </dsp:txXfrm>
    </dsp:sp>
    <dsp:sp modelId="{5607B29F-A2E3-4B5E-91B7-9A9999DCD29B}">
      <dsp:nvSpPr>
        <dsp:cNvPr id="0" name=""/>
        <dsp:cNvSpPr/>
      </dsp:nvSpPr>
      <dsp:spPr>
        <a:xfrm>
          <a:off x="4150161" y="24768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Музей</a:t>
          </a:r>
          <a:endParaRPr lang="ru-RU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150161" y="2476868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0C5CD-6B70-4E71-9D08-B3EE452335BA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7F789-9C1A-4C27-AAC1-036E746B2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8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7F789-9C1A-4C27-AAC1-036E746B26C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1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A46B-D837-494A-961C-2566170E6227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3AB-F380-484C-AC51-3E306363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1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A46B-D837-494A-961C-2566170E6227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3AB-F380-484C-AC51-3E306363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A46B-D837-494A-961C-2566170E6227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3AB-F380-484C-AC51-3E306363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3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A46B-D837-494A-961C-2566170E6227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3AB-F380-484C-AC51-3E306363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A46B-D837-494A-961C-2566170E6227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3AB-F380-484C-AC51-3E306363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0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A46B-D837-494A-961C-2566170E6227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3AB-F380-484C-AC51-3E306363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4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A46B-D837-494A-961C-2566170E6227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3AB-F380-484C-AC51-3E306363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0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A46B-D837-494A-961C-2566170E6227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3AB-F380-484C-AC51-3E306363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6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A46B-D837-494A-961C-2566170E6227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3AB-F380-484C-AC51-3E306363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5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A46B-D837-494A-961C-2566170E6227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3AB-F380-484C-AC51-3E306363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8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A46B-D837-494A-961C-2566170E6227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3AB-F380-484C-AC51-3E306363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3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A46B-D837-494A-961C-2566170E6227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3AB-F380-484C-AC51-3E306363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25252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99592" y="1340769"/>
            <a:ext cx="5904656" cy="22596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Franklin Gothic Demi" pitchFamily="34" charset="0"/>
              </a:rPr>
              <a:t>Формирование патриотических чувств дошкольников через познание родного  края</a:t>
            </a:r>
            <a:endParaRPr lang="ru-RU" sz="3600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907704" y="4797152"/>
            <a:ext cx="4320480" cy="1512168"/>
          </a:xfrm>
        </p:spPr>
        <p:txBody>
          <a:bodyPr>
            <a:normAutofit fontScale="62500" lnSpcReduction="20000"/>
          </a:bodyPr>
          <a:lstStyle/>
          <a:p>
            <a:pPr lvl="0" algn="r">
              <a:spcBef>
                <a:spcPts val="0"/>
              </a:spcBef>
            </a:pPr>
            <a:r>
              <a:rPr lang="en-US" sz="1800" b="1" dirty="0" smtClean="0">
                <a:solidFill>
                  <a:prstClr val="black"/>
                </a:solidFill>
                <a:latin typeface="Arial Black" pitchFamily="34" charset="0"/>
              </a:rPr>
              <a:t>    </a:t>
            </a:r>
            <a:endParaRPr lang="ru-RU" sz="1800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2100" b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100" b="1" dirty="0" smtClean="0">
                <a:solidFill>
                  <a:prstClr val="black"/>
                </a:solidFill>
                <a:latin typeface="Arial Black" pitchFamily="34" charset="0"/>
              </a:rPr>
              <a:t>             Подготовила: </a:t>
            </a:r>
          </a:p>
          <a:p>
            <a:pPr lvl="0" algn="l">
              <a:spcBef>
                <a:spcPts val="0"/>
              </a:spcBef>
            </a:pPr>
            <a:r>
              <a:rPr lang="ru-RU" sz="21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100" b="1" dirty="0" smtClean="0">
                <a:solidFill>
                  <a:prstClr val="black"/>
                </a:solidFill>
                <a:latin typeface="Arial Black" pitchFamily="34" charset="0"/>
              </a:rPr>
              <a:t>            </a:t>
            </a:r>
            <a:r>
              <a:rPr lang="ru-RU" sz="21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100" b="1" dirty="0" smtClean="0">
                <a:solidFill>
                  <a:prstClr val="black"/>
                </a:solidFill>
                <a:latin typeface="Arial Black" pitchFamily="34" charset="0"/>
              </a:rPr>
              <a:t>воспитатель высшей </a:t>
            </a:r>
            <a:r>
              <a:rPr lang="ru-RU" sz="2100" b="1" dirty="0">
                <a:solidFill>
                  <a:prstClr val="black"/>
                </a:solidFill>
                <a:latin typeface="Arial Black" pitchFamily="34" charset="0"/>
              </a:rPr>
              <a:t>категории </a:t>
            </a:r>
            <a:endParaRPr lang="en-US" sz="2100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2100" b="1" dirty="0" smtClean="0">
                <a:solidFill>
                  <a:prstClr val="black"/>
                </a:solidFill>
                <a:latin typeface="Arial Black" pitchFamily="34" charset="0"/>
              </a:rPr>
              <a:t>              </a:t>
            </a:r>
            <a:r>
              <a:rPr lang="ru-RU" sz="2100" b="1" dirty="0" smtClean="0">
                <a:solidFill>
                  <a:prstClr val="black"/>
                </a:solidFill>
                <a:latin typeface="Arial Black" pitchFamily="34" charset="0"/>
              </a:rPr>
              <a:t>Мананникова </a:t>
            </a:r>
            <a:r>
              <a:rPr lang="ru-RU" sz="2100" b="1" dirty="0">
                <a:solidFill>
                  <a:prstClr val="black"/>
                </a:solidFill>
                <a:latin typeface="Arial Black" pitchFamily="34" charset="0"/>
              </a:rPr>
              <a:t>Надежда </a:t>
            </a:r>
            <a:r>
              <a:rPr lang="ru-RU" sz="2100" b="1" dirty="0" smtClean="0">
                <a:solidFill>
                  <a:prstClr val="black"/>
                </a:solidFill>
                <a:latin typeface="Arial Black" pitchFamily="34" charset="0"/>
              </a:rPr>
              <a:t>Леонидовна</a:t>
            </a:r>
            <a:endParaRPr lang="en-US" sz="2100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21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100" b="1" dirty="0" smtClean="0">
                <a:solidFill>
                  <a:prstClr val="black"/>
                </a:solidFill>
                <a:latin typeface="Arial Black" pitchFamily="34" charset="0"/>
              </a:rPr>
              <a:t>                   </a:t>
            </a:r>
          </a:p>
          <a:p>
            <a:pPr lvl="0">
              <a:spcBef>
                <a:spcPts val="0"/>
              </a:spcBef>
            </a:pPr>
            <a:r>
              <a:rPr lang="en-US" sz="21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100" b="1" dirty="0" smtClean="0">
                <a:solidFill>
                  <a:prstClr val="black"/>
                </a:solidFill>
                <a:latin typeface="Arial Black" pitchFamily="34" charset="0"/>
              </a:rPr>
              <a:t>                                       </a:t>
            </a:r>
          </a:p>
          <a:p>
            <a:pPr lvl="0">
              <a:spcBef>
                <a:spcPts val="0"/>
              </a:spcBef>
            </a:pPr>
            <a:r>
              <a:rPr lang="ru-RU" sz="2100" b="1" dirty="0">
                <a:solidFill>
                  <a:prstClr val="black"/>
                </a:solidFill>
                <a:latin typeface="Arial Black" pitchFamily="34" charset="0"/>
              </a:rPr>
              <a:t>г</a:t>
            </a:r>
            <a:r>
              <a:rPr lang="ru-RU" sz="2100" b="1" dirty="0" smtClean="0">
                <a:solidFill>
                  <a:prstClr val="black"/>
                </a:solidFill>
                <a:latin typeface="Arial Black" pitchFamily="34" charset="0"/>
              </a:rPr>
              <a:t> Орск </a:t>
            </a:r>
            <a:r>
              <a:rPr lang="en-US" sz="2100" b="1" dirty="0" smtClean="0">
                <a:solidFill>
                  <a:prstClr val="black"/>
                </a:solidFill>
                <a:latin typeface="Arial Black" pitchFamily="34" charset="0"/>
              </a:rPr>
              <a:t>2</a:t>
            </a:r>
            <a:r>
              <a:rPr lang="ru-RU" sz="2100" b="1" dirty="0" smtClean="0">
                <a:solidFill>
                  <a:prstClr val="black"/>
                </a:solidFill>
                <a:latin typeface="Arial Black" pitchFamily="34" charset="0"/>
              </a:rPr>
              <a:t>024г</a:t>
            </a:r>
            <a:endParaRPr lang="en-US" sz="2100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 algn="r">
              <a:spcBef>
                <a:spcPts val="0"/>
              </a:spcBef>
            </a:pPr>
            <a:endParaRPr lang="en-US" sz="2100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lvl="0" algn="r">
              <a:spcBef>
                <a:spcPts val="0"/>
              </a:spcBef>
            </a:pPr>
            <a:endParaRPr lang="ru-RU" sz="1800" b="1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980712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18864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автономное учреждение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118 «Дружба»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Орска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>
            <a:off x="683568" y="5661247"/>
            <a:ext cx="7992888" cy="10455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Знакомство дошкольников с родным        городом, его прошлым и настоящим.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384376" cy="25171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23528" y="5517233"/>
            <a:ext cx="84969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Особый 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интерес вызвали у ребят занятия на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тему:        «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Путешествия в прошлое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3293003"/>
            <a:ext cx="3383207" cy="23682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54" y="1484784"/>
            <a:ext cx="2275275" cy="3033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819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Взаимодействия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 социумом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3383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19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Праздники и развлечения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3675141" cy="2448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22" y="1378621"/>
            <a:ext cx="3434110" cy="22664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34" y="3968780"/>
            <a:ext cx="3458298" cy="24078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71" y="1378966"/>
            <a:ext cx="3371316" cy="21940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024333"/>
              </p:ext>
            </p:extLst>
          </p:nvPr>
        </p:nvGraphicFramePr>
        <p:xfrm>
          <a:off x="-1044575" y="1916833"/>
          <a:ext cx="71959" cy="430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166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Центр патриотического воспитания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2963821" cy="21203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132856"/>
            <a:ext cx="3048339" cy="21352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09120"/>
            <a:ext cx="3024336" cy="21473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44" y="3861048"/>
            <a:ext cx="2109878" cy="26609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48637" y="2348880"/>
            <a:ext cx="13493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12" y="1052736"/>
            <a:ext cx="3425688" cy="25692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04502"/>
            <a:ext cx="3426175" cy="24616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" y="4104502"/>
            <a:ext cx="3533407" cy="24616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3515882" cy="26369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015716" y="26064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Дидактические игры и пособия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5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3645024"/>
            <a:ext cx="7772400" cy="212395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Если не мы, то кто же</a:t>
            </a:r>
            <a:r>
              <a:rPr lang="ru-RU" sz="28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Детям нашим поможет</a:t>
            </a:r>
            <a:r>
              <a:rPr lang="ru-RU" sz="28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Россию любить и знать.</a:t>
            </a:r>
            <a:r>
              <a:rPr lang="ru-RU" sz="28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Как важно – не </a:t>
            </a:r>
            <a:r>
              <a:rPr lang="ru-RU" sz="28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опоздать!</a:t>
            </a:r>
            <a:r>
              <a:rPr lang="ru-RU" sz="28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8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3" y="620688"/>
            <a:ext cx="7772400" cy="3456384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Приобщая детей к историческим данным родной культуры, традициям мы развиваем личность каждого ребенка, который, надеемся, будет носителем черт русского характера, русской ментальности, так как только на основе прошлого можно понять настоящее, предвидеть будущее.</a:t>
            </a:r>
            <a:r>
              <a:rPr lang="ru-RU" b="1" u="sng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народ, не передающий все самое ценное из поколения в поколение - народ без будущего.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53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17" y="1600201"/>
            <a:ext cx="4462366" cy="42770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0202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507288" cy="2160239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Bef>
                <a:spcPts val="670"/>
              </a:spcBef>
              <a:spcAft>
                <a:spcPts val="670"/>
              </a:spcAft>
            </a:pPr>
            <a:r>
              <a:rPr lang="ru-RU" sz="2700" b="1" dirty="0" smtClean="0">
                <a:solidFill>
                  <a:schemeClr val="accent2"/>
                </a:solidFill>
                <a:effectLst/>
                <a:latin typeface="Open Sans"/>
                <a:ea typeface="Times New Roman"/>
                <a:cs typeface="Times New Roman"/>
              </a:rPr>
              <a:t/>
            </a:r>
            <a:br>
              <a:rPr lang="ru-RU" sz="2700" b="1" dirty="0" smtClean="0">
                <a:solidFill>
                  <a:schemeClr val="accent2"/>
                </a:solidFill>
                <a:effectLst/>
                <a:latin typeface="Open Sans"/>
                <a:ea typeface="Times New Roman"/>
                <a:cs typeface="Times New Roman"/>
              </a:rPr>
            </a:br>
            <a:r>
              <a:rPr lang="ru-RU" sz="2700" b="1" dirty="0">
                <a:solidFill>
                  <a:schemeClr val="accent2"/>
                </a:solidFill>
                <a:latin typeface="Open Sans"/>
                <a:ea typeface="Times New Roman"/>
                <a:cs typeface="Times New Roman"/>
              </a:rPr>
              <a:t/>
            </a:r>
            <a:br>
              <a:rPr lang="ru-RU" sz="2700" b="1" dirty="0">
                <a:solidFill>
                  <a:schemeClr val="accent2"/>
                </a:solidFill>
                <a:latin typeface="Open Sans"/>
                <a:ea typeface="Times New Roman"/>
                <a:cs typeface="Times New Roman"/>
              </a:rPr>
            </a:br>
            <a:r>
              <a:rPr lang="ru-RU" sz="2700" b="1" dirty="0" smtClean="0">
                <a:solidFill>
                  <a:schemeClr val="accent2"/>
                </a:solidFill>
                <a:latin typeface="Open Sans"/>
                <a:ea typeface="Times New Roman"/>
                <a:cs typeface="Times New Roman"/>
              </a:rPr>
              <a:t>   </a:t>
            </a:r>
            <a:br>
              <a:rPr lang="ru-RU" sz="2700" b="1" dirty="0" smtClean="0">
                <a:solidFill>
                  <a:schemeClr val="accent2"/>
                </a:solidFill>
                <a:latin typeface="Open Sans"/>
                <a:ea typeface="Times New Roman"/>
                <a:cs typeface="Times New Roman"/>
              </a:rPr>
            </a:br>
            <a:r>
              <a:rPr lang="ru-RU" sz="2700" b="1" dirty="0" smtClean="0">
                <a:solidFill>
                  <a:schemeClr val="accent2"/>
                </a:solidFill>
                <a:latin typeface="Open Sans"/>
                <a:ea typeface="Times New Roman"/>
                <a:cs typeface="Times New Roman"/>
              </a:rPr>
              <a:t>       </a:t>
            </a:r>
            <a:r>
              <a:rPr lang="ru-RU" sz="3100" b="1" dirty="0" smtClean="0">
                <a:solidFill>
                  <a:schemeClr val="accent2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«</a:t>
            </a:r>
            <a:r>
              <a:rPr lang="ru-RU" sz="3100" b="1" dirty="0" smtClean="0">
                <a:solidFill>
                  <a:srgbClr val="0070C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Детство –каждодневное открытие мира, и поэтому       надо делать так, чтобы оно стало, прежде всего, познанием       человека и Отечества, их красоты и  величия» </a:t>
            </a:r>
            <a:br>
              <a:rPr lang="ru-RU" sz="3100" b="1" dirty="0" smtClean="0">
                <a:solidFill>
                  <a:srgbClr val="0070C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3100" b="1" dirty="0">
                <a:solidFill>
                  <a:srgbClr val="0070C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  <a:ea typeface="Times New Roman"/>
                <a:cs typeface="Times New Roman"/>
              </a:rPr>
              <a:t>                                                              В.А. Сухомлинский</a:t>
            </a:r>
            <a:r>
              <a:rPr lang="ru-RU" sz="31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000000"/>
                </a:solidFill>
                <a:effectLst/>
                <a:latin typeface="Open Sans"/>
                <a:ea typeface="Calibri"/>
                <a:cs typeface="Times New Roman"/>
              </a:rPr>
              <a:t>                                                                                                                                     </a:t>
            </a:r>
            <a:r>
              <a:rPr lang="ru-RU" sz="3100" b="1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3100" b="1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sz="31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8496944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Первые чувства гражданственности и патриотизма. Доступны ли они малышам? Исходя из многолетнего опыта работы можно дать утвердительный ответ: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Знакомясь с малой Родиной, ребенок начинает любить её и сохраняет чувство привязанности к ней на всю жизнь. И чем лучше дети будут знать ее, тем лучше поймут значение того, что происходит сегодня, и тем яснее представят будущее. Человек, любящий Родину, не способен на предательство, преступление. А это так важно…</a:t>
            </a:r>
            <a:endParaRPr lang="ru-RU" sz="2400" b="1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80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itchFamily="34" charset="0"/>
              </a:rPr>
              <a:t>       Актуальность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itchFamily="34" charset="0"/>
              </a:rPr>
              <a:t>проблемы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Во-первых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мы все чаще наблюдаем примеры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детской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жестокости по отношению друг другу,  к близким людям. 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Во-вторых, современные дети мало знают о родном городе, стране, особенностях народных традиций.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В-третьих, явно недостаточной является работа с родителями по проблеме нравственно-патриотического воспитания в семье.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четвертых, сегодня существует стремление государства к возвращению утерянных ценностей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Цель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патриотических чувств дошкольников через познание родного 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края      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Задачи: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Формировать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чувства привязанности к своему дому, своим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близким, детскому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саду,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друзьям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детском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саду. </a:t>
            </a:r>
            <a:endParaRPr lang="ru-RU" sz="2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Создавать предметно-развивающею среду в группе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Развивать интерес к традициям родного края, к культурному наследию своего народа.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Формировать трепетное отношение к природе, ее ресурсам, экономно их расходовать.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Воспитывать уважение к труду разных профессий. 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16024"/>
          </a:xfrm>
        </p:spPr>
        <p:txBody>
          <a:bodyPr>
            <a:normAutofit fontScale="90000"/>
          </a:bodyPr>
          <a:lstStyle/>
          <a:p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7355160" cy="612068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Знакомить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символикой российского 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го-сударства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ее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значением для народа и 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стра-ны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целом.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Расширить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представления детей о других  регионах страны, ее больших городах.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Способствовать развитию 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интернациональ-ных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чувств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отношению к другим народам, их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культуре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традициям.</a:t>
            </a:r>
            <a:endParaRPr lang="ru-RU" sz="2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Формировать чувства собственного 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достоинс-тва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ребенка,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представителя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своего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народа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16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67" y="4653136"/>
            <a:ext cx="3024336" cy="21028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32235"/>
            <a:ext cx="3006080" cy="2049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262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5314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" name="Объект 2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6" y="-168560"/>
            <a:ext cx="9171546" cy="702656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786198"/>
            <a:ext cx="2664296" cy="914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0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доступности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7" y="764703"/>
            <a:ext cx="2520279" cy="936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системности</a:t>
            </a:r>
            <a:endParaRPr lang="ru-RU" sz="20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4664" y="787754"/>
            <a:ext cx="271063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регионализации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759224"/>
            <a:ext cx="2664296" cy="8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непрерывности</a:t>
            </a:r>
            <a:endParaRPr lang="ru-RU" sz="20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2759224"/>
            <a:ext cx="2851130" cy="957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20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реемственности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4941168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0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научности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1880" y="4941168"/>
            <a:ext cx="2397968" cy="935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2000" b="1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ультуро</a:t>
            </a:r>
            <a:r>
              <a:rPr lang="ru-RU" sz="20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-образности</a:t>
            </a:r>
            <a:endParaRPr lang="ru-RU" sz="20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4866980"/>
            <a:ext cx="27363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20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тимулирования детской деятельности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68582" y="2759224"/>
            <a:ext cx="2721266" cy="11018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Скругленная соединительная линия 21"/>
          <p:cNvCxnSpPr/>
          <p:nvPr/>
        </p:nvCxnSpPr>
        <p:spPr>
          <a:xfrm>
            <a:off x="2195736" y="1844824"/>
            <a:ext cx="914400" cy="9144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>
            <a:off x="5889848" y="3861048"/>
            <a:ext cx="914400" cy="9144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98"/>
            <a:ext cx="9251504" cy="69258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словия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1904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99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" y="0"/>
            <a:ext cx="927981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itchFamily="34" charset="0"/>
                <a:ea typeface="Calibri"/>
              </a:rPr>
              <a:t>    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ормы работы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03648" y="1428183"/>
            <a:ext cx="3312368" cy="19078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Занятия </a:t>
            </a:r>
          </a:p>
          <a:p>
            <a:pPr algn="ctr"/>
            <a:endParaRPr lang="ru-RU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Игры</a:t>
            </a:r>
          </a:p>
        </p:txBody>
      </p:sp>
      <p:sp>
        <p:nvSpPr>
          <p:cNvPr id="7" name="Овал 6"/>
          <p:cNvSpPr/>
          <p:nvPr/>
        </p:nvSpPr>
        <p:spPr>
          <a:xfrm>
            <a:off x="4860032" y="1268760"/>
            <a:ext cx="3672408" cy="20226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Проектная деятельность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4608512" cy="27813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222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475656" y="548680"/>
            <a:ext cx="3096344" cy="13681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Экскурсии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5076056" y="548680"/>
            <a:ext cx="3240360" cy="13681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Целевые прогулки</a:t>
            </a:r>
          </a:p>
        </p:txBody>
      </p:sp>
      <p:sp>
        <p:nvSpPr>
          <p:cNvPr id="2" name="Овал 1"/>
          <p:cNvSpPr/>
          <p:nvPr/>
        </p:nvSpPr>
        <p:spPr>
          <a:xfrm>
            <a:off x="1494377" y="2375559"/>
            <a:ext cx="3456384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Участие детей в конкурсах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79912" y="4149080"/>
            <a:ext cx="5040560" cy="17281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ru-RU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мини музея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Коллекционирование</a:t>
            </a:r>
            <a:endParaRPr lang="ru-RU" sz="20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83091"/>
            <a:ext cx="3384376" cy="22102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2968040" cy="16695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438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2288</TotalTime>
  <Words>463</Words>
  <Application>Microsoft Office PowerPoint</Application>
  <PresentationFormat>Экран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Формирование патриотических чувств дошкольников через познание родного  края</vt:lpstr>
      <vt:lpstr>             «Детство –каждодневное открытие мира, и поэтому       надо делать так, чтобы оно стало, прежде всего, познанием       человека и Отечества, их красоты и  величия»                                                                 В.А. Сухомлинский                                                                                                                                       </vt:lpstr>
      <vt:lpstr>       Актуальность проблемы</vt:lpstr>
      <vt:lpstr>  Цель:  формирование патриотических чувств дошкольников через познание родного края        Задачи: </vt:lpstr>
      <vt:lpstr>Презентация PowerPoint</vt:lpstr>
      <vt:lpstr>Презентация PowerPoint</vt:lpstr>
      <vt:lpstr>Условия</vt:lpstr>
      <vt:lpstr>     Формы работы </vt:lpstr>
      <vt:lpstr>Презентация PowerPoint</vt:lpstr>
      <vt:lpstr>         Знакомство дошкольников с родным        городом, его прошлым и настоящим.</vt:lpstr>
      <vt:lpstr>        Взаимодействия с социумом</vt:lpstr>
      <vt:lpstr>      Праздники и развлечения</vt:lpstr>
      <vt:lpstr>Центр патриотического воспитания</vt:lpstr>
      <vt:lpstr>Презентация PowerPoint</vt:lpstr>
      <vt:lpstr>Если не мы, то кто же Детям нашим поможет Россию любить и знать. Как важно – не опоздать!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патриотических чувств дошкольников через познание родного  края</dc:title>
  <dc:creator>Пользователь</dc:creator>
  <cp:lastModifiedBy>Пользователь</cp:lastModifiedBy>
  <cp:revision>112</cp:revision>
  <dcterms:created xsi:type="dcterms:W3CDTF">2018-10-11T10:30:20Z</dcterms:created>
  <dcterms:modified xsi:type="dcterms:W3CDTF">2024-05-05T13:01:50Z</dcterms:modified>
</cp:coreProperties>
</file>