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94" r:id="rId2"/>
    <p:sldId id="310" r:id="rId3"/>
    <p:sldId id="311" r:id="rId4"/>
    <p:sldId id="312" r:id="rId5"/>
    <p:sldId id="313" r:id="rId6"/>
    <p:sldId id="315" r:id="rId7"/>
    <p:sldId id="314" r:id="rId8"/>
    <p:sldId id="316" r:id="rId9"/>
    <p:sldId id="317" r:id="rId10"/>
    <p:sldId id="321" r:id="rId11"/>
    <p:sldId id="318" r:id="rId12"/>
    <p:sldId id="319" r:id="rId13"/>
    <p:sldId id="32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5CB47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23" autoAdjust="0"/>
    <p:restoredTop sz="94660"/>
  </p:normalViewPr>
  <p:slideViewPr>
    <p:cSldViewPr>
      <p:cViewPr>
        <p:scale>
          <a:sx n="76" d="100"/>
          <a:sy n="76" d="100"/>
        </p:scale>
        <p:origin x="-2688" y="-8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02.12.2022</a:t>
            </a:fld>
            <a:endParaRPr lang="ru-RU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02.12.2022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02.12.2022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02.12.2022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02.12.2022</a:t>
            </a:fld>
            <a:endParaRPr lang="ru-RU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171" y="0"/>
            <a:ext cx="925252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9552" y="2132856"/>
            <a:ext cx="7889265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А</a:t>
            </a:r>
            <a:r>
              <a:rPr lang="ru-RU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даптация </a:t>
            </a:r>
            <a:r>
              <a:rPr lang="ru-RU" sz="6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молодого педагога </a:t>
            </a:r>
            <a:r>
              <a:rPr lang="ru-RU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в коллективе</a:t>
            </a:r>
            <a:endParaRPr lang="ru-RU" sz="6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427984" y="607054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i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Подготовила:</a:t>
            </a:r>
            <a:endParaRPr lang="ru-RU" b="1" i="1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Педагог-психолог Поленова А.А</a:t>
            </a:r>
            <a:endParaRPr lang="ru-RU" b="1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099" name="Picture 3" descr="D:\все  для презентации\презентации\всё для презентации\картинки для слайдов\850_6e1974263a6556c8482e0f45e944f11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04664"/>
            <a:ext cx="2934060" cy="1942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http://www.veselka4you.com.ua/templates/veselka4you.kiev.ua/images/zvezdys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244" y="4944766"/>
            <a:ext cx="2880320" cy="1913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9512" y="260648"/>
            <a:ext cx="6120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53975" algn="ctr">
              <a:spcAft>
                <a:spcPts val="0"/>
              </a:spcAft>
            </a:pPr>
            <a:r>
              <a:rPr lang="ru-RU" sz="1200" b="1" i="1" dirty="0">
                <a:ea typeface="Times New Roman"/>
              </a:rPr>
              <a:t>Муниципальное дошкольное образовательное автономное  учреждение «Детский сад №118 общеразвивающего </a:t>
            </a:r>
            <a:r>
              <a:rPr lang="ru-RU" sz="1200" b="1" i="1" dirty="0" smtClean="0">
                <a:ea typeface="Times New Roman"/>
              </a:rPr>
              <a:t>вида</a:t>
            </a:r>
            <a:r>
              <a:rPr lang="ru-RU" sz="1200" i="1" u="sng" dirty="0" smtClean="0">
                <a:ea typeface="Times New Roman"/>
              </a:rPr>
              <a:t> </a:t>
            </a:r>
            <a:r>
              <a:rPr lang="ru-RU" sz="1200" b="1" i="1" dirty="0" smtClean="0">
                <a:ea typeface="Times New Roman"/>
              </a:rPr>
              <a:t>с </a:t>
            </a:r>
            <a:r>
              <a:rPr lang="ru-RU" sz="1200" b="1" i="1" dirty="0">
                <a:ea typeface="Times New Roman"/>
              </a:rPr>
              <a:t>приоритетным осуществлением физического  развития  воспитанников «Дружба»  г</a:t>
            </a:r>
            <a:r>
              <a:rPr lang="ru-RU" sz="1200" b="1" i="1" dirty="0" smtClean="0">
                <a:ea typeface="Times New Roman"/>
              </a:rPr>
              <a:t>. Орска</a:t>
            </a:r>
            <a:endParaRPr lang="ru-RU" sz="1200" i="1" dirty="0"/>
          </a:p>
        </p:txBody>
      </p:sp>
    </p:spTree>
    <p:extLst>
      <p:ext uri="{BB962C8B-B14F-4D97-AF65-F5344CB8AC3E}">
        <p14:creationId xmlns:p14="http://schemas.microsoft.com/office/powerpoint/2010/main" val="647533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3059832" y="548680"/>
            <a:ext cx="2808312" cy="13681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u="sng" dirty="0"/>
              <a:t>Причины </a:t>
            </a:r>
            <a:r>
              <a:rPr lang="ru-RU" sz="2800" b="1" u="sng" dirty="0" err="1" smtClean="0"/>
              <a:t>эйджизма</a:t>
            </a:r>
            <a:r>
              <a:rPr lang="ru-RU" sz="2800" b="1" u="sng" dirty="0" smtClean="0"/>
              <a:t>: </a:t>
            </a:r>
            <a:endParaRPr lang="ru-RU" sz="2800" b="1" u="sng" dirty="0"/>
          </a:p>
        </p:txBody>
      </p:sp>
      <p:sp>
        <p:nvSpPr>
          <p:cNvPr id="3" name="Овал 2"/>
          <p:cNvSpPr/>
          <p:nvPr/>
        </p:nvSpPr>
        <p:spPr>
          <a:xfrm>
            <a:off x="359532" y="2204864"/>
            <a:ext cx="2592288" cy="1440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«Конфликт поколений»</a:t>
            </a:r>
          </a:p>
        </p:txBody>
      </p:sp>
      <p:sp>
        <p:nvSpPr>
          <p:cNvPr id="4" name="Овал 3"/>
          <p:cNvSpPr/>
          <p:nvPr/>
        </p:nvSpPr>
        <p:spPr>
          <a:xfrm>
            <a:off x="5868144" y="2204864"/>
            <a:ext cx="2664296" cy="15841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«Ревность»</a:t>
            </a:r>
          </a:p>
        </p:txBody>
      </p:sp>
      <p:sp>
        <p:nvSpPr>
          <p:cNvPr id="5" name="Овал 4"/>
          <p:cNvSpPr/>
          <p:nvPr/>
        </p:nvSpPr>
        <p:spPr>
          <a:xfrm>
            <a:off x="5268311" y="4705805"/>
            <a:ext cx="2736304" cy="1440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«Привычка </a:t>
            </a:r>
            <a:r>
              <a:rPr lang="ru-RU" sz="2400" b="1" dirty="0"/>
              <a:t>учить»</a:t>
            </a:r>
          </a:p>
        </p:txBody>
      </p:sp>
      <p:sp>
        <p:nvSpPr>
          <p:cNvPr id="6" name="Овал 5"/>
          <p:cNvSpPr/>
          <p:nvPr/>
        </p:nvSpPr>
        <p:spPr>
          <a:xfrm>
            <a:off x="1187624" y="4725144"/>
            <a:ext cx="2736304" cy="15121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«Боязнь конкуренции»</a:t>
            </a:r>
          </a:p>
        </p:txBody>
      </p:sp>
      <p:cxnSp>
        <p:nvCxnSpPr>
          <p:cNvPr id="8" name="Прямая со стрелкой 7"/>
          <p:cNvCxnSpPr>
            <a:stCxn id="2" idx="5"/>
          </p:cNvCxnSpPr>
          <p:nvPr/>
        </p:nvCxnSpPr>
        <p:spPr>
          <a:xfrm>
            <a:off x="5456876" y="1716471"/>
            <a:ext cx="843316" cy="63240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H="1">
            <a:off x="2699792" y="1628800"/>
            <a:ext cx="720080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4788024" y="1988840"/>
            <a:ext cx="1296144" cy="27169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>
            <a:off x="3275856" y="1988840"/>
            <a:ext cx="864096" cy="27169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53645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8995" y="1340768"/>
            <a:ext cx="835292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solidFill>
                  <a:srgbClr val="002060"/>
                </a:solidFill>
              </a:rPr>
              <a:t>     Учитесь </a:t>
            </a:r>
            <a:r>
              <a:rPr lang="ru-RU" sz="2400" b="1" u="sng" dirty="0">
                <a:solidFill>
                  <a:srgbClr val="002060"/>
                </a:solidFill>
              </a:rPr>
              <a:t>отстаивать личные границы</a:t>
            </a:r>
            <a:r>
              <a:rPr lang="ru-RU" sz="2400" b="1" dirty="0">
                <a:solidFill>
                  <a:srgbClr val="002060"/>
                </a:solidFill>
              </a:rPr>
              <a:t>, говорить «нет» и мягко убеждать людей считаться с вами</a:t>
            </a:r>
            <a:r>
              <a:rPr lang="ru-RU" sz="2400" b="1" dirty="0" smtClean="0">
                <a:solidFill>
                  <a:srgbClr val="002060"/>
                </a:solidFill>
              </a:rPr>
              <a:t>.</a:t>
            </a:r>
          </a:p>
          <a:p>
            <a:endParaRPr lang="ru-RU" sz="2400" b="1" dirty="0">
              <a:solidFill>
                <a:srgbClr val="002060"/>
              </a:solidFill>
            </a:endParaRPr>
          </a:p>
          <a:p>
            <a:r>
              <a:rPr lang="ru-RU" sz="2400" b="1" dirty="0" smtClean="0">
                <a:solidFill>
                  <a:srgbClr val="002060"/>
                </a:solidFill>
              </a:rPr>
              <a:t>     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r>
              <a:rPr lang="ru-RU" sz="2400" b="1" dirty="0" smtClean="0">
                <a:solidFill>
                  <a:srgbClr val="002060"/>
                </a:solidFill>
              </a:rPr>
              <a:t>   И </a:t>
            </a:r>
            <a:r>
              <a:rPr lang="ru-RU" sz="2400" b="1" dirty="0">
                <a:solidFill>
                  <a:srgbClr val="002060"/>
                </a:solidFill>
              </a:rPr>
              <a:t>молодым, и опытным педагогам необходимо тренировать принятие: 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r>
              <a:rPr lang="ru-RU" sz="2400" b="1" u="sng" dirty="0" smtClean="0">
                <a:solidFill>
                  <a:srgbClr val="002060"/>
                </a:solidFill>
              </a:rPr>
              <a:t>смотреть </a:t>
            </a:r>
            <a:r>
              <a:rPr lang="ru-RU" sz="2400" b="1" u="sng" dirty="0">
                <a:solidFill>
                  <a:srgbClr val="002060"/>
                </a:solidFill>
              </a:rPr>
              <a:t>нужно прежде всего </a:t>
            </a:r>
            <a:r>
              <a:rPr lang="ru-RU" sz="2400" b="1" u="sng" dirty="0" smtClean="0">
                <a:solidFill>
                  <a:srgbClr val="002060"/>
                </a:solidFill>
              </a:rPr>
              <a:t>не</a:t>
            </a:r>
          </a:p>
          <a:p>
            <a:r>
              <a:rPr lang="ru-RU" sz="2400" b="1" u="sng" dirty="0" smtClean="0">
                <a:solidFill>
                  <a:srgbClr val="002060"/>
                </a:solidFill>
              </a:rPr>
              <a:t> </a:t>
            </a:r>
            <a:r>
              <a:rPr lang="ru-RU" sz="2400" b="1" u="sng" dirty="0">
                <a:solidFill>
                  <a:srgbClr val="002060"/>
                </a:solidFill>
              </a:rPr>
              <a:t>на </a:t>
            </a:r>
            <a:r>
              <a:rPr lang="ru-RU" sz="2400" b="1" u="sng" dirty="0" smtClean="0">
                <a:solidFill>
                  <a:srgbClr val="002060"/>
                </a:solidFill>
              </a:rPr>
              <a:t>других, а </a:t>
            </a:r>
            <a:r>
              <a:rPr lang="ru-RU" sz="2400" b="1" u="sng" dirty="0">
                <a:solidFill>
                  <a:srgbClr val="002060"/>
                </a:solidFill>
              </a:rPr>
              <a:t>на себя.</a:t>
            </a:r>
          </a:p>
        </p:txBody>
      </p:sp>
      <p:pic>
        <p:nvPicPr>
          <p:cNvPr id="1026" name="Picture 2" descr="C:\Users\User\Desktop\zh151229-d32jw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933056"/>
            <a:ext cx="3491880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63649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556792"/>
            <a:ext cx="5554896" cy="4357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70145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1772816"/>
            <a:ext cx="68407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2060"/>
                </a:solidFill>
              </a:rPr>
              <a:t>Благодарю за внимание!</a:t>
            </a:r>
            <a:endParaRPr lang="ru-RU" sz="4400" b="1" dirty="0">
              <a:solidFill>
                <a:srgbClr val="00206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284983"/>
            <a:ext cx="5616624" cy="3116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91479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Безымянный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46497"/>
            <a:ext cx="9144000" cy="5776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99480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b4a644242ca1c02e92d6800cbd586b6e7268d1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96596"/>
            <a:ext cx="9144000" cy="4061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19572" y="548680"/>
            <a:ext cx="77048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u="sng" dirty="0">
                <a:solidFill>
                  <a:srgbClr val="002060"/>
                </a:solidFill>
              </a:rPr>
              <a:t>Адаптация работника </a:t>
            </a:r>
            <a:r>
              <a:rPr lang="ru-RU" sz="3600" b="1" dirty="0">
                <a:solidFill>
                  <a:srgbClr val="002060"/>
                </a:solidFill>
              </a:rPr>
              <a:t>- это приспособление человека к рабочему месту и трудовому коллективу</a:t>
            </a:r>
            <a:r>
              <a:rPr lang="ru-RU" sz="3200" b="1" dirty="0">
                <a:solidFill>
                  <a:srgbClr val="002060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7107996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152697_orig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052736"/>
            <a:ext cx="3808263" cy="4933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8" y="1735654"/>
            <a:ext cx="417646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4800" b="1" i="1" dirty="0" smtClean="0">
                <a:solidFill>
                  <a:srgbClr val="002060"/>
                </a:solidFill>
              </a:rPr>
              <a:t>«Встречают </a:t>
            </a:r>
            <a:r>
              <a:rPr lang="ru-RU" sz="4800" b="1" i="1" dirty="0">
                <a:solidFill>
                  <a:srgbClr val="002060"/>
                </a:solidFill>
              </a:rPr>
              <a:t>по одежке - провожают по </a:t>
            </a:r>
            <a:r>
              <a:rPr lang="ru-RU" sz="4800" b="1" i="1" dirty="0" smtClean="0">
                <a:solidFill>
                  <a:srgbClr val="002060"/>
                </a:solidFill>
              </a:rPr>
              <a:t>уму». </a:t>
            </a:r>
            <a:endParaRPr lang="ru-RU" sz="48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6879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24144" y="764704"/>
            <a:ext cx="80082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Утро всегда </a:t>
            </a:r>
            <a:r>
              <a:rPr lang="ru-RU" sz="3200" b="1" dirty="0">
                <a:solidFill>
                  <a:srgbClr val="002060"/>
                </a:solidFill>
              </a:rPr>
              <a:t>должно быть добрым! Никогда не начинайте день с плохого настроения и хмурого выражения лица. </a:t>
            </a:r>
          </a:p>
        </p:txBody>
      </p:sp>
      <p:pic>
        <p:nvPicPr>
          <p:cNvPr id="2053" name="Picture 5" descr="C:\Users\User\Desktop\bigstock-Many-successful-students-holdi-4481805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9892" y="2852936"/>
            <a:ext cx="4876800" cy="3252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57766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009478"/>
            <a:ext cx="87484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    Здороваясь </a:t>
            </a:r>
            <a:r>
              <a:rPr lang="ru-RU" sz="2400" b="1" dirty="0">
                <a:solidFill>
                  <a:srgbClr val="002060"/>
                </a:solidFill>
              </a:rPr>
              <a:t>и общаясь с коллегами, обращайтесь к ним по имени и отчеству. Ведь давно известно, что самыми приятными звуками для человека являются звуки его </a:t>
            </a:r>
            <a:r>
              <a:rPr lang="ru-RU" sz="2400" b="1" dirty="0" smtClean="0">
                <a:solidFill>
                  <a:srgbClr val="002060"/>
                </a:solidFill>
              </a:rPr>
              <a:t>имени.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3074" name="Picture 2" descr="C:\Users\User\Desktop\zanyatie_1_slaid_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715" y="2373302"/>
            <a:ext cx="4356521" cy="2904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9779" y="5373216"/>
            <a:ext cx="8352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Будьте </a:t>
            </a:r>
            <a:r>
              <a:rPr lang="ru-RU" sz="2400" b="1" dirty="0">
                <a:solidFill>
                  <a:srgbClr val="002060"/>
                </a:solidFill>
              </a:rPr>
              <a:t>доброжелательны и общительны.  Включайтесь в разговоры, делитесь своими знаниями и мнением</a:t>
            </a:r>
            <a:r>
              <a:rPr lang="ru-RU" sz="2400" b="1" dirty="0" smtClean="0">
                <a:solidFill>
                  <a:srgbClr val="002060"/>
                </a:solidFill>
              </a:rPr>
              <a:t>.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>
                <a:solidFill>
                  <a:srgbClr val="002060"/>
                </a:solidFill>
              </a:rPr>
              <a:t>Но не позволяйте себе грубости и </a:t>
            </a:r>
            <a:r>
              <a:rPr lang="ru-RU" sz="2400" b="1" dirty="0" smtClean="0">
                <a:solidFill>
                  <a:srgbClr val="002060"/>
                </a:solidFill>
              </a:rPr>
              <a:t>хамства.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2912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1052736"/>
            <a:ext cx="72728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Старайтесь </a:t>
            </a:r>
            <a:r>
              <a:rPr lang="ru-RU" sz="3200" b="1" dirty="0">
                <a:solidFill>
                  <a:srgbClr val="002060"/>
                </a:solidFill>
              </a:rPr>
              <a:t>не обещать того, чего не сможете выполнить</a:t>
            </a:r>
            <a:r>
              <a:rPr lang="ru-RU" sz="2000" dirty="0"/>
              <a:t>. </a:t>
            </a:r>
          </a:p>
        </p:txBody>
      </p:sp>
      <p:pic>
        <p:nvPicPr>
          <p:cNvPr id="4098" name="Picture 2" descr="C:\Users\User\Desktop\взрыв-мозга-когда-оно-мутноватый-1269670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304756"/>
            <a:ext cx="3960440" cy="4108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09115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0085" y="908720"/>
            <a:ext cx="77048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П</a:t>
            </a:r>
            <a:r>
              <a:rPr lang="ru-RU" sz="2800" b="1" dirty="0" smtClean="0">
                <a:solidFill>
                  <a:srgbClr val="002060"/>
                </a:solidFill>
              </a:rPr>
              <a:t>остоянно </a:t>
            </a:r>
            <a:r>
              <a:rPr lang="ru-RU" sz="2800" b="1" dirty="0">
                <a:solidFill>
                  <a:srgbClr val="002060"/>
                </a:solidFill>
              </a:rPr>
              <a:t>учитесь, развивайтесь как специалист, как личность. Нет предела совершенству, а ваше стремление расти будет оценено коллегами по достоинству.</a:t>
            </a:r>
          </a:p>
        </p:txBody>
      </p:sp>
      <p:pic>
        <p:nvPicPr>
          <p:cNvPr id="5122" name="Picture 2" descr="C:\Users\User\Desktop\IMG_7526-97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716" y="2924943"/>
            <a:ext cx="4754531" cy="3169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92601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1800691"/>
            <a:ext cx="583264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002060"/>
                </a:solidFill>
              </a:rPr>
              <a:t>«Конфликт поколений»</a:t>
            </a:r>
          </a:p>
          <a:p>
            <a:pPr algn="ctr"/>
            <a:r>
              <a:rPr lang="ru-RU" sz="2400" b="1" u="sng" dirty="0" smtClean="0">
                <a:solidFill>
                  <a:srgbClr val="002060"/>
                </a:solidFill>
              </a:rPr>
              <a:t>«</a:t>
            </a:r>
            <a:r>
              <a:rPr lang="ru-RU" sz="2400" b="1" u="sng" dirty="0" err="1" smtClean="0">
                <a:solidFill>
                  <a:srgbClr val="002060"/>
                </a:solidFill>
              </a:rPr>
              <a:t>Эйджизм</a:t>
            </a:r>
            <a:r>
              <a:rPr lang="ru-RU" sz="2400" b="1" u="sng" dirty="0">
                <a:solidFill>
                  <a:srgbClr val="002060"/>
                </a:solidFill>
              </a:rPr>
              <a:t>» </a:t>
            </a:r>
            <a:r>
              <a:rPr lang="ru-RU" sz="2400" b="1" dirty="0">
                <a:solidFill>
                  <a:srgbClr val="002060"/>
                </a:solidFill>
              </a:rPr>
              <a:t>(от англ. </a:t>
            </a:r>
            <a:r>
              <a:rPr lang="ru-RU" sz="2400" b="1" dirty="0" err="1">
                <a:solidFill>
                  <a:srgbClr val="002060"/>
                </a:solidFill>
              </a:rPr>
              <a:t>age</a:t>
            </a:r>
            <a:r>
              <a:rPr lang="ru-RU" sz="2400" b="1" dirty="0">
                <a:solidFill>
                  <a:srgbClr val="002060"/>
                </a:solidFill>
              </a:rPr>
              <a:t> — возраст) — дискриминация человека по возрастному признаку. 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pPr algn="ctr"/>
            <a:endParaRPr lang="ru-RU" sz="2400" b="1" dirty="0">
              <a:solidFill>
                <a:srgbClr val="002060"/>
              </a:solidFill>
            </a:endParaRPr>
          </a:p>
          <a:p>
            <a:endParaRPr lang="ru-RU" dirty="0"/>
          </a:p>
        </p:txBody>
      </p:sp>
      <p:pic>
        <p:nvPicPr>
          <p:cNvPr id="6147" name="Picture 3" descr="C:\Users\User\Desktop\716089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988840"/>
            <a:ext cx="230505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14770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639</TotalTime>
  <Words>250</Words>
  <Application>Microsoft Office PowerPoint</Application>
  <PresentationFormat>Экран (4:3)</PresentationFormat>
  <Paragraphs>26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Призвание – воспитатель!</dc:title>
  <dc:creator>Алексей</dc:creator>
  <cp:lastModifiedBy>Компьютер</cp:lastModifiedBy>
  <cp:revision>43</cp:revision>
  <dcterms:created xsi:type="dcterms:W3CDTF">2015-10-29T08:31:51Z</dcterms:created>
  <dcterms:modified xsi:type="dcterms:W3CDTF">2022-12-02T06:13:37Z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2226030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</Properties>
</file>