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03" r:id="rId1"/>
  </p:sldMasterIdLst>
  <p:sldIdLst>
    <p:sldId id="256" r:id="rId2"/>
    <p:sldId id="257" r:id="rId3"/>
    <p:sldId id="258" r:id="rId4"/>
    <p:sldId id="260" r:id="rId5"/>
    <p:sldId id="259" r:id="rId6"/>
    <p:sldId id="261" r:id="rId7"/>
    <p:sldId id="262" r:id="rId8"/>
    <p:sldId id="263" r:id="rId9"/>
    <p:sldId id="266" r:id="rId10"/>
    <p:sldId id="264" r:id="rId11"/>
    <p:sldId id="281" r:id="rId12"/>
    <p:sldId id="274" r:id="rId13"/>
    <p:sldId id="265" r:id="rId14"/>
    <p:sldId id="268" r:id="rId15"/>
    <p:sldId id="269" r:id="rId16"/>
    <p:sldId id="271" r:id="rId17"/>
    <p:sldId id="270" r:id="rId18"/>
    <p:sldId id="267" r:id="rId19"/>
    <p:sldId id="273" r:id="rId20"/>
    <p:sldId id="280" r:id="rId21"/>
    <p:sldId id="284" r:id="rId22"/>
    <p:sldId id="286" r:id="rId23"/>
    <p:sldId id="285" r:id="rId24"/>
    <p:sldId id="283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5" d="100"/>
          <a:sy n="75" d="100"/>
        </p:scale>
        <p:origin x="72" y="3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85730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06674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97051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90608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211589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78047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/>
              <a:t>4/27/2024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73873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94723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4/27/2024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81734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4321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4/27/2024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28374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4/27/2024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94130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4/27/2024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35052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4/27/2024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43426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4/27/2024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23380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47668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4/27/2024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9456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  <p:sldLayoutId id="2147483716" r:id="rId13"/>
    <p:sldLayoutId id="2147483717" r:id="rId14"/>
    <p:sldLayoutId id="2147483718" r:id="rId15"/>
    <p:sldLayoutId id="214748371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png"/><Relationship Id="rId7" Type="http://schemas.openxmlformats.org/officeDocument/2006/relationships/image" Target="../media/image26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jpe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4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3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5D9928-18CC-4495-BB1E-72B0B27308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4500" y="1372189"/>
            <a:ext cx="9001957" cy="3249227"/>
          </a:xfrm>
        </p:spPr>
        <p:txBody>
          <a:bodyPr/>
          <a:lstStyle/>
          <a:p>
            <a:pPr algn="ctr"/>
            <a:r>
              <a:rPr lang="ru-RU" sz="4800" b="1" dirty="0">
                <a:solidFill>
                  <a:schemeClr val="accent2">
                    <a:lumMod val="50000"/>
                  </a:schemeClr>
                </a:solidFill>
              </a:rPr>
              <a:t>«Развитие коммуникативных способностей детей дошкольного возраста через театр теней"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171A97B-EA52-4CAF-88ED-1BF522EA84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71556" y="5170411"/>
            <a:ext cx="7903263" cy="1269507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Подготовила: Шахматова Юлия Николаевна,</a:t>
            </a:r>
          </a:p>
          <a:p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воспитатель высшей квалификационной категории</a:t>
            </a:r>
          </a:p>
          <a:p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5DE64A9-76C4-2BB9-1C3A-54D374E49811}"/>
              </a:ext>
            </a:extLst>
          </p:cNvPr>
          <p:cNvSpPr txBox="1"/>
          <p:nvPr/>
        </p:nvSpPr>
        <p:spPr>
          <a:xfrm>
            <a:off x="435004" y="418082"/>
            <a:ext cx="960563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chemeClr val="accent2">
                    <a:lumMod val="50000"/>
                  </a:schemeClr>
                </a:solidFill>
              </a:rPr>
              <a:t>Муниципальное дошкольное образовательное автономное учреждение </a:t>
            </a:r>
          </a:p>
          <a:p>
            <a:pPr algn="ctr"/>
            <a:r>
              <a:rPr lang="ru-RU" sz="1400" b="1" dirty="0">
                <a:solidFill>
                  <a:schemeClr val="accent2">
                    <a:lumMod val="50000"/>
                  </a:schemeClr>
                </a:solidFill>
              </a:rPr>
              <a:t>«Детский сад № 118 общеразвивающего вида </a:t>
            </a:r>
            <a:br>
              <a:rPr lang="ru-RU" sz="1400" b="1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1400" b="1" dirty="0">
                <a:solidFill>
                  <a:schemeClr val="accent2">
                    <a:lumMod val="50000"/>
                  </a:schemeClr>
                </a:solidFill>
              </a:rPr>
              <a:t>с приоритетным осуществлением физического развития воспитанников «Дружба» г. Орска»</a:t>
            </a:r>
            <a:br>
              <a:rPr lang="ru-RU" sz="1400" b="1" dirty="0">
                <a:solidFill>
                  <a:schemeClr val="accent2">
                    <a:lumMod val="50000"/>
                  </a:schemeClr>
                </a:solidFill>
              </a:rPr>
            </a:br>
            <a:endParaRPr lang="ru-RU" sz="1400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57442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C1ACF0-09F7-4A83-8D3D-15D5592460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5" y="118414"/>
            <a:ext cx="8466665" cy="864314"/>
          </a:xfrm>
        </p:spPr>
        <p:txBody>
          <a:bodyPr>
            <a:normAutofit/>
          </a:bodyPr>
          <a:lstStyle/>
          <a:p>
            <a:pPr algn="ctr"/>
            <a:r>
              <a:rPr lang="ru-RU" sz="4400" b="1" dirty="0"/>
              <a:t>       </a:t>
            </a:r>
            <a:r>
              <a:rPr lang="ru-RU" sz="4400" b="1" dirty="0">
                <a:solidFill>
                  <a:schemeClr val="accent2">
                    <a:lumMod val="50000"/>
                  </a:schemeClr>
                </a:solidFill>
              </a:rPr>
              <a:t>Игровые технологии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866CDB7-4C36-442D-BA40-E1E3A3DA842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80399" y="4245272"/>
            <a:ext cx="3240000" cy="243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D54EE5F0-FACC-49DA-A582-84449FA1E6A4}"/>
              </a:ext>
            </a:extLst>
          </p:cNvPr>
          <p:cNvSpPr/>
          <p:nvPr/>
        </p:nvSpPr>
        <p:spPr>
          <a:xfrm>
            <a:off x="854336" y="4120634"/>
            <a:ext cx="36155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50D6251B-BC9B-45A3-A983-21A95A65F0E9}"/>
              </a:ext>
            </a:extLst>
          </p:cNvPr>
          <p:cNvSpPr/>
          <p:nvPr/>
        </p:nvSpPr>
        <p:spPr>
          <a:xfrm>
            <a:off x="4736789" y="6206609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b="1" dirty="0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2D571D00-0053-4FAF-BFF7-ECE86ED4C4B5}"/>
              </a:ext>
            </a:extLst>
          </p:cNvPr>
          <p:cNvSpPr/>
          <p:nvPr/>
        </p:nvSpPr>
        <p:spPr>
          <a:xfrm>
            <a:off x="8962039" y="1847460"/>
            <a:ext cx="281319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/>
              <a:t>Книги </a:t>
            </a:r>
          </a:p>
          <a:p>
            <a:pPr algn="ctr"/>
            <a:r>
              <a:rPr lang="ru-RU" sz="2400" b="1" dirty="0"/>
              <a:t> для детей «Умелые ручки»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27A17A65-292A-4142-82C5-7A3844A0B32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85687" y="920700"/>
            <a:ext cx="2448000" cy="3264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E38C34B9-D3B9-4575-B807-2EE99B7CC91B}"/>
              </a:ext>
            </a:extLst>
          </p:cNvPr>
          <p:cNvSpPr/>
          <p:nvPr/>
        </p:nvSpPr>
        <p:spPr>
          <a:xfrm>
            <a:off x="106532" y="1625084"/>
            <a:ext cx="267915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/>
              <a:t>Картотека малоподвижных игр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A6443592-2EA9-4704-B22B-62C486259FDD}"/>
              </a:ext>
            </a:extLst>
          </p:cNvPr>
          <p:cNvSpPr/>
          <p:nvPr/>
        </p:nvSpPr>
        <p:spPr>
          <a:xfrm>
            <a:off x="245164" y="4332083"/>
            <a:ext cx="253523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/>
              <a:t>Картотека пальчиковых игр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56F2CF7-515E-4549-8005-EA636905047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56789" y="3778572"/>
            <a:ext cx="3240000" cy="24781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53CAFD9-DC9A-482B-B9A5-89C74560122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22039" y="1232625"/>
            <a:ext cx="3240000" cy="243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6124791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F052EE-5588-4912-B388-BA1D581244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135" y="186612"/>
            <a:ext cx="8565502" cy="709127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400" b="1" dirty="0">
                <a:solidFill>
                  <a:schemeClr val="accent2">
                    <a:lumMod val="50000"/>
                  </a:schemeClr>
                </a:solidFill>
              </a:rPr>
              <a:t>Кейс - игра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4BA2DC6-EA95-4326-9551-EF72DB1069B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92537" y="1161714"/>
            <a:ext cx="3276000" cy="426199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89C2076-0A8B-4E99-8333-74BDA84B4B4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67056" y="1175256"/>
            <a:ext cx="3475021" cy="2664183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E2992D55-B09A-45C9-B774-FC048B7CD393}"/>
              </a:ext>
            </a:extLst>
          </p:cNvPr>
          <p:cNvSpPr/>
          <p:nvPr/>
        </p:nvSpPr>
        <p:spPr>
          <a:xfrm>
            <a:off x="7483151" y="3839440"/>
            <a:ext cx="3358926" cy="830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/>
              <a:t>Картотека фигур театра теней 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741BFE78-D037-4C16-88B9-BFFF548B70EA}"/>
              </a:ext>
            </a:extLst>
          </p:cNvPr>
          <p:cNvSpPr/>
          <p:nvPr/>
        </p:nvSpPr>
        <p:spPr>
          <a:xfrm>
            <a:off x="3872204" y="5423710"/>
            <a:ext cx="319633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/>
              <a:t>Кейс </a:t>
            </a:r>
          </a:p>
          <a:p>
            <a:pPr algn="ctr"/>
            <a:r>
              <a:rPr lang="ru-RU" sz="2400" b="1" dirty="0"/>
              <a:t>«Теневой театр рук»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F513BC5-98D7-4192-87EC-711E87CA08E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75299" y="1662354"/>
            <a:ext cx="3240000" cy="243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D940536-4B56-437A-AECE-8BD33C466D3E}"/>
              </a:ext>
            </a:extLst>
          </p:cNvPr>
          <p:cNvSpPr txBox="1"/>
          <p:nvPr/>
        </p:nvSpPr>
        <p:spPr>
          <a:xfrm>
            <a:off x="1096613" y="4670438"/>
            <a:ext cx="23974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/>
              <a:t>Виды театра теней</a:t>
            </a:r>
          </a:p>
        </p:txBody>
      </p:sp>
    </p:spTree>
    <p:extLst>
      <p:ext uri="{BB962C8B-B14F-4D97-AF65-F5344CB8AC3E}">
        <p14:creationId xmlns:p14="http://schemas.microsoft.com/office/powerpoint/2010/main" val="2937625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8A8275-9DE9-4054-B6B5-749B1FCD43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5" y="284086"/>
            <a:ext cx="8244724" cy="80786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400" b="1" dirty="0">
                <a:solidFill>
                  <a:schemeClr val="accent2">
                    <a:lumMod val="50000"/>
                  </a:schemeClr>
                </a:solidFill>
              </a:rPr>
              <a:t>Дидактические игры</a:t>
            </a:r>
            <a:br>
              <a:rPr lang="ru-RU" dirty="0"/>
            </a:br>
            <a:endParaRPr lang="ru-RU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0E9E31A-386D-4E28-9D6F-7BF08A330CB9}"/>
              </a:ext>
            </a:extLst>
          </p:cNvPr>
          <p:cNvSpPr txBox="1"/>
          <p:nvPr/>
        </p:nvSpPr>
        <p:spPr>
          <a:xfrm>
            <a:off x="177554" y="1268571"/>
            <a:ext cx="211767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/>
              <a:t>Дидактическая игра «Театральное лото»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A8EB9B8-05DA-492E-A7C3-E756657C8BD7}"/>
              </a:ext>
            </a:extLst>
          </p:cNvPr>
          <p:cNvSpPr txBox="1"/>
          <p:nvPr/>
        </p:nvSpPr>
        <p:spPr>
          <a:xfrm>
            <a:off x="8922060" y="1411551"/>
            <a:ext cx="2539012" cy="1323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/>
              <a:t>Дидактическая игра – </a:t>
            </a:r>
            <a:r>
              <a:rPr lang="ru-RU" sz="2000" b="1" dirty="0" err="1"/>
              <a:t>пазл</a:t>
            </a:r>
            <a:r>
              <a:rPr lang="ru-RU" sz="2000" b="1" dirty="0"/>
              <a:t> «Теневой театр рук»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1F36C44-B0CF-4D02-9DCD-00CBB0A21B37}"/>
              </a:ext>
            </a:extLst>
          </p:cNvPr>
          <p:cNvSpPr txBox="1"/>
          <p:nvPr/>
        </p:nvSpPr>
        <p:spPr>
          <a:xfrm>
            <a:off x="177555" y="4092606"/>
            <a:ext cx="213951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/>
              <a:t>Дидактическая игра </a:t>
            </a:r>
          </a:p>
          <a:p>
            <a:pPr algn="ctr"/>
            <a:r>
              <a:rPr lang="ru-RU" sz="2000" b="1" dirty="0"/>
              <a:t>«Найди пару»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9B3D2BC-17C5-4BB9-8A2F-5AF8651149E7}"/>
              </a:ext>
            </a:extLst>
          </p:cNvPr>
          <p:cNvSpPr txBox="1"/>
          <p:nvPr/>
        </p:nvSpPr>
        <p:spPr>
          <a:xfrm>
            <a:off x="8922059" y="4329975"/>
            <a:ext cx="23880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/>
              <a:t>Дидактическая игра «Чья тень?»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2EC0499-FF0F-4E0B-84FD-2D94BFE7160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01759" y="1268571"/>
            <a:ext cx="3240000" cy="23455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A7E9E8E-89DD-4421-A3C4-C46FF6ED6F2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01759" y="3959660"/>
            <a:ext cx="3240000" cy="23721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35943E0-F5C9-4463-A08A-E0072AFF152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34349" y="1268571"/>
            <a:ext cx="3087710" cy="23455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635BA03-2FD8-4E50-8DD4-E63EA3B6173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78638" y="3959661"/>
            <a:ext cx="3087710" cy="23721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7775549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68DF0EB-3BD3-4CC6-9C25-C16F7A07A87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6419" y="1035540"/>
            <a:ext cx="2088000" cy="2880773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271BEA-303A-4348-8AEB-6665747E31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5" y="248576"/>
            <a:ext cx="8573198" cy="949910"/>
          </a:xfrm>
        </p:spPr>
        <p:txBody>
          <a:bodyPr>
            <a:normAutofit/>
          </a:bodyPr>
          <a:lstStyle/>
          <a:p>
            <a:pPr algn="ctr"/>
            <a:r>
              <a:rPr lang="ru-RU" sz="4400" b="1" dirty="0">
                <a:solidFill>
                  <a:schemeClr val="accent2">
                    <a:lumMod val="50000"/>
                  </a:schemeClr>
                </a:solidFill>
              </a:rPr>
              <a:t>Силуэты теневого театра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34A4CE8-8F06-4815-AE01-D615DEEB34B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36376" y="3916700"/>
            <a:ext cx="2088000" cy="288077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845D36E-AC11-4B83-8E93-BD3616EA6F0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0030" y="3915927"/>
            <a:ext cx="2052000" cy="283110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A5DBB86-7654-4EC1-8486-DA5471BA891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41141" y="1035540"/>
            <a:ext cx="2088000" cy="288077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02C0344-ADFD-46C1-9AF5-70911E9CFEB1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1046" y="1035927"/>
            <a:ext cx="2160000" cy="2880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C05A3F1-72F8-49B9-A0A8-AD1BF7EE05B9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4419" y="3896555"/>
            <a:ext cx="2160000" cy="28800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A8F5888-FBD5-45CF-BE6C-0571F9CF82B5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14671" y="1035927"/>
            <a:ext cx="2160000" cy="28800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2A8211E-A0B1-4C36-99E4-55B048EEF785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9141" y="3917473"/>
            <a:ext cx="2160000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2317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7B3344-435F-4E4E-8904-992ABA87E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204186"/>
            <a:ext cx="8289113" cy="692459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900" b="1" dirty="0"/>
              <a:t>            </a:t>
            </a:r>
            <a:r>
              <a:rPr lang="ru-RU" sz="4900" b="1" dirty="0">
                <a:solidFill>
                  <a:schemeClr val="accent2">
                    <a:lumMod val="50000"/>
                  </a:schemeClr>
                </a:solidFill>
              </a:rPr>
              <a:t>Пальчиковые игры</a:t>
            </a:r>
            <a:br>
              <a:rPr lang="ru-RU" dirty="0"/>
            </a:br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152FF6C-AE10-43C5-84F3-0E8BBB8D6E8A}"/>
              </a:ext>
            </a:extLst>
          </p:cNvPr>
          <p:cNvSpPr txBox="1"/>
          <p:nvPr/>
        </p:nvSpPr>
        <p:spPr>
          <a:xfrm>
            <a:off x="718618" y="4398807"/>
            <a:ext cx="385156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/>
              <a:t>Знакомство с фигурами театра рук.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F42A75E-2206-1E8B-D6F9-B9571952EFC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400" y="1393794"/>
            <a:ext cx="3600000" cy="272955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98A22C1-2905-BF54-B836-280954C9B2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5530" y="1393794"/>
            <a:ext cx="3600000" cy="272819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265764E-A0D7-94D1-F8C3-387761E24382}"/>
              </a:ext>
            </a:extLst>
          </p:cNvPr>
          <p:cNvSpPr txBox="1"/>
          <p:nvPr/>
        </p:nvSpPr>
        <p:spPr>
          <a:xfrm>
            <a:off x="4562679" y="4524937"/>
            <a:ext cx="609895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dirty="0"/>
              <a:t>Разучивание. </a:t>
            </a:r>
          </a:p>
          <a:p>
            <a:pPr algn="ctr"/>
            <a:r>
              <a:rPr lang="ru-RU" sz="2800" b="1" dirty="0"/>
              <a:t>Индивидуальная работа</a:t>
            </a:r>
          </a:p>
        </p:txBody>
      </p:sp>
    </p:spTree>
    <p:extLst>
      <p:ext uri="{BB962C8B-B14F-4D97-AF65-F5344CB8AC3E}">
        <p14:creationId xmlns:p14="http://schemas.microsoft.com/office/powerpoint/2010/main" val="23018480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5B5025-E006-40D5-BDD5-7A50AC3587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284085"/>
            <a:ext cx="8519932" cy="78123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400" b="1" dirty="0"/>
              <a:t>       </a:t>
            </a:r>
            <a:r>
              <a:rPr lang="ru-RU" sz="4900" b="1" dirty="0">
                <a:solidFill>
                  <a:schemeClr val="accent2">
                    <a:lumMod val="50000"/>
                  </a:schemeClr>
                </a:solidFill>
              </a:rPr>
              <a:t>Малоподвижные игры</a:t>
            </a:r>
            <a:br>
              <a:rPr lang="ru-RU" dirty="0"/>
            </a:br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6807EB6-74B4-4622-87BB-FA6828CDB319}"/>
              </a:ext>
            </a:extLst>
          </p:cNvPr>
          <p:cNvSpPr txBox="1"/>
          <p:nvPr/>
        </p:nvSpPr>
        <p:spPr>
          <a:xfrm>
            <a:off x="945716" y="4171814"/>
            <a:ext cx="363061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/>
              <a:t>Малоподвижная игра «Море волнуется»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071A596-0BA5-ACF5-9720-86DD975EC80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334" y="1120400"/>
            <a:ext cx="3600000" cy="2726758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F2DD9AF-E672-FEE5-BA6D-9D4B363528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5668" y="1254468"/>
            <a:ext cx="3600000" cy="272819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963F588-2564-3ADB-5F6C-A7A0FC4B8CC2}"/>
              </a:ext>
            </a:extLst>
          </p:cNvPr>
          <p:cNvSpPr txBox="1"/>
          <p:nvPr/>
        </p:nvSpPr>
        <p:spPr>
          <a:xfrm>
            <a:off x="4716780" y="4387257"/>
            <a:ext cx="610108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dirty="0"/>
              <a:t>Малоподвижная игра                                    «Затейники»</a:t>
            </a:r>
          </a:p>
        </p:txBody>
      </p:sp>
    </p:spTree>
    <p:extLst>
      <p:ext uri="{BB962C8B-B14F-4D97-AF65-F5344CB8AC3E}">
        <p14:creationId xmlns:p14="http://schemas.microsoft.com/office/powerpoint/2010/main" val="22967101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AFD457-A6C8-43DC-898E-40F8F10072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175492"/>
            <a:ext cx="8300411" cy="803564"/>
          </a:xfrm>
        </p:spPr>
        <p:txBody>
          <a:bodyPr>
            <a:normAutofit/>
          </a:bodyPr>
          <a:lstStyle/>
          <a:p>
            <a:pPr algn="ctr"/>
            <a:r>
              <a:rPr lang="ru-RU" sz="4400" b="1" dirty="0">
                <a:solidFill>
                  <a:schemeClr val="accent2">
                    <a:lumMod val="50000"/>
                  </a:schemeClr>
                </a:solidFill>
              </a:rPr>
              <a:t>Знакомство с тенью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26B2477-3604-4567-BA62-046900EFACA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4606" y="1156792"/>
            <a:ext cx="3240000" cy="243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1501F31-4F76-4176-869D-FB1CD331701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832" y="3028902"/>
            <a:ext cx="2664000" cy="349464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18A20CF-242E-46D0-BCCB-220649F002D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66172" y="1156792"/>
            <a:ext cx="3240000" cy="243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CF5A685-DF7B-459C-9129-AF000E30D6E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9183" y="3028902"/>
            <a:ext cx="2700000" cy="351118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FD502C1-2114-4F04-909B-CF6929B8F679}"/>
              </a:ext>
            </a:extLst>
          </p:cNvPr>
          <p:cNvSpPr txBox="1"/>
          <p:nvPr/>
        </p:nvSpPr>
        <p:spPr>
          <a:xfrm>
            <a:off x="3142695" y="4083728"/>
            <a:ext cx="394347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/>
              <a:t>Дети должны </a:t>
            </a:r>
          </a:p>
          <a:p>
            <a:pPr algn="ctr"/>
            <a:r>
              <a:rPr lang="ru-RU" sz="2800" b="1" dirty="0"/>
              <a:t>увидеть тень </a:t>
            </a:r>
          </a:p>
          <a:p>
            <a:pPr algn="ctr"/>
            <a:r>
              <a:rPr lang="ru-RU" sz="2800" b="1" dirty="0"/>
              <a:t>и привыкнуть к ней!</a:t>
            </a:r>
          </a:p>
        </p:txBody>
      </p:sp>
    </p:spTree>
    <p:extLst>
      <p:ext uri="{BB962C8B-B14F-4D97-AF65-F5344CB8AC3E}">
        <p14:creationId xmlns:p14="http://schemas.microsoft.com/office/powerpoint/2010/main" val="36336501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A17707-E0B3-414D-BEAC-5F9EAF1476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79899"/>
            <a:ext cx="8493299" cy="781235"/>
          </a:xfrm>
        </p:spPr>
        <p:txBody>
          <a:bodyPr>
            <a:noAutofit/>
          </a:bodyPr>
          <a:lstStyle/>
          <a:p>
            <a:pPr algn="ctr"/>
            <a:r>
              <a:rPr lang="ru-RU" sz="4400" b="1" dirty="0">
                <a:solidFill>
                  <a:schemeClr val="accent2">
                    <a:lumMod val="50000"/>
                  </a:schemeClr>
                </a:solidFill>
              </a:rPr>
              <a:t>Игры с тенью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B6C789B-208C-43BD-8D85-B883CF4D0034}"/>
              </a:ext>
            </a:extLst>
          </p:cNvPr>
          <p:cNvSpPr txBox="1"/>
          <p:nvPr/>
        </p:nvSpPr>
        <p:spPr>
          <a:xfrm>
            <a:off x="677334" y="4582357"/>
            <a:ext cx="33113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/>
              <a:t>Изменение тени.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BFE84C1-A0CB-FC5B-A91F-FF6AAE0AA50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019" y="1494390"/>
            <a:ext cx="3600000" cy="2724631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BCB223C-26EF-34A1-65A6-8938035FFC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5922" y="1490824"/>
            <a:ext cx="3600000" cy="272819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6F0B508-6F17-E3CE-F688-048DAE9C7AD7}"/>
              </a:ext>
            </a:extLst>
          </p:cNvPr>
          <p:cNvSpPr txBox="1"/>
          <p:nvPr/>
        </p:nvSpPr>
        <p:spPr>
          <a:xfrm>
            <a:off x="4726940" y="4659301"/>
            <a:ext cx="311658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/>
              <a:t>Игровой сюжет</a:t>
            </a:r>
            <a:endParaRPr lang="ru-RU" sz="2800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1AC71B8-81A8-2BE6-7DA7-486B504AF8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8825" y="1490823"/>
            <a:ext cx="3600000" cy="272819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16A2E2A-F459-6B62-5056-CD02C492257D}"/>
              </a:ext>
            </a:extLst>
          </p:cNvPr>
          <p:cNvSpPr txBox="1"/>
          <p:nvPr/>
        </p:nvSpPr>
        <p:spPr>
          <a:xfrm>
            <a:off x="8258825" y="4592714"/>
            <a:ext cx="3815983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/>
              <a:t>Игровой сюжет с взаимодействием персонажей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9696243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D68905-EA40-427C-BC46-BBFB136EA4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210312"/>
            <a:ext cx="8596668" cy="868680"/>
          </a:xfrm>
        </p:spPr>
        <p:txBody>
          <a:bodyPr>
            <a:normAutofit/>
          </a:bodyPr>
          <a:lstStyle/>
          <a:p>
            <a:pPr algn="ctr"/>
            <a:r>
              <a:rPr lang="ru-RU" sz="4400" dirty="0">
                <a:solidFill>
                  <a:schemeClr val="accent2">
                    <a:lumMod val="50000"/>
                  </a:schemeClr>
                </a:solidFill>
              </a:rPr>
              <a:t>Книги «Умелые ручки»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9563DF0-07D0-417A-A555-6325B8851C32}"/>
              </a:ext>
            </a:extLst>
          </p:cNvPr>
          <p:cNvSpPr txBox="1"/>
          <p:nvPr/>
        </p:nvSpPr>
        <p:spPr>
          <a:xfrm>
            <a:off x="1051560" y="1197864"/>
            <a:ext cx="822244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/>
              <a:t>Книги по мотивам русских народных сказок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b="1" dirty="0"/>
              <a:t>«Репка»,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b="1" dirty="0"/>
              <a:t> «Колобок»,                                                                                                                                  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b="1" dirty="0"/>
              <a:t>«Заяц </a:t>
            </a:r>
            <a:r>
              <a:rPr lang="ru-RU" sz="2400" b="1" dirty="0" err="1"/>
              <a:t>Хваста</a:t>
            </a:r>
            <a:r>
              <a:rPr lang="ru-RU" sz="2400" b="1" dirty="0"/>
              <a:t>».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126BE98-DDBE-4B78-92E9-E132311D971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5641" y="2959548"/>
            <a:ext cx="4680000" cy="351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1CBFDE0-ADC0-40E6-852F-BE2996A3174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212627" y="2595048"/>
            <a:ext cx="4428000" cy="3321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384653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9EA7CC-C4F7-488D-93AE-7E226B9152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237744"/>
            <a:ext cx="8676978" cy="923544"/>
          </a:xfrm>
        </p:spPr>
        <p:txBody>
          <a:bodyPr>
            <a:normAutofit/>
          </a:bodyPr>
          <a:lstStyle/>
          <a:p>
            <a:pPr algn="ctr"/>
            <a:r>
              <a:rPr lang="ru-RU" sz="4400" b="1" dirty="0"/>
              <a:t>        </a:t>
            </a:r>
            <a:r>
              <a:rPr lang="ru-RU" sz="4400" b="1" dirty="0">
                <a:solidFill>
                  <a:schemeClr val="accent2">
                    <a:lumMod val="50000"/>
                  </a:schemeClr>
                </a:solidFill>
              </a:rPr>
              <a:t>Технология «</a:t>
            </a:r>
            <a:r>
              <a:rPr lang="ru-RU" sz="4400" b="1" dirty="0" err="1">
                <a:solidFill>
                  <a:schemeClr val="accent2">
                    <a:lumMod val="50000"/>
                  </a:schemeClr>
                </a:solidFill>
              </a:rPr>
              <a:t>Лэпбук</a:t>
            </a:r>
            <a:r>
              <a:rPr lang="ru-RU" sz="4400" b="1" dirty="0">
                <a:solidFill>
                  <a:schemeClr val="accent2">
                    <a:lumMod val="50000"/>
                  </a:schemeClr>
                </a:solidFill>
              </a:rPr>
              <a:t>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918955D-2EA9-4275-A917-39212E8CB25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3522767" y="1161287"/>
            <a:ext cx="4680000" cy="27212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F5A872B-6F8C-4AFA-80CE-316ADA4826E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8081539" y="1456470"/>
            <a:ext cx="3338002" cy="26875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956DCB7-63FF-4ED6-A395-F9163EA18CF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53379" y="1443910"/>
            <a:ext cx="3348000" cy="27827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4D1E3C6-5064-41C6-B4E5-53CEED70269E}"/>
              </a:ext>
            </a:extLst>
          </p:cNvPr>
          <p:cNvSpPr txBox="1"/>
          <p:nvPr/>
        </p:nvSpPr>
        <p:spPr>
          <a:xfrm>
            <a:off x="606490" y="4826445"/>
            <a:ext cx="1048781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1. Культура поведения в театре.    6. Домино «</a:t>
            </a:r>
            <a:r>
              <a:rPr lang="ru-RU" sz="2000" b="1" dirty="0" err="1"/>
              <a:t>Заюшкина</a:t>
            </a:r>
            <a:r>
              <a:rPr lang="ru-RU" sz="2000" b="1" dirty="0"/>
              <a:t> избушка».</a:t>
            </a:r>
          </a:p>
          <a:p>
            <a:pPr lvl="0"/>
            <a:r>
              <a:rPr lang="ru-RU" sz="2000" b="1" dirty="0"/>
              <a:t>2. Театральные загадки.                 7. Дидактическая игра «Угадай сказку по тени. 3. </a:t>
            </a:r>
            <a:r>
              <a:rPr lang="ru-RU" sz="2000" b="1" dirty="0" err="1"/>
              <a:t>Пазл</a:t>
            </a:r>
            <a:r>
              <a:rPr lang="ru-RU" sz="2000" b="1" dirty="0"/>
              <a:t> «Собери картинку».            8. Театр теней «Покажи сказку»</a:t>
            </a:r>
          </a:p>
          <a:p>
            <a:r>
              <a:rPr lang="ru-RU" sz="2000" b="1" dirty="0"/>
              <a:t>4. Виды театра теней.                     9.Дидиктическая игра «Соедини правильно»</a:t>
            </a:r>
          </a:p>
          <a:p>
            <a:r>
              <a:rPr lang="ru-RU" sz="2000" b="1" dirty="0"/>
              <a:t>5. Лото «Театр теней».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FFAD837-6DFE-40FE-87DD-4A9CB4917F90}"/>
              </a:ext>
            </a:extLst>
          </p:cNvPr>
          <p:cNvSpPr txBox="1"/>
          <p:nvPr/>
        </p:nvSpPr>
        <p:spPr>
          <a:xfrm>
            <a:off x="3209731" y="4338735"/>
            <a:ext cx="54024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err="1">
                <a:solidFill>
                  <a:schemeClr val="accent1">
                    <a:lumMod val="50000"/>
                  </a:schemeClr>
                </a:solidFill>
              </a:rPr>
              <a:t>Лэпбук</a:t>
            </a:r>
            <a:r>
              <a:rPr lang="ru-RU" sz="3600" b="1" dirty="0">
                <a:solidFill>
                  <a:schemeClr val="accent1">
                    <a:lumMod val="50000"/>
                  </a:schemeClr>
                </a:solidFill>
              </a:rPr>
              <a:t> «Театр теней»</a:t>
            </a:r>
          </a:p>
        </p:txBody>
      </p:sp>
    </p:spTree>
    <p:extLst>
      <p:ext uri="{BB962C8B-B14F-4D97-AF65-F5344CB8AC3E}">
        <p14:creationId xmlns:p14="http://schemas.microsoft.com/office/powerpoint/2010/main" val="41178167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73553D-61F0-4258-AE41-FBC4BD84E6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4602" y="1313895"/>
            <a:ext cx="8371644" cy="3799643"/>
          </a:xfrm>
        </p:spPr>
        <p:txBody>
          <a:bodyPr>
            <a:normAutofit fontScale="90000"/>
          </a:bodyPr>
          <a:lstStyle/>
          <a:p>
            <a:r>
              <a:rPr lang="ru-RU" sz="3100" b="1" dirty="0">
                <a:solidFill>
                  <a:schemeClr val="accent2">
                    <a:lumMod val="50000"/>
                  </a:schemeClr>
                </a:solidFill>
              </a:rPr>
              <a:t>«Вы никогда не думали, как было бы хорошо начать создание детского театра с детского возраста? Ведь инстинкт игры с перевоплощением есть у каждого ребёнка. Эта страсть перевоплощаться у многих детей звучит ярко, талантливо, вызывает подчас недоумение у нас, профессиональных артистов» </a:t>
            </a:r>
            <a:br>
              <a:rPr lang="ru-RU" sz="3100" b="1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dirty="0"/>
              <a:t>                                                                                                  </a:t>
            </a:r>
            <a:br>
              <a:rPr lang="ru-RU" dirty="0"/>
            </a:br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5A0220F-3D0B-42DB-921D-B4D2CD1EFC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r"/>
            <a:r>
              <a:rPr lang="ru-RU" sz="2800" dirty="0" err="1">
                <a:solidFill>
                  <a:schemeClr val="accent2">
                    <a:lumMod val="50000"/>
                  </a:schemeClr>
                </a:solidFill>
              </a:rPr>
              <a:t>К.С.Станиславский</a:t>
            </a:r>
            <a:endParaRPr lang="ru-RU" sz="28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1812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ABC71B-5C22-4DAB-B80D-7DAD26BDC7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261257"/>
            <a:ext cx="8709263" cy="839755"/>
          </a:xfrm>
        </p:spPr>
        <p:txBody>
          <a:bodyPr>
            <a:noAutofit/>
          </a:bodyPr>
          <a:lstStyle/>
          <a:p>
            <a:pPr algn="ctr"/>
            <a:r>
              <a:rPr lang="ru-RU" sz="4400" b="1" dirty="0">
                <a:solidFill>
                  <a:schemeClr val="accent2">
                    <a:lumMod val="50000"/>
                  </a:schemeClr>
                </a:solidFill>
              </a:rPr>
              <a:t>«Рукавичка»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315F6EF-3CA9-3561-61A5-B4F46C442DF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596" y="1271685"/>
            <a:ext cx="8604000" cy="4922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7493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C3BB9C-9F90-4060-BBB1-2EFB777039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317242"/>
            <a:ext cx="8699931" cy="979714"/>
          </a:xfrm>
        </p:spPr>
        <p:txBody>
          <a:bodyPr>
            <a:normAutofit/>
          </a:bodyPr>
          <a:lstStyle/>
          <a:p>
            <a:pPr algn="ctr"/>
            <a:r>
              <a:rPr lang="ru-RU" sz="4400" b="1" dirty="0">
                <a:solidFill>
                  <a:schemeClr val="accent2">
                    <a:lumMod val="50000"/>
                  </a:schemeClr>
                </a:solidFill>
              </a:rPr>
              <a:t>Книга «Театр теней»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A714BEF-4839-4D10-AC05-0E769E190D3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0835" y="1361389"/>
            <a:ext cx="3600000" cy="24007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6988DDB-D86B-492A-A1E5-E86EA51787A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2751" y="1231642"/>
            <a:ext cx="3600000" cy="40371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733CEA0-9635-4D07-ACDA-9C56CFB4677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9249" y="4067817"/>
            <a:ext cx="3600000" cy="24019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3810585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4E6FAD-8FEE-43E5-BDD5-17B3FF6189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168676"/>
            <a:ext cx="8608709" cy="781235"/>
          </a:xfrm>
        </p:spPr>
        <p:txBody>
          <a:bodyPr>
            <a:normAutofit/>
          </a:bodyPr>
          <a:lstStyle/>
          <a:p>
            <a:pPr algn="ctr"/>
            <a:r>
              <a:rPr lang="ru-RU" sz="4400" b="1" dirty="0">
                <a:solidFill>
                  <a:schemeClr val="accent2">
                    <a:lumMod val="50000"/>
                  </a:schemeClr>
                </a:solidFill>
              </a:rPr>
              <a:t>Как «читать» книгу теней?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ADB2927-436C-4861-8F65-BB70702B183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53"/>
          <a:stretch/>
        </p:blipFill>
        <p:spPr>
          <a:xfrm>
            <a:off x="677334" y="1218235"/>
            <a:ext cx="6503437" cy="32190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F52DE28-49F9-4B05-A64F-8E3556C8087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05266" y="3429000"/>
            <a:ext cx="6102220" cy="30511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4798185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4119CF-4AC8-4FFB-A01E-89647D376C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251928"/>
            <a:ext cx="9222446" cy="830424"/>
          </a:xfrm>
        </p:spPr>
        <p:txBody>
          <a:bodyPr>
            <a:noAutofit/>
          </a:bodyPr>
          <a:lstStyle/>
          <a:p>
            <a:pPr algn="ctr"/>
            <a:r>
              <a:rPr lang="ru-RU" sz="4400" b="1" dirty="0">
                <a:solidFill>
                  <a:schemeClr val="accent2">
                    <a:lumMod val="50000"/>
                  </a:schemeClr>
                </a:solidFill>
              </a:rPr>
              <a:t>Театр теней «Красная Шапочка»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28A1B30-E24D-4F59-BC00-05A056211D9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7537" y="1156997"/>
            <a:ext cx="4104000" cy="307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74507F3-25A8-48AB-9425-7879CEC49E5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8827" y="3542178"/>
            <a:ext cx="3600000" cy="270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F6A62B6-C585-4719-A126-1E06C7C6190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2463" y="3542178"/>
            <a:ext cx="3600000" cy="270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9898151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53F13E-E6F6-4005-B977-8EDF4D1419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1427584"/>
            <a:ext cx="8681270" cy="4030824"/>
          </a:xfrm>
        </p:spPr>
        <p:txBody>
          <a:bodyPr>
            <a:noAutofit/>
          </a:bodyPr>
          <a:lstStyle/>
          <a:p>
            <a:pPr algn="ctr"/>
            <a:r>
              <a:rPr lang="ru-RU" sz="7200" b="1" dirty="0">
                <a:solidFill>
                  <a:schemeClr val="accent2">
                    <a:lumMod val="50000"/>
                  </a:schemeClr>
                </a:solidFill>
              </a:rPr>
              <a:t>Спасибо </a:t>
            </a:r>
            <a:br>
              <a:rPr lang="ru-RU" sz="7200" b="1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7200" b="1" dirty="0">
                <a:solidFill>
                  <a:schemeClr val="accent2">
                    <a:lumMod val="50000"/>
                  </a:schemeClr>
                </a:solidFill>
              </a:rPr>
              <a:t>за </a:t>
            </a:r>
            <a:br>
              <a:rPr lang="ru-RU" sz="7200" b="1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7200" b="1" dirty="0">
                <a:solidFill>
                  <a:schemeClr val="accent2">
                    <a:lumMod val="50000"/>
                  </a:schemeClr>
                </a:solidFill>
              </a:rPr>
              <a:t>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33232956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3AD06E-9683-45AF-BAE7-3DFEB39839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4800" b="1" dirty="0">
                <a:solidFill>
                  <a:schemeClr val="accent2">
                    <a:lumMod val="50000"/>
                  </a:schemeClr>
                </a:solidFill>
              </a:rPr>
              <a:t>Виды театров в детском саду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EF63D65-BD75-4F2A-A655-4FA632A0DFB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4112" y="1763943"/>
            <a:ext cx="5688000" cy="426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9772681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0662CF-3033-4191-8620-159CA4F73D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400" b="1" dirty="0">
                <a:solidFill>
                  <a:schemeClr val="accent2">
                    <a:lumMod val="50000"/>
                  </a:schemeClr>
                </a:solidFill>
              </a:rPr>
              <a:t>Театр теней.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5981BC3-1B4E-4944-8702-874B9587B4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3375" y="1332733"/>
            <a:ext cx="6840000" cy="5523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2694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6846B2-232B-4B1D-BB79-591A6457B0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400" b="1" dirty="0"/>
              <a:t>     </a:t>
            </a:r>
            <a:r>
              <a:rPr lang="ru-RU" sz="4400" b="1" dirty="0">
                <a:solidFill>
                  <a:schemeClr val="accent2">
                    <a:lumMod val="50000"/>
                  </a:schemeClr>
                </a:solidFill>
              </a:rPr>
              <a:t>Виды театра теней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E0A4756-92F4-45A5-94C3-6E00E4C01CB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9761" y="1358777"/>
            <a:ext cx="3600000" cy="269572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492338F-11D8-4D89-B876-263338F8F9D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7825" y="3000346"/>
            <a:ext cx="3636000" cy="275507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2B46E81-3149-4AD4-9BBC-3E451B9F16E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6427" y="1358777"/>
            <a:ext cx="3600000" cy="268502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219BAA5-9594-4B5A-BD03-1F92951240A8}"/>
              </a:ext>
            </a:extLst>
          </p:cNvPr>
          <p:cNvSpPr txBox="1"/>
          <p:nvPr/>
        </p:nvSpPr>
        <p:spPr>
          <a:xfrm>
            <a:off x="419878" y="3905293"/>
            <a:ext cx="239928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/>
              <a:t> Кукольный театр теней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347A7F1-D878-4E52-8C98-3FD5B50FBDB2}"/>
              </a:ext>
            </a:extLst>
          </p:cNvPr>
          <p:cNvSpPr txBox="1"/>
          <p:nvPr/>
        </p:nvSpPr>
        <p:spPr>
          <a:xfrm>
            <a:off x="6250534" y="3900829"/>
            <a:ext cx="22355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/>
              <a:t>Теневой </a:t>
            </a:r>
          </a:p>
          <a:p>
            <a:pPr algn="ctr"/>
            <a:r>
              <a:rPr lang="ru-RU" sz="2800" b="1" dirty="0"/>
              <a:t>театр рук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574DB84-E75D-4C15-A5E2-62B9EEAFD0DF}"/>
              </a:ext>
            </a:extLst>
          </p:cNvPr>
          <p:cNvSpPr txBox="1"/>
          <p:nvPr/>
        </p:nvSpPr>
        <p:spPr>
          <a:xfrm>
            <a:off x="2819160" y="5601810"/>
            <a:ext cx="345101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/>
              <a:t>Театр теней человека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9563A23-680D-4424-AE2E-33146AC28ED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98170" y="3105542"/>
            <a:ext cx="3420000" cy="24962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B24D2D0-FDFF-4533-9B47-407AEC103C23}"/>
              </a:ext>
            </a:extLst>
          </p:cNvPr>
          <p:cNvSpPr txBox="1"/>
          <p:nvPr/>
        </p:nvSpPr>
        <p:spPr>
          <a:xfrm>
            <a:off x="8367159" y="5650223"/>
            <a:ext cx="34200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/>
              <a:t>Книга </a:t>
            </a:r>
          </a:p>
          <a:p>
            <a:pPr algn="ctr"/>
            <a:r>
              <a:rPr lang="ru-RU" sz="2800" b="1" dirty="0"/>
              <a:t>«Театр теней»</a:t>
            </a:r>
          </a:p>
        </p:txBody>
      </p:sp>
    </p:spTree>
    <p:extLst>
      <p:ext uri="{BB962C8B-B14F-4D97-AF65-F5344CB8AC3E}">
        <p14:creationId xmlns:p14="http://schemas.microsoft.com/office/powerpoint/2010/main" val="31049682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522A71-F574-452A-966F-E08B06020B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599"/>
            <a:ext cx="8596668" cy="1991557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Детский теневой театр является не просто разновидностью игры для ребенка – это дополнительный способ его развития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DABA107-E319-4447-A48C-173884D9F883}"/>
              </a:ext>
            </a:extLst>
          </p:cNvPr>
          <p:cNvSpPr txBox="1"/>
          <p:nvPr/>
        </p:nvSpPr>
        <p:spPr>
          <a:xfrm>
            <a:off x="568170" y="2814220"/>
            <a:ext cx="922389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2400" b="1" dirty="0"/>
              <a:t> Развивает точные, согласованные движения пальцев и кистей рук.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2400" b="1" dirty="0"/>
              <a:t> Вызывает и поддерживает у малыша интерес к выполнению упражнений по развитию моторики.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2400" b="1" dirty="0"/>
              <a:t> Помогает ему более продолжительное время концентрировать внимание, быть усидчивым и активным.</a:t>
            </a:r>
          </a:p>
          <a:p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35510530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9610EE-84B9-46C6-9CF3-85C5D8ADA2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599"/>
            <a:ext cx="8596668" cy="1370121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Теневой театр повышает эффективность коммуникативного развития детей дошкольного возраста.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9324D22-9031-4AA8-93AF-37C2A6EBB182}"/>
              </a:ext>
            </a:extLst>
          </p:cNvPr>
          <p:cNvSpPr txBox="1"/>
          <p:nvPr/>
        </p:nvSpPr>
        <p:spPr>
          <a:xfrm>
            <a:off x="852256" y="2201662"/>
            <a:ext cx="9019714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/>
              <a:t>Придумывание сценариев и разыгрывание представлений</a:t>
            </a:r>
          </a:p>
          <a:p>
            <a:endParaRPr lang="ru-RU" sz="2400" b="1" dirty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400" b="1" dirty="0"/>
              <a:t>Развивает у детей фантазию. 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400" b="1" dirty="0"/>
              <a:t>Оказывает активизирующее воздействие на речевую деятельность и на эмоциональную сферу ребенка. 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400" b="1" dirty="0"/>
              <a:t>Развивает основные языковые функции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400" b="1" dirty="0"/>
              <a:t>Формирует языковую культуру личности. 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400" b="1" dirty="0"/>
              <a:t>Активизирует и развивает внутреннюю слуховую память ребенка.</a:t>
            </a:r>
            <a:r>
              <a:rPr lang="ru-RU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539509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B057FB-C035-463E-BB9E-6FD2F3418D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4400" b="1" dirty="0">
                <a:solidFill>
                  <a:schemeClr val="accent2">
                    <a:lumMod val="50000"/>
                  </a:schemeClr>
                </a:solidFill>
              </a:rPr>
              <a:t>Нетрадиционные формы работы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2460331-9B3E-4C69-AF13-BD12920134DF}"/>
              </a:ext>
            </a:extLst>
          </p:cNvPr>
          <p:cNvSpPr txBox="1"/>
          <p:nvPr/>
        </p:nvSpPr>
        <p:spPr>
          <a:xfrm>
            <a:off x="1367161" y="2325951"/>
            <a:ext cx="840715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800" b="1" dirty="0"/>
              <a:t> Проектная деятельность.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ru-RU" sz="2800" b="1" dirty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800" b="1" dirty="0"/>
              <a:t> Игровые технологии.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ru-RU" sz="2800" b="1" dirty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800" b="1" dirty="0"/>
              <a:t> Кейс – технология.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ru-RU" sz="2800" b="1" dirty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800" b="1" dirty="0"/>
              <a:t> Технология «</a:t>
            </a:r>
            <a:r>
              <a:rPr lang="ru-RU" sz="2800" b="1" dirty="0" err="1"/>
              <a:t>Лэпбук</a:t>
            </a:r>
            <a:r>
              <a:rPr lang="ru-RU" sz="2800" b="1" dirty="0"/>
              <a:t>».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ru-RU" sz="2800" b="1" dirty="0"/>
          </a:p>
          <a:p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14928518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FAA2EA-866D-4ED8-B83A-F0394B6365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1"/>
            <a:ext cx="8604959" cy="976544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>
                <a:solidFill>
                  <a:schemeClr val="accent2">
                    <a:lumMod val="50000"/>
                  </a:schemeClr>
                </a:solidFill>
              </a:rPr>
              <a:t>Проект «Умелые ручки»</a:t>
            </a:r>
            <a:br>
              <a:rPr lang="ru-RU" sz="4000" dirty="0">
                <a:solidFill>
                  <a:schemeClr val="accent2">
                    <a:lumMod val="50000"/>
                  </a:schemeClr>
                </a:solidFill>
              </a:rPr>
            </a:br>
            <a:endParaRPr lang="ru-RU" sz="40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5F8D170-2ACB-4ACC-AF8A-B2F4706720DB}"/>
              </a:ext>
            </a:extLst>
          </p:cNvPr>
          <p:cNvSpPr/>
          <p:nvPr/>
        </p:nvSpPr>
        <p:spPr>
          <a:xfrm>
            <a:off x="905521" y="3240350"/>
            <a:ext cx="3600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/>
              <a:t>Пальчиковые игры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EDEA903-11F8-4FE9-A529-5F0A46677E1C}"/>
              </a:ext>
            </a:extLst>
          </p:cNvPr>
          <p:cNvSpPr txBox="1"/>
          <p:nvPr/>
        </p:nvSpPr>
        <p:spPr>
          <a:xfrm>
            <a:off x="5299970" y="3240350"/>
            <a:ext cx="45808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/>
              <a:t>Малоподвижные игры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947F1DF-E398-466F-9DA7-38458CFBA303}"/>
              </a:ext>
            </a:extLst>
          </p:cNvPr>
          <p:cNvSpPr txBox="1"/>
          <p:nvPr/>
        </p:nvSpPr>
        <p:spPr>
          <a:xfrm>
            <a:off x="3169328" y="6391921"/>
            <a:ext cx="41192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/>
              <a:t>Дидактические игры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B9BAE85-416E-4BBD-B25A-FFDCB0BA879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6745" y="799296"/>
            <a:ext cx="3348000" cy="2511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F504496-9572-4AC2-8A16-17DA16CB6E2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34293" y="799296"/>
            <a:ext cx="3348000" cy="2511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FA9390F-C60A-47C1-AC6E-258562DB8D3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0171" y="3763570"/>
            <a:ext cx="3600000" cy="270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93070810"/>
      </p:ext>
    </p:extLst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1274</TotalTime>
  <Words>513</Words>
  <Application>Microsoft Office PowerPoint</Application>
  <PresentationFormat>Широкоэкранный</PresentationFormat>
  <Paragraphs>89</Paragraphs>
  <Slides>24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9" baseType="lpstr">
      <vt:lpstr>Arial</vt:lpstr>
      <vt:lpstr>Trebuchet MS</vt:lpstr>
      <vt:lpstr>Wingdings</vt:lpstr>
      <vt:lpstr>Wingdings 3</vt:lpstr>
      <vt:lpstr>Аспект</vt:lpstr>
      <vt:lpstr>«Развитие коммуникативных способностей детей дошкольного возраста через театр теней"</vt:lpstr>
      <vt:lpstr>«Вы никогда не думали, как было бы хорошо начать создание детского театра с детского возраста? Ведь инстинкт игры с перевоплощением есть у каждого ребёнка. Эта страсть перевоплощаться у многих детей звучит ярко, талантливо, вызывает подчас недоумение у нас, профессиональных артистов»                                                                                                     </vt:lpstr>
      <vt:lpstr>Виды театров в детском саду</vt:lpstr>
      <vt:lpstr>Театр теней.</vt:lpstr>
      <vt:lpstr>     Виды театра теней</vt:lpstr>
      <vt:lpstr>Детский теневой театр является не просто разновидностью игры для ребенка – это дополнительный способ его развития</vt:lpstr>
      <vt:lpstr>Теневой театр повышает эффективность коммуникативного развития детей дошкольного возраста. </vt:lpstr>
      <vt:lpstr>Нетрадиционные формы работы </vt:lpstr>
      <vt:lpstr>Проект «Умелые ручки» </vt:lpstr>
      <vt:lpstr>       Игровые технологии</vt:lpstr>
      <vt:lpstr>Кейс - игра</vt:lpstr>
      <vt:lpstr>Дидактические игры </vt:lpstr>
      <vt:lpstr>Силуэты теневого театра</vt:lpstr>
      <vt:lpstr>            Пальчиковые игры </vt:lpstr>
      <vt:lpstr>       Малоподвижные игры </vt:lpstr>
      <vt:lpstr>Знакомство с тенью</vt:lpstr>
      <vt:lpstr>Игры с тенью</vt:lpstr>
      <vt:lpstr>Книги «Умелые ручки»</vt:lpstr>
      <vt:lpstr>        Технология «Лэпбук»</vt:lpstr>
      <vt:lpstr>«Рукавичка»</vt:lpstr>
      <vt:lpstr>Книга «Театр теней»</vt:lpstr>
      <vt:lpstr>Как «читать» книгу теней? </vt:lpstr>
      <vt:lpstr>Театр теней «Красная Шапочка»</vt:lpstr>
      <vt:lpstr>Спасибо  за 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"Инновационные технологии в театрализованной деятельности детей дошкольного возраста"</dc:title>
  <dc:creator>мвидео мвидео</dc:creator>
  <cp:lastModifiedBy>Юлия Шахматова</cp:lastModifiedBy>
  <cp:revision>87</cp:revision>
  <dcterms:created xsi:type="dcterms:W3CDTF">2020-01-15T07:38:57Z</dcterms:created>
  <dcterms:modified xsi:type="dcterms:W3CDTF">2024-04-27T07:24:50Z</dcterms:modified>
</cp:coreProperties>
</file>