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handoutMasterIdLst>
    <p:handoutMasterId r:id="rId12"/>
  </p:handoutMasterIdLst>
  <p:sldIdLst>
    <p:sldId id="257" r:id="rId5"/>
    <p:sldId id="263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80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8" y="1898977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0" y="2585668"/>
            <a:ext cx="2417069" cy="34564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90" y="2889345"/>
            <a:ext cx="2115316" cy="3145542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0" y="2585668"/>
            <a:ext cx="2417069" cy="3456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90" y="2889345"/>
            <a:ext cx="2115316" cy="3145542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7" y="2744164"/>
            <a:ext cx="2298197" cy="32979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984" y="2290011"/>
            <a:ext cx="1642875" cy="375209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7" y="2744164"/>
            <a:ext cx="2298197" cy="32979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984" y="2290011"/>
            <a:ext cx="1642875" cy="375209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5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34" y="2399740"/>
            <a:ext cx="1463043" cy="36423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06" y="2320491"/>
            <a:ext cx="2002540" cy="372161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34" y="2399740"/>
            <a:ext cx="1463043" cy="36423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06" y="2320491"/>
            <a:ext cx="2002540" cy="372161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0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9" y="2195523"/>
            <a:ext cx="2176276" cy="3846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446" y="2180283"/>
            <a:ext cx="2575565" cy="386182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9" y="2195523"/>
            <a:ext cx="2176276" cy="38465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446" y="2180283"/>
            <a:ext cx="2575565" cy="3861824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6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101" y="505796"/>
            <a:ext cx="6388621" cy="44836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49" y="1482683"/>
            <a:ext cx="6614173" cy="2529845"/>
          </a:xfrm>
          <a:prstGeom prst="rect">
            <a:avLst/>
          </a:prstGeom>
        </p:spPr>
      </p:pic>
      <p:sp>
        <p:nvSpPr>
          <p:cNvPr id="1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676968" y="2569705"/>
            <a:ext cx="6614173" cy="699587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б</a:t>
            </a:r>
            <a:r>
              <a:rPr lang="en-US" dirty="0"/>
              <a:t> </a:t>
            </a:r>
            <a:r>
              <a:rPr lang="ru-RU" dirty="0"/>
              <a:t>р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е</a:t>
            </a:r>
            <a:r>
              <a:rPr lang="en-US" dirty="0"/>
              <a:t> </a:t>
            </a:r>
            <a:r>
              <a:rPr lang="ru-RU" dirty="0"/>
              <a:t>ц</a:t>
            </a:r>
            <a:r>
              <a:rPr lang="en-US" dirty="0"/>
              <a:t> 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г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л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в</a:t>
            </a:r>
            <a:r>
              <a:rPr lang="en-US" dirty="0"/>
              <a:t> </a:t>
            </a:r>
            <a:r>
              <a:rPr lang="ru-RU" dirty="0"/>
              <a:t>к</a:t>
            </a:r>
            <a:r>
              <a:rPr lang="en-US" dirty="0"/>
              <a:t> </a:t>
            </a:r>
            <a:r>
              <a:rPr lang="ru-RU" dirty="0"/>
              <a:t>а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86" y="2569705"/>
            <a:ext cx="1690142" cy="368398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098" y="4089357"/>
            <a:ext cx="1563627" cy="195377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02" y="1959719"/>
            <a:ext cx="2320644" cy="408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0.00078 -0.134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67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54167E-6 -4.44444E-6 L 0.00065 -0.16851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842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9167E-6 -4.44444E-6 L -0.0004 -0.17407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870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2.96296E-6 L 0.1987 -0.004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5" y="-20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54167E-6 -3.33333E-6 L -0.21927 0.0018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64" y="9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90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174459" y="1753299"/>
            <a:ext cx="8531603" cy="175780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речевой активности детей дошкольного возраста в процессе применения ТРИЗ-технологии»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6D5C5ED-E005-41F2-AFDC-396B27BC6AD5}"/>
              </a:ext>
            </a:extLst>
          </p:cNvPr>
          <p:cNvSpPr/>
          <p:nvPr/>
        </p:nvSpPr>
        <p:spPr>
          <a:xfrm>
            <a:off x="1174459" y="0"/>
            <a:ext cx="79695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"Детский сад № 118 общеразвивающего вида с приоритетным осуществлением физического развития воспитанников "Дружба" г. Орска"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A28E8B0-F9C8-405E-B1D6-7800CB62DA0C}"/>
              </a:ext>
            </a:extLst>
          </p:cNvPr>
          <p:cNvSpPr/>
          <p:nvPr/>
        </p:nvSpPr>
        <p:spPr>
          <a:xfrm>
            <a:off x="5159229" y="3002243"/>
            <a:ext cx="67028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воспитатель ВКК Локтина А. В.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3327C5-571A-477D-AC3F-E740B987BAEB}"/>
              </a:ext>
            </a:extLst>
          </p:cNvPr>
          <p:cNvSpPr txBox="1"/>
          <p:nvPr/>
        </p:nvSpPr>
        <p:spPr>
          <a:xfrm>
            <a:off x="4437776" y="6346347"/>
            <a:ext cx="1593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Орск-2024</a:t>
            </a:r>
          </a:p>
        </p:txBody>
      </p:sp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BD599D5-5FA6-48E4-BFEE-3B14A00647DF}"/>
              </a:ext>
            </a:extLst>
          </p:cNvPr>
          <p:cNvSpPr/>
          <p:nvPr/>
        </p:nvSpPr>
        <p:spPr>
          <a:xfrm>
            <a:off x="1191237" y="90277"/>
            <a:ext cx="102597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ТРИЗ - теория решения изобретательских задач – была разработана около 50 лет учёным, писателем-фантастом Генрихом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Сауловичем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Альтшуллером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Впервые в дошкольные учреждения ТРИЗ – технологии приходят в 1987 году.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2A434C1-376B-4AD3-9195-E145D50401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1562826"/>
            <a:ext cx="4437654" cy="3380013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AB0DEB7-2D61-43DF-B69D-B6F988C26DE2}"/>
              </a:ext>
            </a:extLst>
          </p:cNvPr>
          <p:cNvSpPr/>
          <p:nvPr/>
        </p:nvSpPr>
        <p:spPr>
          <a:xfrm>
            <a:off x="6096000" y="2030137"/>
            <a:ext cx="38113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ТРИЗ – это управляемый процесс создания нового, соединяющий в себе точный расчёт, логику, интуицию» Г. С.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Альтшуллер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4D8918A-040B-4DF7-82B0-B77C72CD6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491" y="3934437"/>
            <a:ext cx="3335650" cy="275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4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4C00F58-7D5E-40C5-A115-2D9A28E303E7}"/>
              </a:ext>
            </a:extLst>
          </p:cNvPr>
          <p:cNvSpPr txBox="1"/>
          <p:nvPr/>
        </p:nvSpPr>
        <p:spPr>
          <a:xfrm>
            <a:off x="1526796" y="0"/>
            <a:ext cx="93956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ТРИЗ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научить детей мыслить системно, с пониманием происходящих процессов, дать в руки воспитателям инструмент по конкретному практическому воспитанию у детей качеств творческой личности, способной понимать единство и противоречие окружающего мира, решать свои маленькие проблемы.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BE0E70A-2218-452D-BA79-6E7950806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179" y="2491584"/>
            <a:ext cx="5932415" cy="3611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854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112357" y="2337286"/>
            <a:ext cx="410058" cy="3715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A81F504-27CD-4B71-B414-B134A180DCC8}"/>
              </a:ext>
            </a:extLst>
          </p:cNvPr>
          <p:cNvSpPr txBox="1"/>
          <p:nvPr/>
        </p:nvSpPr>
        <p:spPr>
          <a:xfrm>
            <a:off x="763398" y="109057"/>
            <a:ext cx="10427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 речи детей дошкольного возраста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методами ТРИЗ 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E4F5BC0-61A7-496B-859A-DA8F70E4394E}"/>
              </a:ext>
            </a:extLst>
          </p:cNvPr>
          <p:cNvSpPr/>
          <p:nvPr/>
        </p:nvSpPr>
        <p:spPr>
          <a:xfrm>
            <a:off x="1049475" y="672118"/>
            <a:ext cx="2499919" cy="23227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обучения детей составлению сравнений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ACF3E82C-64DF-4A3B-ADC4-7C92EA99B623}"/>
              </a:ext>
            </a:extLst>
          </p:cNvPr>
          <p:cNvSpPr/>
          <p:nvPr/>
        </p:nvSpPr>
        <p:spPr>
          <a:xfrm>
            <a:off x="1049475" y="3441582"/>
            <a:ext cx="2767255" cy="2550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обучения детей составлению загадок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80F2D32A-5CBB-43FA-940F-6B97EA96673E}"/>
              </a:ext>
            </a:extLst>
          </p:cNvPr>
          <p:cNvSpPr/>
          <p:nvPr/>
        </p:nvSpPr>
        <p:spPr>
          <a:xfrm>
            <a:off x="4669299" y="1237059"/>
            <a:ext cx="2416029" cy="22296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обучения детей составлению метафор 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DA5A9729-E4AF-4195-94C8-83B40B34869D}"/>
              </a:ext>
            </a:extLst>
          </p:cNvPr>
          <p:cNvSpPr/>
          <p:nvPr/>
        </p:nvSpPr>
        <p:spPr>
          <a:xfrm>
            <a:off x="4808290" y="3934331"/>
            <a:ext cx="2575420" cy="2550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обучения детей составлению рифмованных текстов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3023232C-36B0-4730-B111-C0A55896B221}"/>
              </a:ext>
            </a:extLst>
          </p:cNvPr>
          <p:cNvSpPr/>
          <p:nvPr/>
        </p:nvSpPr>
        <p:spPr>
          <a:xfrm>
            <a:off x="7937898" y="1222476"/>
            <a:ext cx="2348917" cy="22296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обучения детей составлению творческих рассказов по картине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0699E42B-65C0-4906-BEC9-821346566637}"/>
              </a:ext>
            </a:extLst>
          </p:cNvPr>
          <p:cNvSpPr/>
          <p:nvPr/>
        </p:nvSpPr>
        <p:spPr>
          <a:xfrm>
            <a:off x="8347957" y="4094594"/>
            <a:ext cx="2348916" cy="22296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обучения детей составлению текстов сказочного содержания </a:t>
            </a:r>
          </a:p>
        </p:txBody>
      </p:sp>
    </p:spTree>
    <p:extLst>
      <p:ext uri="{BB962C8B-B14F-4D97-AF65-F5344CB8AC3E}">
        <p14:creationId xmlns:p14="http://schemas.microsoft.com/office/powerpoint/2010/main" val="336256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-4.07407E-6 C -0.06419 -0.00926 -0.12356 -0.03263 -0.19192 -0.02708 C -0.24049 -0.0206 -0.2862 -0.01666 -0.33294 0.02848 C -0.38672 0.08033 -0.42734 0.13403 -0.44922 0.19561 L -0.55403 0.48033 " pathEditMode="relative" rAng="20040000" ptsTypes="AAA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86" y="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B70A0F-436A-4559-9432-EB876AA1AC2C}"/>
              </a:ext>
            </a:extLst>
          </p:cNvPr>
          <p:cNvSpPr txBox="1"/>
          <p:nvPr/>
        </p:nvSpPr>
        <p:spPr>
          <a:xfrm>
            <a:off x="704676" y="486561"/>
            <a:ext cx="826947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 речи с дошкольниками элементы ТРИЗ, </a:t>
            </a:r>
          </a:p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учитываю следующие дидактические принципы: 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свободы;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принцип открытости;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принцип деятельности;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принцип обратной связи;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принцип идеальности. 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E6A289-80CC-4EB7-96E7-BA097DF8EC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067" y="3791788"/>
            <a:ext cx="3176072" cy="28116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179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06DCA5-CEA9-4901-A129-FC6BC947019E}"/>
              </a:ext>
            </a:extLst>
          </p:cNvPr>
          <p:cNvSpPr txBox="1"/>
          <p:nvPr/>
        </p:nvSpPr>
        <p:spPr>
          <a:xfrm>
            <a:off x="2567031" y="318782"/>
            <a:ext cx="6325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по развитию речи с использованием ТРИЗ –технологии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0248414-5EAC-4ADD-93A9-0DCED56E6125}"/>
              </a:ext>
            </a:extLst>
          </p:cNvPr>
          <p:cNvSpPr/>
          <p:nvPr/>
        </p:nvSpPr>
        <p:spPr>
          <a:xfrm>
            <a:off x="218116" y="1272889"/>
            <a:ext cx="2718031" cy="1680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 - подводим детей к проблеме многофункционального использования объекта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0EF7767-F773-4781-B906-26900E93258E}"/>
              </a:ext>
            </a:extLst>
          </p:cNvPr>
          <p:cNvSpPr/>
          <p:nvPr/>
        </p:nvSpPr>
        <p:spPr>
          <a:xfrm>
            <a:off x="3035417" y="2952925"/>
            <a:ext cx="2594993" cy="1912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 - «тайна двойного» или выявление противоречий в объекте, явлении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B78D01A-4705-41E9-99FC-C5A6028EFED2}"/>
              </a:ext>
            </a:extLst>
          </p:cNvPr>
          <p:cNvSpPr/>
          <p:nvPr/>
        </p:nvSpPr>
        <p:spPr>
          <a:xfrm>
            <a:off x="5729680" y="1266738"/>
            <a:ext cx="2550253" cy="1686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этап - разрешение противоречий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DEAA52C-97B1-45C3-AD32-CE3EA4DF4CD0}"/>
              </a:ext>
            </a:extLst>
          </p:cNvPr>
          <p:cNvSpPr/>
          <p:nvPr/>
        </p:nvSpPr>
        <p:spPr>
          <a:xfrm>
            <a:off x="8279933" y="2952925"/>
            <a:ext cx="2843868" cy="1870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этап -  изобретательства основная задача: научить детей искать и находить свое решение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4FFB1A7-64F4-463E-88E3-B3CAAB0FF25A}"/>
              </a:ext>
            </a:extLst>
          </p:cNvPr>
          <p:cNvSpPr/>
          <p:nvPr/>
        </p:nvSpPr>
        <p:spPr>
          <a:xfrm>
            <a:off x="317386" y="4886586"/>
            <a:ext cx="2718031" cy="1652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Пятый этап работы по технологии ТРИЗ –  придумывание новых сказок с помощью специальных методов: «сказка на изнанку», «перевирание сказки», «сказка в заданном ключе»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D316172-3988-4C60-962A-6828E8CB10F1}"/>
              </a:ext>
            </a:extLst>
          </p:cNvPr>
          <p:cNvSpPr/>
          <p:nvPr/>
        </p:nvSpPr>
        <p:spPr>
          <a:xfrm>
            <a:off x="5729680" y="4865615"/>
            <a:ext cx="2718031" cy="1870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шестом этапе опираясь на полученные знания, интуицию, используя оригинальные решения проблем, ребенок учится находить выход из любой сложной ситуации </a:t>
            </a:r>
          </a:p>
        </p:txBody>
      </p:sp>
    </p:spTree>
    <p:extLst>
      <p:ext uri="{BB962C8B-B14F-4D97-AF65-F5344CB8AC3E}">
        <p14:creationId xmlns:p14="http://schemas.microsoft.com/office/powerpoint/2010/main" val="407154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E25CDC9-6A60-44DF-AF91-FA27170B91BC}"/>
              </a:ext>
            </a:extLst>
          </p:cNvPr>
          <p:cNvSpPr/>
          <p:nvPr/>
        </p:nvSpPr>
        <p:spPr>
          <a:xfrm>
            <a:off x="327171" y="419450"/>
            <a:ext cx="980673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адаптированных методов ТРИЗ в процессе развития речи детей дошкольного возраста способствует: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активизации познавательной деятельности детей;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созданию мотивационных установок на проявление творчества;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созданию условий для развития образной стороны речи детей;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повышению эффективности овладения всеми языковыми средствами;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формированию осознанности в </a:t>
            </a: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построении лексико-грамматических конструкций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848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2FF6AE2C-0855-4436-BAB0-964168DB80F7}" vid="{82FFDBF2-270A-4196-BBA2-1947BAF14E3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2C15FF-1675-4B64-8D0C-D78E36D0F68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4F8F9056-19CC-403D-A4E3-D0BFC3D9E6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67FFB0-F441-4120-8FA0-C46780EE30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с играющими детьми</Template>
  <TotalTime>301</TotalTime>
  <Words>380</Words>
  <Application>Microsoft Office PowerPoint</Application>
  <PresentationFormat>Широкоэкранный</PresentationFormat>
  <Paragraphs>51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Segoe UI</vt:lpstr>
      <vt:lpstr>Times New Roman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Локтина</dc:creator>
  <cp:lastModifiedBy>Анна Локтина</cp:lastModifiedBy>
  <cp:revision>1</cp:revision>
  <dcterms:created xsi:type="dcterms:W3CDTF">2024-05-03T05:57:01Z</dcterms:created>
  <dcterms:modified xsi:type="dcterms:W3CDTF">2024-05-03T10:58:43Z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