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Click to edit Master subtitle style</a:t>
            </a:r>
            <a:endParaRPr lang="ru-RU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/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427403"/>
            <a:ext cx="9144000" cy="4164134"/>
          </a:xfrm>
        </p:spPr>
        <p:txBody>
          <a:bodyPr/>
          <a:lstStyle/>
          <a:p>
            <a:pPr>
              <a:defRPr/>
            </a:pPr>
            <a:r>
              <a:rPr sz="4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Формирование белорусской народности в XIV-XVIII веке; признаки народности, особенности их формирования у белорусов, происхождение названия "Белая Русь"</a:t>
            </a:r>
            <a:endParaRPr sz="4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12090672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0"/>
            <a:ext cx="12139518" cy="6803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52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26987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Быт и повседневная жизнь белоруса</a:t>
            </a:r>
            <a:endParaRPr/>
          </a:p>
        </p:txBody>
      </p:sp>
      <p:sp>
        <p:nvSpPr>
          <p:cNvPr id="1614413197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9" y="1424126"/>
            <a:ext cx="10515600" cy="5114786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800">
                <a:latin typeface="Times New Roman"/>
                <a:cs typeface="Times New Roman"/>
              </a:rPr>
              <a:t>1.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Одежда белорусов была преимущественно домашнего производства, ее отдельные элементы богато украшали орнаментом. Среди шляхты с  XVI  в. начал распространяться своеобразный «сарматский костюм», а среди магнатов — западноевропейская одежда.</a:t>
            </a:r>
            <a:endParaRPr sz="280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800">
                <a:latin typeface="Times New Roman"/>
                <a:cs typeface="Times New Roman"/>
              </a:rPr>
              <a:t>2.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Основу национальной кухни, которая формировалась на протяжении веков, составляли мучные и крупяные блюда, молочная продукция, овощи, рыба, мясные изделия.</a:t>
            </a:r>
            <a:endParaRPr sz="2800"/>
          </a:p>
          <a:p>
            <a:pPr marL="0" indent="0">
              <a:buFont typeface="Arial"/>
              <a:buNone/>
              <a:defRPr/>
            </a:pPr>
            <a:r>
              <a:rPr sz="2800">
                <a:latin typeface="Times New Roman"/>
                <a:cs typeface="Times New Roman"/>
              </a:rPr>
              <a:t>3.</a:t>
            </a: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Распространенными жанрами фольклора были песни, сказки, загадки, пословицы и поговорки. Среди песен особое место занимали обрядовые, тесно связанные с повседневной жизнью и хозяйственной деятельностью. </a:t>
            </a:r>
            <a:endParaRPr sz="2800"/>
          </a:p>
        </p:txBody>
      </p:sp>
      <p:sp>
        <p:nvSpPr>
          <p:cNvPr id="1169164885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6CD9CCD-8DCD-BBD2-4FF2-24F70FFBAAFE}" type="datetimeFigureOut">
              <a:rPr/>
              <a:t/>
            </a:fld>
            <a:endParaRPr lang="ru-RU"/>
          </a:p>
        </p:txBody>
      </p:sp>
      <p:sp>
        <p:nvSpPr>
          <p:cNvPr id="1355611790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27624007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AE4F1C7-7D74-9112-B219-94EF922C8152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36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018428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9" y="3310630"/>
            <a:ext cx="10515600" cy="2866331"/>
          </a:xfrm>
        </p:spPr>
        <p:txBody>
          <a:bodyPr/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Танцевальное искусство белорусов изначально формировалось в крестьянской среде. Среди народных танцев наиболее распространенным был хоровод. Песни и танцы сопровождались игрой на музыкальных инструментах — гуслях, роге, дудках, трубе. В период Нового времени появились новые инструменты —дуда, цимбалы, лира.</a:t>
            </a:r>
            <a:endParaRPr sz="2800"/>
          </a:p>
        </p:txBody>
      </p:sp>
      <p:sp>
        <p:nvSpPr>
          <p:cNvPr id="83506510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4DF1B36-F1DC-08DF-A332-AA67C56DC972}" type="datetimeFigureOut">
              <a:rPr/>
              <a:t/>
            </a:fld>
            <a:endParaRPr lang="ru-RU"/>
          </a:p>
        </p:txBody>
      </p:sp>
      <p:sp>
        <p:nvSpPr>
          <p:cNvPr id="92947638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09405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084A0C7-2668-FF2E-6B09-0A65A2A2294D}" type="slidenum">
              <a:rPr/>
              <a:t/>
            </a:fld>
            <a:endParaRPr lang="ru-RU"/>
          </a:p>
        </p:txBody>
      </p:sp>
      <p:pic>
        <p:nvPicPr>
          <p:cNvPr id="1175754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609077" y="73980"/>
            <a:ext cx="8277523" cy="3625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773731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94986591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010815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2596731" y="1122363"/>
            <a:ext cx="6803148" cy="4408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43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514134" y="365124"/>
            <a:ext cx="11222403" cy="3530355"/>
          </a:xfrm>
        </p:spPr>
        <p:txBody>
          <a:bodyPr/>
          <a:lstStyle/>
          <a:p>
            <a:pPr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Народность -это историческая общность людей, которая складывается на основе общей территории, языка, хозяйственной жизни, культуры.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615961"/>
            <a:ext cx="10515600" cy="1561001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43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2847290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4615960"/>
            <a:ext cx="10515600" cy="156100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9540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50856" y="1257669"/>
            <a:ext cx="10702942" cy="4615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Признаки народности: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территория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язык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самосознание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черты характера и культуры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экономические взаимосвязи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Формирование белорусской народности происходило в </a:t>
            </a:r>
            <a:r>
              <a:rPr lang="en-US" sz="3600" b="1">
                <a:latin typeface="Times New Roman"/>
                <a:ea typeface="Times New Roman"/>
                <a:cs typeface="Times New Roman"/>
              </a:rPr>
              <a:t>XIII-XVI </a:t>
            </a:r>
            <a:r>
              <a:rPr lang="ru-RU" sz="3600" b="1">
                <a:latin typeface="Times New Roman"/>
                <a:ea typeface="Times New Roman"/>
                <a:cs typeface="Times New Roman"/>
              </a:rPr>
              <a:t>веках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755576" y="24422"/>
            <a:ext cx="3355029" cy="4827048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9049999" y="-830973"/>
            <a:ext cx="91439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Особенности формирования белорусского этноса:</a:t>
            </a:r>
            <a:endParaRPr b="1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 algn="l">
              <a:buNone/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1.Этническая территория белорусов изначально была заселена балтами. В 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5-7 веке на территории современной Беларуси начали переселяться славянские племена. Они подчинили часть балтского населения. Этот процесс называется - славянизация балтов.</a:t>
            </a:r>
            <a:endParaRPr sz="3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None/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2.В результате славянизации балтов формируются славянские племена: кривичи-полочане, дреговичи и радимичи</a:t>
            </a:r>
            <a:endParaRPr sz="3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None/>
              <a:defRPr/>
            </a:pP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Они составили основу будущей белорусской народности.</a:t>
            </a:r>
            <a:endParaRPr sz="3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None/>
              <a:defRPr/>
            </a:pPr>
            <a:endParaRPr sz="32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451826"/>
            <a:ext cx="9144000" cy="1611923"/>
          </a:xfrm>
        </p:spPr>
        <p:txBody>
          <a:bodyPr/>
          <a:lstStyle/>
          <a:p>
            <a:pPr>
              <a:defRPr/>
            </a:pPr>
            <a:r>
              <a:rPr sz="5000" b="1">
                <a:latin typeface="Times New Roman"/>
                <a:ea typeface="Times New Roman"/>
                <a:cs typeface="Times New Roman"/>
              </a:rPr>
              <a:t>Формированию народности содействовало</a:t>
            </a:r>
            <a:endParaRPr sz="50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465288" y="2185865"/>
            <a:ext cx="11149134" cy="3809999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404230" y="1880576"/>
            <a:ext cx="4029807" cy="2453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" hidden="0"/>
          <p:cNvSpPr/>
          <p:nvPr isPhoto="0" userDrawn="0"/>
        </p:nvSpPr>
        <p:spPr bwMode="auto">
          <a:xfrm flipH="0" flipV="0">
            <a:off x="404229" y="1880575"/>
            <a:ext cx="4029806" cy="245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" hidden="0"/>
          <p:cNvSpPr/>
          <p:nvPr isPhoto="0" userDrawn="0"/>
        </p:nvSpPr>
        <p:spPr bwMode="auto">
          <a:xfrm flipH="0" flipV="0">
            <a:off x="7377019" y="1575288"/>
            <a:ext cx="4188557" cy="2662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" hidden="0"/>
          <p:cNvSpPr/>
          <p:nvPr isPhoto="0" userDrawn="0"/>
        </p:nvSpPr>
        <p:spPr bwMode="auto">
          <a:xfrm flipH="0" flipV="0">
            <a:off x="1466633" y="4615961"/>
            <a:ext cx="4347307" cy="2062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" hidden="0"/>
          <p:cNvSpPr/>
          <p:nvPr isPhoto="0" userDrawn="0"/>
        </p:nvSpPr>
        <p:spPr bwMode="auto">
          <a:xfrm flipH="0" flipV="0">
            <a:off x="6668749" y="4493845"/>
            <a:ext cx="4689230" cy="194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" hidden="0"/>
          <p:cNvSpPr/>
          <p:nvPr isPhoto="0" userDrawn="0"/>
        </p:nvSpPr>
        <p:spPr bwMode="auto">
          <a:xfrm flipH="0" flipV="0">
            <a:off x="929326" y="2295768"/>
            <a:ext cx="3052884" cy="142874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Объединение в составе ВКЛ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" hidden="0"/>
          <p:cNvSpPr/>
          <p:nvPr isPhoto="0" userDrawn="0"/>
        </p:nvSpPr>
        <p:spPr bwMode="auto">
          <a:xfrm flipH="0" flipV="0">
            <a:off x="7853268" y="2491153"/>
            <a:ext cx="3321538" cy="129442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400">
                <a:latin typeface="Times New Roman"/>
                <a:ea typeface="Times New Roman"/>
                <a:cs typeface="Times New Roman"/>
              </a:rPr>
              <a:t>Мощная центральная власть и единые законы (Статуты ВКЛ)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" hidden="0"/>
          <p:cNvSpPr/>
          <p:nvPr isPhoto="0" userDrawn="0"/>
        </p:nvSpPr>
        <p:spPr bwMode="auto">
          <a:xfrm flipH="0" flipV="0">
            <a:off x="1943305" y="5092211"/>
            <a:ext cx="3418809" cy="13188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ctr"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Развитие экономических связей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" hidden="0"/>
          <p:cNvSpPr/>
          <p:nvPr isPhoto="0" userDrawn="0"/>
        </p:nvSpPr>
        <p:spPr bwMode="auto">
          <a:xfrm flipH="0" flipV="0">
            <a:off x="7523557" y="4714157"/>
            <a:ext cx="3223846" cy="145317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>
              <a:defRPr/>
            </a:pPr>
            <a:r>
              <a:rPr sz="2600">
                <a:latin typeface="Times New Roman"/>
                <a:ea typeface="Times New Roman"/>
                <a:cs typeface="Times New Roman"/>
              </a:rPr>
              <a:t>Старобелорусский - государственный язык в ВКЛ</a:t>
            </a:r>
            <a:endParaRPr sz="2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Самоназвание жителей белорусских земель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"Литвины" - жители Верхнего Понёманья. Ещё так называли всех жителей ВКЛ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"Русины" - жители Подвинья и Поднепровья в </a:t>
            </a:r>
            <a:r>
              <a:rPr lang="en-US" sz="3600">
                <a:latin typeface="Times New Roman"/>
                <a:ea typeface="Times New Roman"/>
                <a:cs typeface="Times New Roman"/>
              </a:rPr>
              <a:t>XIV-XVI 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вв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latin typeface="Times New Roman"/>
                <a:ea typeface="Times New Roman"/>
                <a:cs typeface="Times New Roman"/>
              </a:rPr>
              <a:t>"Белорусцы"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жители Подвинья </a:t>
            </a:r>
            <a:endParaRPr lang="ru-RU" sz="3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Поднепровья в </a:t>
            </a:r>
            <a:r>
              <a:rPr lang="en-US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XV</a:t>
            </a:r>
            <a:r>
              <a:rPr lang="en-US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-XVI</a:t>
            </a:r>
            <a:r>
              <a:rPr lang="en-US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вв</a:t>
            </a:r>
            <a:endParaRPr sz="3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"Полешуки" - жители Полесья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3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565628" y="3529134"/>
            <a:ext cx="2255343" cy="3244875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0" flipV="0">
            <a:off x="9001153" y="-818762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 amt="36000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862357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281112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3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 1586  г. шляхтич Соломон Рысинский, родом с  Полотчины, первым из современников использовал термин «белорус» для обозначения своей этнической принадлежности. Однако это не было замечено его современниками.</a:t>
            </a:r>
            <a:endParaRPr sz="13000"/>
          </a:p>
        </p:txBody>
      </p:sp>
      <p:sp>
        <p:nvSpPr>
          <p:cNvPr id="206531134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1CEC0654-9DF5-F164-D934-80CAE5844457}" type="datetimeFigureOut">
              <a:rPr/>
              <a:t/>
            </a:fld>
            <a:endParaRPr lang="ru-RU"/>
          </a:p>
        </p:txBody>
      </p:sp>
      <p:sp>
        <p:nvSpPr>
          <p:cNvPr id="175235513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0427012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9A5BABE-5D36-1BDA-4BAF-E7E9BA801BB7}" type="slidenum">
              <a:rPr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Формирование старобелорусского языка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3000">
                <a:latin typeface="Times New Roman"/>
                <a:ea typeface="Times New Roman"/>
                <a:cs typeface="Times New Roman"/>
              </a:rPr>
              <a:t>складывается на основе восточнославянского, испытывает влияние балтских языков и              польского языка</a:t>
            </a:r>
            <a:endParaRPr sz="3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3000">
                <a:latin typeface="Times New Roman"/>
                <a:ea typeface="Times New Roman"/>
                <a:cs typeface="Times New Roman"/>
              </a:rPr>
              <a:t>звуковые особенности: "дзеканне", "цеканне", "аканне"</a:t>
            </a:r>
            <a:endParaRPr sz="30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000">
                <a:latin typeface="Times New Roman"/>
                <a:ea typeface="Times New Roman"/>
                <a:cs typeface="Times New Roman"/>
              </a:rPr>
              <a:t>твердый          звук "Р"</a:t>
            </a:r>
            <a:endParaRPr sz="30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000">
                <a:latin typeface="Times New Roman"/>
                <a:ea typeface="Times New Roman"/>
                <a:cs typeface="Times New Roman"/>
              </a:rPr>
              <a:t>в </a:t>
            </a:r>
            <a:r>
              <a:rPr lang="en-US" sz="3000">
                <a:latin typeface="Times New Roman"/>
                <a:ea typeface="Times New Roman"/>
                <a:cs typeface="Times New Roman"/>
              </a:rPr>
              <a:t>XIV </a:t>
            </a:r>
            <a:r>
              <a:rPr lang="ru-RU" sz="3000">
                <a:latin typeface="Times New Roman"/>
                <a:ea typeface="Times New Roman"/>
                <a:cs typeface="Times New Roman"/>
              </a:rPr>
              <a:t>веке основной язык    для деловых документов</a:t>
            </a:r>
            <a:endParaRPr sz="3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2025-12-05T19:31:26Z</dcterms:modified>
  <cp:category/>
  <cp:contentStatus/>
  <cp:version/>
</cp:coreProperties>
</file>