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32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20.xml" ContentType="application/vnd.openxmlformats-officedocument.presentationml.slide+xml"/>
  <Override PartName="/ppt/slides/slide13.xml" ContentType="application/vnd.openxmlformats-officedocument.presentationml.slide+xml"/>
  <Override PartName="/ppt/slides/slide6.xml" ContentType="application/vnd.openxmlformats-officedocument.presentationml.slide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docProps/app.xml" ContentType="application/vnd.openxmlformats-officedocument.extended-properties+xml"/>
  <Override PartName="/ppt/slides/slide8.xml" ContentType="application/vnd.openxmlformats-officedocument.presentationml.slide+xml"/>
  <Override PartName="/ppt/slides/slide4.xml" ContentType="application/vnd.openxmlformats-officedocument.presentationml.slide+xml"/>
  <Override PartName="/docProps/core.xml" ContentType="application/vnd.openxmlformats-package.core-properties+xml"/>
  <Override PartName="/ppt/slides/slide21.xml" ContentType="application/vnd.openxmlformats-officedocument.presentationml.slide+xml"/>
  <Override PartName="/ppt/viewProps.xml" ContentType="application/vnd.openxmlformats-officedocument.presentationml.viewProps+xml"/>
  <Override PartName="/ppt/slides/slide19.xml" ContentType="application/vnd.openxmlformats-officedocument.presentationml.slide+xml"/>
  <Override PartName="/ppt/slides/slide31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slides/slide25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tableStyles.xml" ContentType="application/vnd.openxmlformats-officedocument.presentationml.tableStyles+xml"/>
  <Override PartName="/ppt/presentation.xml" ContentType="application/vnd.openxmlformats-officedocument.presentationml.presentation.main+xml"/>
  <Override PartName="/ppt/theme/theme1.xml" ContentType="application/vnd.openxmlformats-officedocument.theme+xml"/>
  <Override PartName="/docProps/custom.xml" ContentType="application/vnd.openxmlformats-officedocument.custom-properties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autoCompressPictures="0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</p:sldIdLst>
  <p:sldSz cx="18288000" cy="10287000"/>
  <p:notesSz cx="18288000" cy="10287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1E70F254-A200-15DA-C155-163E06A46083}">
  <a:tblStyle styleId="{1E70F254-A200-15DA-C155-163E06A46083}" styleName="Medium Style 2 - Accent 4">
    <a:wholeTbl>
      <a:tcTxStyle>
        <a:fontRef idx="minor"/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/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/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/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/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236" y="-90"/>
      </p:cViewPr>
      <p:guideLst>
        <p:guide pos="2160" orient="horz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presProps" Target="presProps.xml" /><Relationship Id="rId36" Type="http://schemas.openxmlformats.org/officeDocument/2006/relationships/tableStyles" Target="tableStyles.xml" /><Relationship Id="rId37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PPTIST_MASTER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dt="0" ftr="0" hdr="0" sldNum="0"/>
  <p:txStyles>
    <p:titleStyle>
      <a:lvl1pPr algn="ctr" defTabSz="914400"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g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g"/></Relationships>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g"/></Relationships>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g"/></Relationships>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jpg"/></Relationships>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jp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1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19b7dde0-1442-8d39-8000-0000c502b664.png?kimi-sig=P6GVUcIjLJJYzXyf0wzbQuUy7JmURpVfXY4DXzSP-qE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0124" y="76564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1">
        <p:fade thruBlk="0"/>
      </p:transition>
    </mc:Choice>
    <mc:Fallback>
      <p:transition spd="slow" advClick="1">
        <p:fade thruBlk="0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2">
            <a:lumMod val="25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10760707" name=""/>
          <p:cNvSpPr/>
          <p:nvPr/>
        </p:nvSpPr>
        <p:spPr bwMode="auto">
          <a:xfrm flipH="0" flipV="0">
            <a:off x="547720" y="378198"/>
            <a:ext cx="17313087" cy="9482977"/>
          </a:xfrm>
          <a:prstGeom prst="rect">
            <a:avLst/>
          </a:prstGeom>
          <a:solidFill>
            <a:srgbClr val="E8D2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3467595" name=""/>
          <p:cNvSpPr txBox="1"/>
          <p:nvPr/>
        </p:nvSpPr>
        <p:spPr bwMode="auto">
          <a:xfrm flipH="0" flipV="0">
            <a:off x="925918" y="910477"/>
            <a:ext cx="16556690" cy="36579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endParaRPr/>
          </a:p>
        </p:txBody>
      </p:sp>
      <p:pic>
        <p:nvPicPr>
          <p:cNvPr id="572602140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978565" y="378198"/>
            <a:ext cx="16171251" cy="91608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2">
            <a:lumMod val="25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88006641" name=""/>
          <p:cNvSpPr/>
          <p:nvPr/>
        </p:nvSpPr>
        <p:spPr bwMode="auto">
          <a:xfrm flipH="0" flipV="0">
            <a:off x="547720" y="448235"/>
            <a:ext cx="17313087" cy="9482977"/>
          </a:xfrm>
          <a:prstGeom prst="rect">
            <a:avLst/>
          </a:prstGeom>
          <a:solidFill>
            <a:srgbClr val="E8D2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35994696" name=""/>
          <p:cNvSpPr txBox="1"/>
          <p:nvPr/>
        </p:nvSpPr>
        <p:spPr bwMode="auto">
          <a:xfrm flipH="0" flipV="0">
            <a:off x="925918" y="910477"/>
            <a:ext cx="16556690" cy="36579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endParaRPr/>
          </a:p>
        </p:txBody>
      </p:sp>
      <p:pic>
        <p:nvPicPr>
          <p:cNvPr id="479933248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547720" y="650871"/>
            <a:ext cx="16684191" cy="92803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2">
            <a:lumMod val="25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38156351" name=""/>
          <p:cNvSpPr/>
          <p:nvPr/>
        </p:nvSpPr>
        <p:spPr bwMode="auto">
          <a:xfrm flipH="0" flipV="0">
            <a:off x="547720" y="448235"/>
            <a:ext cx="17313087" cy="9482977"/>
          </a:xfrm>
          <a:prstGeom prst="rect">
            <a:avLst/>
          </a:prstGeom>
          <a:solidFill>
            <a:srgbClr val="E8D2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4196143" name=""/>
          <p:cNvSpPr txBox="1"/>
          <p:nvPr/>
        </p:nvSpPr>
        <p:spPr bwMode="auto">
          <a:xfrm flipH="0" flipV="0">
            <a:off x="925918" y="910477"/>
            <a:ext cx="16556690" cy="36579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endParaRPr/>
          </a:p>
        </p:txBody>
      </p:sp>
      <p:pic>
        <p:nvPicPr>
          <p:cNvPr id="1996906917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604577" y="637334"/>
            <a:ext cx="17199374" cy="91047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2">
            <a:lumMod val="25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4629780" name=""/>
          <p:cNvSpPr/>
          <p:nvPr/>
        </p:nvSpPr>
        <p:spPr bwMode="auto">
          <a:xfrm flipH="0" flipV="0">
            <a:off x="547720" y="448235"/>
            <a:ext cx="17313087" cy="9482977"/>
          </a:xfrm>
          <a:prstGeom prst="rect">
            <a:avLst/>
          </a:prstGeom>
          <a:solidFill>
            <a:srgbClr val="E8D2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60210726" name=""/>
          <p:cNvSpPr txBox="1"/>
          <p:nvPr/>
        </p:nvSpPr>
        <p:spPr bwMode="auto">
          <a:xfrm flipH="0" flipV="0">
            <a:off x="925918" y="910477"/>
            <a:ext cx="16556690" cy="36579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endParaRPr/>
          </a:p>
        </p:txBody>
      </p:sp>
      <p:pic>
        <p:nvPicPr>
          <p:cNvPr id="1441317500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812426" y="602316"/>
            <a:ext cx="16895980" cy="90207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2">
            <a:lumMod val="25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30747917" name=""/>
          <p:cNvSpPr/>
          <p:nvPr/>
        </p:nvSpPr>
        <p:spPr bwMode="auto">
          <a:xfrm flipH="0" flipV="0">
            <a:off x="547720" y="448235"/>
            <a:ext cx="17313087" cy="9482977"/>
          </a:xfrm>
          <a:prstGeom prst="rect">
            <a:avLst/>
          </a:prstGeom>
          <a:solidFill>
            <a:srgbClr val="E8D2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30582459" name=""/>
          <p:cNvSpPr txBox="1"/>
          <p:nvPr/>
        </p:nvSpPr>
        <p:spPr bwMode="auto">
          <a:xfrm flipH="0" flipV="0">
            <a:off x="925918" y="910477"/>
            <a:ext cx="16556690" cy="36579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endParaRPr/>
          </a:p>
        </p:txBody>
      </p:sp>
      <p:pic>
        <p:nvPicPr>
          <p:cNvPr id="1759328037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498132" y="308161"/>
            <a:ext cx="17362676" cy="97631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2">
            <a:lumMod val="25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74695328" name=""/>
          <p:cNvSpPr/>
          <p:nvPr/>
        </p:nvSpPr>
        <p:spPr bwMode="auto">
          <a:xfrm flipH="0" flipV="0">
            <a:off x="547720" y="448235"/>
            <a:ext cx="17313087" cy="9482977"/>
          </a:xfrm>
          <a:prstGeom prst="rect">
            <a:avLst/>
          </a:prstGeom>
          <a:solidFill>
            <a:srgbClr val="E8D2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37694220" name=""/>
          <p:cNvSpPr txBox="1"/>
          <p:nvPr/>
        </p:nvSpPr>
        <p:spPr bwMode="auto">
          <a:xfrm flipH="0" flipV="0">
            <a:off x="925918" y="910477"/>
            <a:ext cx="16556690" cy="36579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endParaRPr/>
          </a:p>
        </p:txBody>
      </p:sp>
      <p:pic>
        <p:nvPicPr>
          <p:cNvPr id="790497043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925918" y="448235"/>
            <a:ext cx="16850845" cy="94705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5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19b7dde5-3342-86ca-8000-00006381a03a.png?kimi-sig=FlHfohY_VMo4U1ssuriWzJmWdmIGNhNVZ4rNroEq6Uw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1">
        <p:fade thruBlk="0"/>
      </p:transition>
    </mc:Choice>
    <mc:Fallback>
      <p:transition spd="slow" advClick="1">
        <p:fade thruBlk="0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2">
            <a:lumMod val="25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46615045" name=""/>
          <p:cNvSpPr/>
          <p:nvPr/>
        </p:nvSpPr>
        <p:spPr bwMode="auto">
          <a:xfrm flipH="0" flipV="0">
            <a:off x="547720" y="448235"/>
            <a:ext cx="17313087" cy="9482977"/>
          </a:xfrm>
          <a:prstGeom prst="rect">
            <a:avLst/>
          </a:prstGeom>
          <a:solidFill>
            <a:srgbClr val="E8D2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54649974" name=""/>
          <p:cNvSpPr txBox="1"/>
          <p:nvPr/>
        </p:nvSpPr>
        <p:spPr bwMode="auto">
          <a:xfrm flipH="0" flipV="0">
            <a:off x="925918" y="910477"/>
            <a:ext cx="16556690" cy="36579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endParaRPr/>
          </a:p>
        </p:txBody>
      </p:sp>
      <p:pic>
        <p:nvPicPr>
          <p:cNvPr id="408163263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841874" y="428625"/>
            <a:ext cx="11359963" cy="7285629"/>
          </a:xfrm>
          <a:prstGeom prst="rect">
            <a:avLst/>
          </a:prstGeom>
        </p:spPr>
      </p:pic>
      <p:pic>
        <p:nvPicPr>
          <p:cNvPr id="2043021213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5000625" y="7591985"/>
            <a:ext cx="12643659" cy="21151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6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19b7dde4-f0a2-87d3-8000-00007e32e41b.png?kimi-sig=GFieVoPqjSYZCK16vR_hEqoDjUGidnHbsW1etxdW_SE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1">
        <p:fade thruBlk="0"/>
      </p:transition>
    </mc:Choice>
    <mc:Fallback>
      <p:transition spd="slow" advClick="1">
        <p:fade thruBlk="0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7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19b7dded-9292-88e5-8000-0000ae98c8b5.png?kimi-sig=V5ZTxseqEYqDwPcVmKiccdhIFyJM5Wbha9-T3g5zQdc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1">
        <p:fade thruBlk="0"/>
      </p:transition>
    </mc:Choice>
    <mc:Fallback>
      <p:transition spd="slow" advClick="1">
        <p:fade thruBlk="0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2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19b7dde5-d732-8a66-8000-0000d0ac8f96.png?kimi-sig=spxydWkd6zWCc1I_niGkzroeiESqajyUQlgKYzo83Z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56029" y="-112058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1">
        <p:fade thruBlk="0"/>
      </p:transition>
    </mc:Choice>
    <mc:Fallback>
      <p:transition spd="slow" advClick="1">
        <p:fade thruBlk="0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8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19b7dded-8532-8b69-8000-0000b3c1ae08.png?kimi-sig=E_4zizmi5mf0j-c1hKFHk1PHVj3ArESH98UyzPjnmBw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1">
        <p:fade thruBlk="0"/>
      </p:transition>
    </mc:Choice>
    <mc:Fallback>
      <p:transition spd="slow" advClick="1">
        <p:fade thruBlk="0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2">
            <a:lumMod val="25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27336344" name=""/>
          <p:cNvSpPr/>
          <p:nvPr/>
        </p:nvSpPr>
        <p:spPr bwMode="auto">
          <a:xfrm flipH="0" flipV="0">
            <a:off x="547720" y="448235"/>
            <a:ext cx="17313087" cy="9482977"/>
          </a:xfrm>
          <a:prstGeom prst="rect">
            <a:avLst/>
          </a:prstGeom>
          <a:solidFill>
            <a:srgbClr val="E8D2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71655536" name=""/>
          <p:cNvSpPr txBox="1"/>
          <p:nvPr/>
        </p:nvSpPr>
        <p:spPr bwMode="auto">
          <a:xfrm flipH="0" flipV="0">
            <a:off x="925918" y="910477"/>
            <a:ext cx="16556690" cy="36579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endParaRPr/>
          </a:p>
        </p:txBody>
      </p:sp>
      <p:pic>
        <p:nvPicPr>
          <p:cNvPr id="2041391425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86360" y="518271"/>
            <a:ext cx="8105774" cy="6591299"/>
          </a:xfrm>
          <a:prstGeom prst="rect">
            <a:avLst/>
          </a:prstGeom>
        </p:spPr>
      </p:pic>
      <p:pic>
        <p:nvPicPr>
          <p:cNvPr id="1537115141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314889" y="2283198"/>
            <a:ext cx="8048624" cy="67055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tx2">
            <a:lumMod val="75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00925941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476249" y="-98051"/>
            <a:ext cx="15885771" cy="103228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2">
            <a:lumMod val="25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71322709" name=""/>
          <p:cNvSpPr/>
          <p:nvPr/>
        </p:nvSpPr>
        <p:spPr bwMode="auto">
          <a:xfrm flipH="0" flipV="0">
            <a:off x="547720" y="448235"/>
            <a:ext cx="17313087" cy="9482977"/>
          </a:xfrm>
          <a:prstGeom prst="rect">
            <a:avLst/>
          </a:prstGeom>
          <a:solidFill>
            <a:srgbClr val="E8D2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26131313" name=""/>
          <p:cNvSpPr txBox="1"/>
          <p:nvPr/>
        </p:nvSpPr>
        <p:spPr bwMode="auto">
          <a:xfrm flipH="0" flipV="0">
            <a:off x="925918" y="910477"/>
            <a:ext cx="16556690" cy="36579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endParaRPr/>
          </a:p>
        </p:txBody>
      </p:sp>
      <p:pic>
        <p:nvPicPr>
          <p:cNvPr id="545804674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602316" y="395625"/>
            <a:ext cx="15689669" cy="95355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9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19b7ddee-2292-882a-8000-0000ec95df04.png?kimi-sig=-PMHl1CKyZlf_XHhqAYJ65IWH5FxzZlqFi4Vlh73Xf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1">
        <p:fade thruBlk="0"/>
      </p:transition>
    </mc:Choice>
    <mc:Fallback>
      <p:transition spd="slow" advClick="1">
        <p:fade thruBlk="0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2">
            <a:lumMod val="25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25878015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561727" y="434227"/>
            <a:ext cx="17173014" cy="95169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15860906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0" y="84043"/>
            <a:ext cx="18074233" cy="102393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2">
            <a:lumMod val="25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43762196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602316" y="350183"/>
            <a:ext cx="5170146" cy="9530511"/>
          </a:xfrm>
          <a:prstGeom prst="rect">
            <a:avLst/>
          </a:prstGeom>
        </p:spPr>
      </p:pic>
      <p:pic>
        <p:nvPicPr>
          <p:cNvPr id="1572056232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6135220" y="350183"/>
            <a:ext cx="6598896" cy="6573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10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19b7ddee-6782-88f2-8000-0000a0c0ec22.png?kimi-sig=Hq1yctpvof0IQe0BNihhhJZ3hISYLZ85TrsdsE8mOqA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1">
        <p:fade thruBlk="0"/>
      </p:transition>
    </mc:Choice>
    <mc:Fallback>
      <p:transition spd="slow" advClick="1">
        <p:fade thruBlk="0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11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19b7ddee-2f32-8f53-8000-00005fe73462.png?kimi-sig=8z1OdfA236LRqCvyhaL3p4r7Gp5heTMb9MQ8El6_fuM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1">
        <p:fade thruBlk="0"/>
      </p:transition>
    </mc:Choice>
    <mc:Fallback>
      <p:transition spd="slow" advClick="1">
        <p:fade thruBlk="0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accent3">
            <a:lumMod val="60000"/>
            <a:lumOff val="4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69660351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896470" y="952499"/>
            <a:ext cx="16515935" cy="85024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12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19b7ddf4-32c2-8ecc-8000-000084fa2850.png?kimi-sig=SYSItZVl5UPIoMpnakcxdmCVCPdYnDDBeFpABu7EIOc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1">
        <p:fade thruBlk="0"/>
      </p:transition>
    </mc:Choice>
    <mc:Fallback>
      <p:transition spd="slow" advClick="1">
        <p:fade thruBlk="0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13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19b7ddf8-f1d2-8388-8000-0000a372d66a.png?kimi-sig=0h5e212HR2W3BrqWiyMvqKVIzpLI_tzfic5wiQ1GIPk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1">
        <p:fade thruBlk="0"/>
      </p:transition>
    </mc:Choice>
    <mc:Fallback>
      <p:transition spd="slow" advClick="1">
        <p:fade thruBlk="0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14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19b7ddf8-3932-8442-8000-0000b35d6422.png?kimi-sig=2ErX6fnQvB0R4_uWEkrNRPgY7eQ5eETeGo2qap1AHSk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1">
        <p:fade thruBlk="0"/>
      </p:transition>
    </mc:Choice>
    <mc:Fallback>
      <p:transition spd="slow" advClick="1">
        <p:fade thruBlk="0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3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19b7dde8-8c92-8896-8000-00006b163f44.png?kimi-sig=nSU7Z6C4ehKeUCEkqvKjRsKRaU9Opvb4heRNJE41VH0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1">
        <p:fade thruBlk="0"/>
      </p:transition>
    </mc:Choice>
    <mc:Fallback>
      <p:transition spd="slow" advClick="1">
        <p:fade thruBlk="0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4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banana/19b7dde4-cca2-89a3-8000-0000228f1d88.png?kimi-sig=LJRfdxHPeoMuNk-kcD3InGUxc-llU2AOMIN856_blg0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1">
        <p:fade thruBlk="0"/>
      </p:transition>
    </mc:Choice>
    <mc:Fallback>
      <p:transition spd="slow" advClick="1">
        <p:fade thruBlk="0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2">
            <a:lumMod val="25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49829710" name=""/>
          <p:cNvSpPr/>
          <p:nvPr/>
        </p:nvSpPr>
        <p:spPr bwMode="auto">
          <a:xfrm flipH="0" flipV="0">
            <a:off x="547720" y="448235"/>
            <a:ext cx="17313087" cy="9482977"/>
          </a:xfrm>
          <a:prstGeom prst="rect">
            <a:avLst/>
          </a:prstGeom>
          <a:solidFill>
            <a:srgbClr val="E8D2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40960916" name=""/>
          <p:cNvSpPr txBox="1"/>
          <p:nvPr/>
        </p:nvSpPr>
        <p:spPr bwMode="auto">
          <a:xfrm flipH="0" flipV="0">
            <a:off x="925918" y="910477"/>
            <a:ext cx="16556690" cy="36579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endParaRPr/>
          </a:p>
        </p:txBody>
      </p:sp>
      <p:graphicFrame>
        <p:nvGraphicFramePr>
          <p:cNvPr id="1154113355" name=""/>
          <p:cNvGraphicFramePr>
            <a:graphicFrameLocks xmlns:a="http://schemas.openxmlformats.org/drawingml/2006/main"/>
          </p:cNvGraphicFramePr>
          <p:nvPr/>
        </p:nvGraphicFramePr>
        <p:xfrm>
          <a:off x="743823" y="532279"/>
          <a:ext cx="12612413" cy="3230611"/>
        </p:xfrm>
        <a:graphic>
          <a:graphicData uri="http://schemas.openxmlformats.org/drawingml/2006/table">
            <a:tbl>
              <a:tblPr firstRow="1" firstCol="1" lastRow="0" lastCol="0" bandRow="1" bandCol="0">
                <a:tableStyleId>{1E70F254-A200-15DA-C155-163E06A46083}</a:tableStyleId>
              </a:tblPr>
              <a:tblGrid>
                <a:gridCol w="2340000"/>
                <a:gridCol w="5139446"/>
                <a:gridCol w="9498772"/>
              </a:tblGrid>
              <a:tr h="1044188">
                <a:tc>
                  <a:txBody>
                    <a:bodyPr/>
                    <a:p>
                      <a:pPr>
                        <a:defRPr/>
                      </a:pPr>
                      <a:r>
                        <a:rPr sz="3800" b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Год</a:t>
                      </a:r>
                      <a:endParaRPr sz="38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3800" b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Деятель/Событие</a:t>
                      </a:r>
                      <a:endParaRPr sz="38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3800" b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Значение</a:t>
                      </a:r>
                      <a:endParaRPr sz="38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</a:tr>
              <a:tr h="1768870">
                <a:tc>
                  <a:txBody>
                    <a:bodyPr/>
                    <a:p>
                      <a:pPr>
                        <a:defRPr/>
                      </a:pPr>
                      <a:r>
                        <a:rPr sz="38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1491–</a:t>
                      </a:r>
                      <a:endParaRPr sz="3800">
                        <a:solidFill>
                          <a:srgbClr val="000000"/>
                        </a:solidFill>
                        <a:latin typeface="Times New Roman"/>
                        <a:ea typeface="Arial"/>
                        <a:cs typeface="Times New Roman"/>
                      </a:endParaRPr>
                    </a:p>
                    <a:p>
                      <a:pPr>
                        <a:defRPr/>
                      </a:pPr>
                      <a:r>
                        <a:rPr sz="38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1493</a:t>
                      </a:r>
                      <a:endParaRPr sz="3800">
                        <a:solidFill>
                          <a:srgbClr val="000000"/>
                        </a:solidFill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38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Швайпольт Фиоль (Краков)</a:t>
                      </a:r>
                      <a:endParaRPr sz="38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38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Первые кириллические богослужебные книги</a:t>
                      </a:r>
                      <a:endParaRPr sz="38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</a:tr>
              <a:tr h="1707590">
                <a:tc>
                  <a:txBody>
                    <a:bodyPr/>
                    <a:p>
                      <a:pPr>
                        <a:defRPr/>
                      </a:pPr>
                      <a:r>
                        <a:rPr sz="38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1517</a:t>
                      </a:r>
                      <a:endParaRPr sz="38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3800" b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Франциск Скорина</a:t>
                      </a:r>
                      <a:r>
                        <a:rPr sz="38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 (Прага)</a:t>
                      </a:r>
                      <a:endParaRPr sz="38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38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Первая печатная книга у восточных славян – «Псалтирь»</a:t>
                      </a:r>
                      <a:endParaRPr sz="38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</a:tr>
              <a:tr h="1707590">
                <a:tc>
                  <a:txBody>
                    <a:bodyPr/>
                    <a:p>
                      <a:pPr>
                        <a:defRPr/>
                      </a:pPr>
                      <a:r>
                        <a:rPr sz="38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1517–</a:t>
                      </a:r>
                      <a:endParaRPr sz="3800">
                        <a:solidFill>
                          <a:srgbClr val="000000"/>
                        </a:solidFill>
                        <a:latin typeface="Times New Roman"/>
                        <a:ea typeface="Arial"/>
                        <a:cs typeface="Times New Roman"/>
                      </a:endParaRPr>
                    </a:p>
                    <a:p>
                      <a:pPr>
                        <a:defRPr/>
                      </a:pPr>
                      <a:r>
                        <a:rPr sz="38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1519</a:t>
                      </a:r>
                      <a:endParaRPr sz="38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38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Франциск Скорина</a:t>
                      </a:r>
                      <a:endParaRPr sz="38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38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Издание 22 книг Ветхого Завета («Библия руска»)</a:t>
                      </a:r>
                      <a:endParaRPr sz="38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</a:tr>
              <a:tr h="1707590">
                <a:tc>
                  <a:txBody>
                    <a:bodyPr/>
                    <a:p>
                      <a:pPr>
                        <a:defRPr/>
                      </a:pPr>
                      <a:r>
                        <a:rPr sz="38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1522</a:t>
                      </a:r>
                      <a:endParaRPr sz="38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38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Франциск Скорина (Вильно)</a:t>
                      </a:r>
                      <a:endParaRPr sz="38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38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«Малая подорожная книжица»</a:t>
                      </a:r>
                      <a:endParaRPr sz="38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</a:tr>
              <a:tr h="1031488">
                <a:tc>
                  <a:txBody>
                    <a:bodyPr/>
                    <a:p>
                      <a:pPr>
                        <a:defRPr/>
                      </a:pPr>
                      <a:r>
                        <a:rPr sz="38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1525</a:t>
                      </a:r>
                      <a:endParaRPr sz="38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38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Франциск Скорина</a:t>
                      </a:r>
                      <a:endParaRPr sz="38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38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«Апостол»</a:t>
                      </a:r>
                      <a:endParaRPr sz="38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2">
            <a:lumMod val="25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08947910" name=""/>
          <p:cNvSpPr/>
          <p:nvPr/>
        </p:nvSpPr>
        <p:spPr bwMode="auto">
          <a:xfrm flipH="0" flipV="0">
            <a:off x="547720" y="448235"/>
            <a:ext cx="17313087" cy="9482977"/>
          </a:xfrm>
          <a:prstGeom prst="rect">
            <a:avLst/>
          </a:prstGeom>
          <a:solidFill>
            <a:srgbClr val="E8D2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8769163" name=""/>
          <p:cNvSpPr txBox="1"/>
          <p:nvPr/>
        </p:nvSpPr>
        <p:spPr bwMode="auto">
          <a:xfrm flipH="0" flipV="0">
            <a:off x="925918" y="910477"/>
            <a:ext cx="16556690" cy="36579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endParaRPr/>
          </a:p>
        </p:txBody>
      </p:sp>
      <p:graphicFrame>
        <p:nvGraphicFramePr>
          <p:cNvPr id="69200348" name=""/>
          <p:cNvGraphicFramePr>
            <a:graphicFrameLocks xmlns:a="http://schemas.openxmlformats.org/drawingml/2006/main"/>
          </p:cNvGraphicFramePr>
          <p:nvPr/>
        </p:nvGraphicFramePr>
        <p:xfrm>
          <a:off x="743823" y="532278"/>
          <a:ext cx="12612412" cy="3230611"/>
        </p:xfrm>
        <a:graphic>
          <a:graphicData uri="http://schemas.openxmlformats.org/drawingml/2006/table">
            <a:tbl>
              <a:tblPr firstRow="1" firstCol="1" lastRow="0" lastCol="0" bandRow="1" bandCol="0">
                <a:tableStyleId>{1E70F254-A200-15DA-C155-163E06A46083}</a:tableStyleId>
              </a:tblPr>
              <a:tblGrid>
                <a:gridCol w="1980526"/>
                <a:gridCol w="5498917"/>
                <a:gridCol w="9498772"/>
              </a:tblGrid>
              <a:tr h="553693">
                <a:tc>
                  <a:txBody>
                    <a:bodyPr/>
                    <a:p>
                      <a:pPr>
                        <a:defRPr/>
                      </a:pPr>
                      <a:r>
                        <a:rPr sz="38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1562</a:t>
                      </a:r>
                      <a:endParaRPr sz="38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38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Сымон Будный (Несвиж)</a:t>
                      </a:r>
                      <a:endParaRPr sz="38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38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«Катехизис» на старобелорусском</a:t>
                      </a:r>
                      <a:endParaRPr sz="38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</a:tr>
              <a:tr h="870408">
                <a:tc>
                  <a:txBody>
                    <a:bodyPr/>
                    <a:p>
                      <a:pPr>
                        <a:defRPr/>
                      </a:pPr>
                      <a:r>
                        <a:rPr sz="38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1564</a:t>
                      </a:r>
                      <a:endParaRPr sz="38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38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Иван Фёдоров, Петр Мстиславец (Москва)</a:t>
                      </a:r>
                      <a:endParaRPr sz="38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38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Первый печатный «Апостол» в России</a:t>
                      </a:r>
                      <a:endParaRPr sz="38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</a:tr>
              <a:tr h="870408">
                <a:tc>
                  <a:txBody>
                    <a:bodyPr/>
                    <a:p>
                      <a:pPr>
                        <a:defRPr/>
                      </a:pPr>
                      <a:r>
                        <a:rPr sz="38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1568–</a:t>
                      </a:r>
                      <a:endParaRPr sz="3800">
                        <a:solidFill>
                          <a:srgbClr val="000000"/>
                        </a:solidFill>
                        <a:latin typeface="Times New Roman"/>
                        <a:ea typeface="Arial"/>
                        <a:cs typeface="Times New Roman"/>
                      </a:endParaRPr>
                    </a:p>
                    <a:p>
                      <a:pPr>
                        <a:defRPr/>
                      </a:pPr>
                      <a:r>
                        <a:rPr sz="38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1569</a:t>
                      </a:r>
                      <a:endParaRPr sz="3800">
                        <a:solidFill>
                          <a:srgbClr val="000000"/>
                        </a:solidFill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38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Иван Фёдоров (Заблудов)</a:t>
                      </a:r>
                      <a:endParaRPr sz="38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38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«Евангелие учительное»</a:t>
                      </a:r>
                      <a:endParaRPr sz="38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</a:tr>
              <a:tr h="870408">
                <a:tc>
                  <a:txBody>
                    <a:bodyPr/>
                    <a:p>
                      <a:pPr>
                        <a:defRPr/>
                      </a:pPr>
                      <a:r>
                        <a:rPr sz="38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1570-е</a:t>
                      </a:r>
                      <a:endParaRPr sz="38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38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Василий Тяпинский (Тяпино)</a:t>
                      </a:r>
                      <a:endParaRPr sz="38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38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Перевод «Евангелия» на старобелорусский</a:t>
                      </a:r>
                      <a:endParaRPr sz="38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</a:tr>
              <a:tr h="870408">
                <a:tc>
                  <a:txBody>
                    <a:bodyPr/>
                    <a:p>
                      <a:pPr>
                        <a:defRPr/>
                      </a:pPr>
                      <a:r>
                        <a:rPr sz="38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1588</a:t>
                      </a:r>
                      <a:endParaRPr sz="38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38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Братья Мамоничи (Вильно)</a:t>
                      </a:r>
                      <a:endParaRPr sz="38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38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Первое печатное издание Статута ВКЛ</a:t>
                      </a:r>
                      <a:endParaRPr sz="38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</a:tr>
              <a:tr h="870408">
                <a:tc>
                  <a:txBody>
                    <a:bodyPr/>
                    <a:p>
                      <a:pPr>
                        <a:defRPr/>
                      </a:pPr>
                      <a:r>
                        <a:rPr sz="38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1631</a:t>
                      </a:r>
                      <a:endParaRPr sz="38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38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Спиридон Соболь (Кутейно)</a:t>
                      </a:r>
                      <a:endParaRPr sz="38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38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«Букварь» для обучения детей</a:t>
                      </a:r>
                      <a:endParaRPr sz="38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</a:tr>
            </a:tbl>
          </a:graphicData>
        </a:graphic>
      </p:graphicFrame>
      <p:pic>
        <p:nvPicPr>
          <p:cNvPr id="1497332545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5630955" y="7659955"/>
            <a:ext cx="2326654" cy="22712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2">
            <a:lumMod val="25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73311449" name=""/>
          <p:cNvSpPr/>
          <p:nvPr/>
        </p:nvSpPr>
        <p:spPr bwMode="auto">
          <a:xfrm flipH="0" flipV="0">
            <a:off x="547720" y="448235"/>
            <a:ext cx="17313087" cy="9482977"/>
          </a:xfrm>
          <a:prstGeom prst="rect">
            <a:avLst/>
          </a:prstGeom>
          <a:solidFill>
            <a:srgbClr val="E8D2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1599888" name=""/>
          <p:cNvSpPr txBox="1"/>
          <p:nvPr/>
        </p:nvSpPr>
        <p:spPr bwMode="auto">
          <a:xfrm flipH="0" flipV="0">
            <a:off x="925918" y="910477"/>
            <a:ext cx="16556690" cy="36579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endParaRPr/>
          </a:p>
        </p:txBody>
      </p:sp>
      <p:sp>
        <p:nvSpPr>
          <p:cNvPr id="738683874" name=""/>
          <p:cNvSpPr txBox="1"/>
          <p:nvPr/>
        </p:nvSpPr>
        <p:spPr bwMode="auto">
          <a:xfrm flipH="0" flipV="0">
            <a:off x="1051985" y="728382"/>
            <a:ext cx="16446936" cy="301755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36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Языковая ситуация:</a:t>
            </a:r>
            <a:endParaRPr sz="3600">
              <a:latin typeface="Times New Roman"/>
              <a:cs typeface="Times New Roman"/>
            </a:endParaRPr>
          </a:p>
          <a:p>
            <a:pPr>
              <a:defRPr/>
            </a:pPr>
            <a:r>
              <a:rPr sz="36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Официальный язык ВКЛ – старобелорусский</a:t>
            </a:r>
            <a:endParaRPr sz="3600">
              <a:latin typeface="Times New Roman"/>
              <a:cs typeface="Times New Roman"/>
            </a:endParaRPr>
          </a:p>
          <a:p>
            <a:pPr>
              <a:defRPr/>
            </a:pPr>
            <a:r>
              <a:rPr sz="36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Использование церковнославянского, польского, латыни, иврита</a:t>
            </a:r>
            <a:endParaRPr sz="3600">
              <a:latin typeface="Times New Roman"/>
              <a:cs typeface="Times New Roman"/>
            </a:endParaRPr>
          </a:p>
          <a:p>
            <a:pPr>
              <a:defRPr/>
            </a:pPr>
            <a:r>
              <a:rPr sz="36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Письменность: кириллица, латиница, арабская графика (у татар)</a:t>
            </a:r>
            <a:endParaRPr sz="8000"/>
          </a:p>
          <a:p>
            <a:pPr>
              <a:defRPr/>
            </a:pPr>
            <a:r>
              <a:rPr lang="ru-RU" sz="4800">
                <a:latin typeface="Times New Roman"/>
                <a:cs typeface="Times New Roman"/>
              </a:rPr>
              <a:t>Пример «Песня про зубра» Н.Гусовский</a:t>
            </a:r>
            <a:endParaRPr sz="4800">
              <a:latin typeface="Times New Roman"/>
              <a:cs typeface="Times New Roman"/>
            </a:endParaRPr>
          </a:p>
        </p:txBody>
      </p:sp>
      <p:pic>
        <p:nvPicPr>
          <p:cNvPr id="847886479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9624485" y="4111435"/>
            <a:ext cx="8096249" cy="5595659"/>
          </a:xfrm>
          <a:prstGeom prst="rect">
            <a:avLst/>
          </a:prstGeom>
        </p:spPr>
      </p:pic>
      <p:pic>
        <p:nvPicPr>
          <p:cNvPr id="2087382981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840440" y="4398308"/>
            <a:ext cx="5548345" cy="54738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2">
            <a:lumMod val="25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50557729" name=""/>
          <p:cNvSpPr/>
          <p:nvPr/>
        </p:nvSpPr>
        <p:spPr bwMode="auto">
          <a:xfrm flipH="0" flipV="0">
            <a:off x="547720" y="448235"/>
            <a:ext cx="17313087" cy="9482977"/>
          </a:xfrm>
          <a:prstGeom prst="rect">
            <a:avLst/>
          </a:prstGeom>
          <a:solidFill>
            <a:srgbClr val="E8D2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83509897" name=""/>
          <p:cNvSpPr txBox="1"/>
          <p:nvPr/>
        </p:nvSpPr>
        <p:spPr bwMode="auto">
          <a:xfrm flipH="0" flipV="0">
            <a:off x="925918" y="910477"/>
            <a:ext cx="16556690" cy="36579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endParaRPr/>
          </a:p>
        </p:txBody>
      </p:sp>
      <p:sp>
        <p:nvSpPr>
          <p:cNvPr id="632514433" name=""/>
          <p:cNvSpPr txBox="1"/>
          <p:nvPr/>
        </p:nvSpPr>
        <p:spPr bwMode="auto">
          <a:xfrm flipH="0" flipV="0">
            <a:off x="547720" y="840440"/>
            <a:ext cx="3188262" cy="338331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ru-RU" sz="3600" b="1">
                <a:latin typeface="Times New Roman"/>
                <a:cs typeface="Times New Roman"/>
              </a:rPr>
              <a:t>Идеи римского права их адаптация в Статутах 1529 1566 1588</a:t>
            </a:r>
            <a:endParaRPr sz="3600" b="1">
              <a:latin typeface="Times New Roman"/>
              <a:cs typeface="Times New Roman"/>
            </a:endParaRPr>
          </a:p>
        </p:txBody>
      </p:sp>
      <p:pic>
        <p:nvPicPr>
          <p:cNvPr id="560541529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3735983" y="630330"/>
            <a:ext cx="14259492" cy="89086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Custom Theme">
  <a:themeElements>
    <a:clrScheme name="Custom">
      <a:dk1>
        <a:srgbClr val="000000"/>
      </a:dk1>
      <a:lt1>
        <a:srgbClr val="FFFFFF"/>
      </a:lt1>
      <a:dk2>
        <a:srgbClr val="333333"/>
      </a:dk2>
      <a:lt2>
        <a:srgbClr val="EEEEEE"/>
      </a:lt2>
      <a:accent1>
        <a:srgbClr val="8DAAC2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ONLYOFFICE/7.2.1.36</Application>
  <DocSecurity>0</DocSecurity>
  <PresentationFormat>On-screen Show (16:9)</PresentationFormat>
  <Paragraphs>0</Paragraphs>
  <Slides>32</Slides>
  <Notes>32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</vt:vector>
  </TitlesOfParts>
  <Manager/>
  <Company>Moonshot</Company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Гуманизм и Возрождение в Беларуси 16-17 вв.</dc:title>
  <dc:subject>Гуманизм и Возрождение в Беларуси 16-17 вв.</dc:subject>
  <dc:creator>Kimi</dc:creator>
  <cp:keywords/>
  <dc:description/>
  <dc:identifier/>
  <dc:language/>
  <cp:lastModifiedBy/>
  <cp:revision>2</cp:revision>
  <dcterms:created xsi:type="dcterms:W3CDTF">2026-01-02T08:56:07Z</dcterms:created>
  <dcterms:modified xsi:type="dcterms:W3CDTF">2026-01-02T09:58:25Z</dcterms:modified>
  <cp:category/>
  <cp:contentStatus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{"Label":"Гуманизм и Возрождение в Беларуси 16-17 вв.","ContentProducer":"001191110108MACG2KBH8F10000","ProduceID":"19b7dddb-0232-8782-8000-00005364bfb7","ReservedCode1":"","ContentPropagator":"001191110108MACG2KBH8F20000","PropagateID":"19b7dddb-0232-8782-8000-00005364bfb7","ReservedCode2":""}</vt:lpwstr>
  </property>
</Properties>
</file>