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6A86014-39D1-6F6D-B994-77065CC2B679}">
  <a:tblStyle styleId="{7B02143C-8E6D-3325-3818-61705ED19E82}" styleName="Medium Style 2 - Accent 3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  <a:bevel/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round/>
            </a:ln>
          </a:top>
        </a:tcBdr>
        <a:fill>
          <a:solidFill>
            <a:schemeClr val="accent3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6A86014-39D1-6F6D-B994-77065CC2B679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 /><Relationship Id="rId36" Type="http://schemas.openxmlformats.org/officeDocument/2006/relationships/tableStyles" Target="tableStyles.xml" /><Relationship Id="rId3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8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6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336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66733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1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32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5400" b="1"/>
              <a:t>К</a:t>
            </a:r>
            <a:r>
              <a:rPr lang="be-BY" sz="5400" b="1"/>
              <a:t>ультура </a:t>
            </a:r>
            <a:r>
              <a:rPr lang="be-BY" sz="5400" b="1"/>
              <a:t>Беларуси </a:t>
            </a:r>
            <a:br>
              <a:rPr lang="be-BY" sz="5400" b="1"/>
            </a:br>
            <a:r>
              <a:rPr lang="be-BY" sz="5400" b="1"/>
              <a:t>во </a:t>
            </a:r>
            <a:r>
              <a:rPr lang="be-BY" sz="5400" b="1"/>
              <a:t>второй половине</a:t>
            </a:r>
            <a:r>
              <a:rPr lang="ru-RU" sz="5400" b="1"/>
              <a:t> </a:t>
            </a:r>
            <a:r>
              <a:rPr lang="en-US" sz="5400" b="1"/>
              <a:t>XVI-</a:t>
            </a:r>
            <a:r>
              <a:rPr lang="be-BY" sz="5400" b="1"/>
              <a:t> </a:t>
            </a:r>
            <a:br>
              <a:rPr lang="be-BY" sz="5400" b="1"/>
            </a:br>
            <a:r>
              <a:rPr lang="be-BY" sz="5400" b="1"/>
              <a:t>XVIII </a:t>
            </a:r>
            <a:r>
              <a:rPr lang="be-BY" sz="5400" b="1"/>
              <a:t>в.</a:t>
            </a:r>
            <a:endParaRPr lang="be-BY" sz="5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087025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0667829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55998028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13640" y="1239174"/>
            <a:ext cx="11725922" cy="4992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9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551889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80801450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0280252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96868" y="203446"/>
            <a:ext cx="11152572" cy="6612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2708349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7525670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274637"/>
            <a:ext cx="10972800" cy="1676599"/>
          </a:xfrm>
        </p:spPr>
        <p:txBody>
          <a:bodyPr/>
          <a:lstStyle/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АРХИТЕКТУРА</a:t>
            </a:r>
            <a:endParaRPr sz="3600" b="1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Основные стили: Барокко → Классицизм (с 1770-х гг.)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897213023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609599" y="2117693"/>
            <a:ext cx="10972800" cy="4008468"/>
          </a:xfrm>
        </p:spPr>
        <p:txBody>
          <a:bodyPr/>
          <a:lstStyle/>
          <a:p>
            <a:pPr>
              <a:defRPr/>
            </a:pPr>
            <a:endParaRPr/>
          </a:p>
        </p:txBody>
      </p:sp>
      <p:graphicFrame>
        <p:nvGraphicFramePr>
          <p:cNvPr id="1059663216" name=""/>
          <p:cNvGraphicFramePr>
            <a:graphicFrameLocks xmlns:a="http://schemas.openxmlformats.org/drawingml/2006/main"/>
          </p:cNvGraphicFramePr>
          <p:nvPr/>
        </p:nvGraphicFramePr>
        <p:xfrm>
          <a:off x="805485" y="1701553"/>
          <a:ext cx="8408275" cy="8076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{B6A86014-39D1-6F6D-B994-77065CC2B679}</a:tableStyleId>
              </a:tblPr>
              <a:tblGrid>
                <a:gridCol w="2003200"/>
                <a:gridCol w="2302716"/>
                <a:gridCol w="5899950"/>
              </a:tblGrid>
              <a:tr h="1835311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Раннее барокко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Конец XVI – 1-я пол. XVII в.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Замки бастионного типа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(земляные валы, рвы).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Несвижский замок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(макет XVII в.).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Храм-базилика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(центральный неф выше боковых, плоский фасад). </a:t>
                      </a:r>
                      <a:r>
                        <a:rPr sz="2200" i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Костел Божьего Тела в Несвиже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136807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Зрелое барокко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2-я пол. XVII в. – 1730-е гг.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Двухбашенная базилика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: увеличение ярусов башен, пластичный фасад. </a:t>
                      </a:r>
                      <a:r>
                        <a:rPr sz="2200" i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Костел св. Франциска Ксаверия в Гродно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22611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Позднее барокко (Виленское)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1730-е – </a:t>
                      </a:r>
                      <a:endParaRPr sz="22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1780-е гг.</a:t>
                      </a:r>
                      <a:endParaRPr sz="22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Пластичность фасада, живописный силуэт, многоярусные ажурные башни. Интерьеры в стиле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рококо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(лепнина, декоративность). </a:t>
                      </a:r>
                      <a:r>
                        <a:rPr sz="2200" i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Софийский собор в Полоцке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(перестроен), </a:t>
                      </a:r>
                      <a:r>
                        <a:rPr sz="2200" i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Костел в Будславе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1465977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1178480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3738693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0264509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9599" y="388397"/>
            <a:ext cx="10672287" cy="5737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2526223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9401222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1" u="none" strike="noStrike" cap="none" spc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Костел Божьего Тела в Несвиже</a:t>
            </a:r>
            <a:r>
              <a:rPr lang="ru-RU" sz="44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.</a:t>
            </a:r>
            <a:endParaRPr/>
          </a:p>
        </p:txBody>
      </p:sp>
      <p:sp>
        <p:nvSpPr>
          <p:cNvPr id="155367987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282040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9599" y="1600200"/>
            <a:ext cx="5080588" cy="4254993"/>
          </a:xfrm>
          <a:prstGeom prst="rect">
            <a:avLst/>
          </a:prstGeom>
        </p:spPr>
      </p:pic>
      <p:pic>
        <p:nvPicPr>
          <p:cNvPr id="80962529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096017" y="1201174"/>
            <a:ext cx="3993009" cy="5324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1059701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pic>
        <p:nvPicPr>
          <p:cNvPr id="171288832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95466" y="1488095"/>
            <a:ext cx="7343519" cy="4130729"/>
          </a:xfrm>
          <a:prstGeom prst="rect">
            <a:avLst/>
          </a:prstGeom>
        </p:spPr>
      </p:pic>
      <p:sp>
        <p:nvSpPr>
          <p:cNvPr id="1317724661" name=""/>
          <p:cNvSpPr txBox="1"/>
          <p:nvPr/>
        </p:nvSpPr>
        <p:spPr bwMode="auto">
          <a:xfrm flipH="0" flipV="0">
            <a:off x="1619271" y="749053"/>
            <a:ext cx="7519140" cy="5181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 i="1"/>
              <a:t>НЕСВИЖСКИЙ ЗАМОК</a:t>
            </a:r>
            <a:endParaRPr sz="2800"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135715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pic>
        <p:nvPicPr>
          <p:cNvPr id="14212203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95466" y="1286432"/>
            <a:ext cx="7619999" cy="5048249"/>
          </a:xfrm>
          <a:prstGeom prst="rect">
            <a:avLst/>
          </a:prstGeom>
        </p:spPr>
      </p:pic>
      <p:sp>
        <p:nvSpPr>
          <p:cNvPr id="105041477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1" u="none" strike="noStrike" cap="none" spc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Костел св. Франциска Ксаверия в Гродно</a:t>
            </a:r>
            <a:endParaRPr/>
          </a:p>
        </p:txBody>
      </p:sp>
      <p:sp>
        <p:nvSpPr>
          <p:cNvPr id="722710279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0728830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sp>
        <p:nvSpPr>
          <p:cNvPr id="1528992753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sz="3600" b="0" i="1" u="none" strike="noStrike" cap="none" spc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Софийский собор в Полоцке</a:t>
            </a:r>
            <a:r>
              <a:rPr lang="ru-RU" sz="36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, </a:t>
            </a:r>
            <a:r>
              <a:rPr lang="ru-RU" sz="3600" b="0" i="1" u="none" strike="noStrike" cap="none" spc="0">
                <a:solidFill>
                  <a:srgbClr val="000000"/>
                </a:solidFill>
                <a:latin typeface="Calibri"/>
                <a:ea typeface="Arial"/>
                <a:cs typeface="Calibri"/>
              </a:rPr>
              <a:t>Костел в Будславе</a:t>
            </a:r>
            <a:endParaRPr/>
          </a:p>
        </p:txBody>
      </p:sp>
      <p:sp>
        <p:nvSpPr>
          <p:cNvPr id="1194801967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159207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96017" y="1266917"/>
            <a:ext cx="5053472" cy="3790104"/>
          </a:xfrm>
          <a:prstGeom prst="rect">
            <a:avLst/>
          </a:prstGeom>
        </p:spPr>
      </p:pic>
      <p:pic>
        <p:nvPicPr>
          <p:cNvPr id="177350546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45922" y="2412236"/>
            <a:ext cx="5592735" cy="371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4896995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sp>
        <p:nvSpPr>
          <p:cNvPr id="1304262426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796237" y="665825"/>
            <a:ext cx="10786161" cy="546033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Классицизм (последняя треть XVIII в.):</a:t>
            </a:r>
            <a:endParaRPr sz="3000" b="1">
              <a:solidFill>
                <a:srgbClr val="0F1115"/>
              </a:solidFill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Суть: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Разумность, гармония, ориентация на античные образцы.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Дворцово-парковые ансамбли магнатов</a:t>
            </a:r>
            <a:r>
              <a:rPr sz="30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: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Дворцы Огинских (Слоним), Тизенгауза (Гродно), Ружанский дворец Сапег, </a:t>
            </a:r>
            <a:r>
              <a:rPr sz="3000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дворец Хрептовичей (Щорсы)</a:t>
            </a:r>
            <a:r>
              <a:rPr sz="30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75510058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36674" y="3190470"/>
            <a:ext cx="5825970" cy="3246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8558258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sp>
        <p:nvSpPr>
          <p:cNvPr id="76636276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Ружанский дворец Сапег</a:t>
            </a:r>
            <a:endParaRPr/>
          </a:p>
        </p:txBody>
      </p:sp>
      <p:sp>
        <p:nvSpPr>
          <p:cNvPr id="1699879604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4324283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043713" y="1600200"/>
            <a:ext cx="7325024" cy="4144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9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78187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97100926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443400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7162" y="274637"/>
            <a:ext cx="11877674" cy="6457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3211159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pic>
        <p:nvPicPr>
          <p:cNvPr id="35254520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2017" y="675072"/>
            <a:ext cx="5333999" cy="5610224"/>
          </a:xfrm>
          <a:prstGeom prst="rect">
            <a:avLst/>
          </a:prstGeom>
        </p:spPr>
      </p:pic>
      <p:sp>
        <p:nvSpPr>
          <p:cNvPr id="876899493" name=""/>
          <p:cNvSpPr txBox="1"/>
          <p:nvPr/>
        </p:nvSpPr>
        <p:spPr bwMode="auto">
          <a:xfrm flipH="0" flipV="0">
            <a:off x="6474247" y="776795"/>
            <a:ext cx="4457761" cy="33528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  <a:p>
            <a:pPr>
              <a:defRPr/>
            </a:pPr>
            <a:r>
              <a:rPr sz="2800" b="0" i="0" u="none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С  какими историческими событиями и  социальными процессами было связано изменение принципов градостроительства на территории Беларуси в  конце XVIII  в.?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5326453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sp>
        <p:nvSpPr>
          <p:cNvPr id="4779617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ИЗОБРАЗИТЕЛЬНОЕ ИСКУССТВО</a:t>
            </a:r>
            <a:endParaRPr sz="11000">
              <a:latin typeface="Calibri"/>
              <a:cs typeface="Calibri"/>
            </a:endParaRPr>
          </a:p>
        </p:txBody>
      </p:sp>
      <p:sp>
        <p:nvSpPr>
          <p:cNvPr id="1460664813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609599" y="1600199"/>
            <a:ext cx="6206807" cy="47343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Монументальная скульптура: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</a:t>
            </a:r>
            <a:endParaRPr sz="2600">
              <a:solidFill>
                <a:srgbClr val="0F1115"/>
              </a:solidFill>
              <a:latin typeface="Calibri"/>
              <a:ea typeface="Arial"/>
              <a:cs typeface="Calibri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Мемориальные надгробия 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(с XVI в.), деревянная алтарная скульптура («готическое барокко»).</a:t>
            </a:r>
            <a:endParaRPr sz="2600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Резьба по дереву: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Уникальная объемно-ажурная белорусская резьба для 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украшения храмов (иконостас Николаевской церкви в Могилеве).</a:t>
            </a:r>
            <a:endParaRPr sz="2600">
              <a:solidFill>
                <a:srgbClr val="0F1115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Виленская школа резьбы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(1-я треть XVIII в.): алтарные ансамбли в Пинске 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 Гродно. Черты: уравновешенность, сдержанность.</a:t>
            </a:r>
            <a:endParaRPr sz="2600">
              <a:solidFill>
                <a:srgbClr val="0F1115"/>
              </a:solidFill>
              <a:latin typeface="Calibri"/>
              <a:cs typeface="Calibri"/>
            </a:endParaRPr>
          </a:p>
        </p:txBody>
      </p:sp>
      <p:pic>
        <p:nvPicPr>
          <p:cNvPr id="18600783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973616" y="1035727"/>
            <a:ext cx="4993667" cy="2663289"/>
          </a:xfrm>
          <a:prstGeom prst="rect">
            <a:avLst/>
          </a:prstGeom>
        </p:spPr>
      </p:pic>
      <p:pic>
        <p:nvPicPr>
          <p:cNvPr id="46693024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011384" y="3699017"/>
            <a:ext cx="4918132" cy="2737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569199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sp>
        <p:nvSpPr>
          <p:cNvPr id="101530676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609599" y="548679"/>
            <a:ext cx="6456492" cy="599860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Слуцкие пояса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, корелические гобелены, уречско-надгибокское стекло, сверженский и телеханский фаянс.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Гравюра на меди: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Александр Тарасевич (Глусск), Максим Вощанка (Могилев). Эффекты света и тени.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Иконопись бароско (с середины XVII в.):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Резная орнаментация, передача человеческих эмоций и бытовых сцен.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Пример: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Икона «Рождество Богородицы» (1649) Петра Евсеевича из Гольшан — изображены белорусские национальные узоры, пейзаж, этнографические детали.</a:t>
            </a:r>
            <a:endParaRPr sz="10000">
              <a:latin typeface="Calibri"/>
              <a:cs typeface="Calibri"/>
            </a:endParaRPr>
          </a:p>
        </p:txBody>
      </p:sp>
      <p:pic>
        <p:nvPicPr>
          <p:cNvPr id="90059878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417499" y="548679"/>
            <a:ext cx="3393858" cy="5934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525069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sp>
        <p:nvSpPr>
          <p:cNvPr id="8372521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 b="1" i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МУЗЫКА И ТЕАТР</a:t>
            </a:r>
            <a:endParaRPr sz="13000" i="1">
              <a:latin typeface="Calibri"/>
              <a:cs typeface="Calibri"/>
            </a:endParaRPr>
          </a:p>
        </p:txBody>
      </p:sp>
      <p:sp>
        <p:nvSpPr>
          <p:cNvPr id="199194018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graphicFrame>
        <p:nvGraphicFramePr>
          <p:cNvPr id="1111808559" name=""/>
          <p:cNvGraphicFramePr>
            <a:graphicFrameLocks xmlns:a="http://schemas.openxmlformats.org/drawingml/2006/main"/>
          </p:cNvGraphicFramePr>
          <p:nvPr/>
        </p:nvGraphicFramePr>
        <p:xfrm>
          <a:off x="546553" y="1165194"/>
          <a:ext cx="8408275" cy="8076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{B6A86014-39D1-6F6D-B994-77065CC2B679}</a:tableStyleId>
              </a:tblPr>
              <a:tblGrid>
                <a:gridCol w="2261306"/>
                <a:gridCol w="4873327"/>
                <a:gridCol w="4060724"/>
              </a:tblGrid>
              <a:tr h="658075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Вид искусства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Характеристика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Центры и деятели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15297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Музыка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XVI–XVII вв.: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Ведущий жанр –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канты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(многоголосные песни: лирические, сатирические, духовные).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XVIII в.: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Мессы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, опера, балет. Создание музыкальных школ.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Слуцк, Слоним, Несвиж, Гродно, Шклов.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Франциска Урсула Радзивилл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– первая женщина-писатель РП, автор либретто.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55570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Крепостной (придворный) театр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Создавались магнатами. Профессиональные труппы, иностранные режиссеры. Театр – часть повседневной жизни и престижа.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Огинский в Слониме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(«Полесские Афины»): дворец, «Дом оперы» с техническими новинками (сцена, заполняемая водой). Также в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Несвиже (Радзивиллы), Гродно (Тизенгауз)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6961735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graphicFrame>
        <p:nvGraphicFramePr>
          <p:cNvPr id="1202197020" name=""/>
          <p:cNvGraphicFramePr>
            <a:graphicFrameLocks xmlns:a="http://schemas.openxmlformats.org/drawingml/2006/main"/>
          </p:cNvGraphicFramePr>
          <p:nvPr/>
        </p:nvGraphicFramePr>
        <p:xfrm>
          <a:off x="777742" y="675072"/>
          <a:ext cx="8408275" cy="807652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{B6A86014-39D1-6F6D-B994-77065CC2B679}</a:tableStyleId>
              </a:tblPr>
              <a:tblGrid>
                <a:gridCol w="1800000"/>
                <a:gridCol w="4922100"/>
                <a:gridCol w="3825927"/>
              </a:tblGrid>
              <a:tr h="795793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Вид искусства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Характеристика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Центры и деятели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037674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Музыка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XVI–XVII вв.: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Ведущий жанр –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канты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(многоголосные песни: лирические, сатирические, духовные).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XVIII в.: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Мессы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, опера, балет. Создание музыкальных школ.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Слуцк, Слоним, Несвиж, Гродно, Шклов.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Франциска Урсула Радзивилл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– первая женщина-писатель РП, автор либретто.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43437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Крепостной (придворный) театр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Создавались магнатами. Профессиональные труппы, иностранные режиссеры. Театр – часть повседневной жизни и престижа.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Огинский в Слониме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(«Полесские Афины»): дворец, «Дом оперы» с техническими новинками (сцена, заполняемая водой). Также в </a:t>
                      </a:r>
                      <a:r>
                        <a:rPr sz="22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Несвиже (Радзивиллы), Гродно (Тизенгауз)</a:t>
                      </a:r>
                      <a:r>
                        <a:rPr sz="2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938392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/>
          </a:p>
        </p:txBody>
      </p:sp>
      <p:sp>
        <p:nvSpPr>
          <p:cNvPr id="169740798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09599" y="672283"/>
            <a:ext cx="10972800" cy="57613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ВЫВОДЫ </a:t>
            </a:r>
            <a:endParaRPr sz="4400" b="1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450105655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609599" y="1248422"/>
            <a:ext cx="10972800" cy="53358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1.Дуализм культуры: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Культура развивалась в условиях </a:t>
            </a: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глубокого раскола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между полонизированной шляхетской элитой (идеология сарматизма, барокко, классицизм) и народной средой, сохранявшей язык и традиции (батлейка, иконопись бароско, фольклор).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2.Эпоха барокко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стала определяющей для XVII – середины XVIII в., затронув все виды искусства (архитектура, иконопись, литература, театр) и отразив религиозную полемику эпохи.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3.Роль магнатов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как меценатов : они строили дворцы, содержали театры, оркестры, типографии, способствуя развитию высоких искусств и европейских культурных тенденций 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4.Народная культура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стала главным хранителем белорусской этнической идентичности и создала уникальные явления (белорусская резьба, батлейка).</a:t>
            </a:r>
            <a:endParaRPr sz="2200">
              <a:latin typeface="Calibri"/>
              <a:cs typeface="Calibri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5.Белорусские земли ВКЛ</a:t>
            </a:r>
            <a:r>
              <a:rPr sz="22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были важным культурным перекрестком, где взаимодействовали западное (польское, общеевропейское) и восточное (православное) влияния, что порождало синтетические художественные явления (виленское барокко, сарматский портрет).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583498" y="620688"/>
            <a:ext cx="93130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Значительный вклад в развитие науки внес уроженец </a:t>
            </a:r>
            <a:r>
              <a:rPr lang="be-BY" sz="2000" b="1">
                <a:latin typeface="Arial"/>
                <a:cs typeface="Arial"/>
              </a:rPr>
              <a:t>Гродненщины, ученый-природовед </a:t>
            </a:r>
            <a:r>
              <a:rPr lang="be-BY" sz="2000" b="1">
                <a:latin typeface="Arial"/>
                <a:cs typeface="Arial"/>
              </a:rPr>
              <a:t>и астроном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Мартин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Почобут-Одляницкий</a:t>
            </a:r>
            <a:r>
              <a:rPr lang="be-BY" sz="2000" b="1">
                <a:latin typeface="Arial"/>
                <a:cs typeface="Arial"/>
              </a:rPr>
              <a:t>. </a:t>
            </a: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Он </a:t>
            </a:r>
            <a:r>
              <a:rPr lang="be-BY" sz="2000" b="1">
                <a:latin typeface="Arial"/>
                <a:cs typeface="Arial"/>
              </a:rPr>
              <a:t>изучал планету Меркурий, определил координаты многочисленных населенных пунктов на территории Беларуси</a:t>
            </a:r>
            <a:r>
              <a:rPr lang="be-BY" sz="2000"/>
              <a:t>. </a:t>
            </a:r>
            <a:endParaRPr/>
          </a:p>
        </p:txBody>
      </p:sp>
      <p:pic>
        <p:nvPicPr>
          <p:cNvPr id="3" name="Picture 2" descr="http://samlib.ru/img/p/prokopchuk_artur_andreewich/msworddocpolock-chastxiv/file7e1bee06bd5cec4d23eaf5643e3da66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1391477" y="1772815"/>
            <a:ext cx="2822302" cy="2739999"/>
          </a:xfrm>
          <a:prstGeom prst="rect">
            <a:avLst/>
          </a:prstGeom>
          <a:ln>
            <a:noFill/>
          </a:ln>
        </p:spPr>
      </p:pic>
      <p:pic>
        <p:nvPicPr>
          <p:cNvPr id="4" name="Picture 4" descr="http://www.forum.belastro.net/files/01_19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H="0" flipV="0">
            <a:off x="4943873" y="1706541"/>
            <a:ext cx="4681434" cy="2732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466" y="548680"/>
            <a:ext cx="9601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В XVIII в. на первый план в развитии искусства вышла </a:t>
            </a:r>
            <a:r>
              <a:rPr lang="be-BY" sz="2000" b="1" u="sng">
                <a:latin typeface="Arial"/>
                <a:cs typeface="Arial"/>
              </a:rPr>
              <a:t>музыка</a:t>
            </a:r>
            <a:r>
              <a:rPr lang="be-BY" sz="2000" b="1">
                <a:latin typeface="Arial"/>
                <a:cs typeface="Arial"/>
              </a:rPr>
              <a:t>, она заняла господствующее положение во дворцах и замках магнатов. Наиболее популярным музыкальным произведением у шляхты стала </a:t>
            </a:r>
            <a:r>
              <a:rPr lang="be-BY" sz="2000" b="1" u="sng">
                <a:solidFill>
                  <a:srgbClr val="002060"/>
                </a:solidFill>
                <a:latin typeface="Arial"/>
                <a:cs typeface="Arial"/>
              </a:rPr>
              <a:t>опера</a:t>
            </a:r>
            <a:r>
              <a:rPr lang="be-BY" sz="20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e-BY" sz="2000" b="1">
                <a:latin typeface="Arial"/>
                <a:cs typeface="Arial"/>
              </a:rPr>
              <a:t>на сюжет из жизни дворян или крестьян. Так, инициатором создания одной из опер стал виленский воевода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Король Станислав Радзивилл</a:t>
            </a:r>
            <a:r>
              <a:rPr lang="be-BY" sz="2000" b="1">
                <a:latin typeface="Arial"/>
                <a:cs typeface="Arial"/>
              </a:rPr>
              <a:t>, известный своим прозвищем </a:t>
            </a:r>
            <a:r>
              <a:rPr lang="be-BY" sz="2000" b="1">
                <a:solidFill>
                  <a:srgbClr val="C00000"/>
                </a:solidFill>
                <a:latin typeface="Arial"/>
                <a:cs typeface="Arial"/>
              </a:rPr>
              <a:t>Пане Коханку</a:t>
            </a:r>
            <a:r>
              <a:rPr lang="be-BY" sz="2000" b="1">
                <a:latin typeface="Arial"/>
                <a:cs typeface="Arial"/>
              </a:rPr>
              <a:t>. 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391476" y="3039464"/>
            <a:ext cx="9578266" cy="3413872"/>
            <a:chOff x="1391476" y="3039464"/>
            <a:chExt cx="9578266" cy="3413872"/>
          </a:xfrm>
        </p:grpSpPr>
        <p:pic>
          <p:nvPicPr>
            <p:cNvPr id="3074" name="Picture 2" descr="http://lamusika.ucoz.ru/_si/0/86144777.jp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391476" y="3068960"/>
              <a:ext cx="6125366" cy="33843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76" name="Picture 4" descr="http://www.specnaz.sb.by/upload/medialibrary/4a7/4a7714f44f3a74cacf71c62156644cbf.jp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7440149" y="3039464"/>
              <a:ext cx="3529593" cy="33840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466" y="548680"/>
            <a:ext cx="9601066" cy="31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Европейскую славу в этот период получил </a:t>
            </a:r>
            <a:r>
              <a:rPr lang="be-BY" sz="2000" b="1" u="sng">
                <a:solidFill>
                  <a:srgbClr val="002060"/>
                </a:solidFill>
                <a:latin typeface="Arial"/>
                <a:cs typeface="Arial"/>
              </a:rPr>
              <a:t>Слонимский крепостной театр</a:t>
            </a:r>
            <a:r>
              <a:rPr lang="be-BY" sz="20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Михала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Казимира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Огинского</a:t>
            </a:r>
            <a:r>
              <a:rPr lang="be-BY" sz="2000" b="1">
                <a:latin typeface="Arial"/>
                <a:cs typeface="Arial"/>
              </a:rPr>
              <a:t>. Огинский был чрезвычайно разносторонней и талантливой личностью: оперным композитором, музыкантом-виртуозом, поэтом. Театр Огинского был назван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«усадьбой муз». </a:t>
            </a:r>
            <a:r>
              <a:rPr lang="be-BY" sz="2000" b="1">
                <a:latin typeface="Arial"/>
                <a:cs typeface="Arial"/>
              </a:rPr>
              <a:t>Он вмещал до 2500 зрителей. Здесь давались грандиозные представления на сцене, размеры которой позволяли выезжать на нее на лошадях. Часть сцены занимал бассейн для водных представлений.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967541" y="3645024"/>
            <a:ext cx="8832981" cy="2773748"/>
            <a:chOff x="1967541" y="3645024"/>
            <a:chExt cx="8832981" cy="2773748"/>
          </a:xfrm>
        </p:grpSpPr>
        <p:pic>
          <p:nvPicPr>
            <p:cNvPr id="9218" name="Picture 2" descr="http://www.liubavas.lt/assets/Uploads/_resampled/SetWidth718-10T-694d2.jp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7824192" y="3645024"/>
              <a:ext cx="2976330" cy="2726576"/>
            </a:xfrm>
            <a:prstGeom prst="rect">
              <a:avLst/>
            </a:prstGeom>
            <a:noFill/>
          </p:spPr>
        </p:pic>
        <p:pic>
          <p:nvPicPr>
            <p:cNvPr id="9220" name="Picture 4" descr="http://posmotrim.by/pics/2ca.jp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967541" y="3717032"/>
              <a:ext cx="5376597" cy="27017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466" y="548680"/>
            <a:ext cx="9601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e-BY" sz="2000" b="1" u="sng">
                <a:solidFill>
                  <a:srgbClr val="002060"/>
                </a:solidFill>
                <a:latin typeface="Arial"/>
                <a:cs typeface="Arial"/>
              </a:rPr>
              <a:t>«Северными Афинами»</a:t>
            </a:r>
            <a:r>
              <a:rPr lang="be-BY" sz="20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e-BY" sz="2000" b="1">
                <a:latin typeface="Arial"/>
                <a:cs typeface="Arial"/>
              </a:rPr>
              <a:t>называли имение </a:t>
            </a:r>
            <a:r>
              <a:rPr lang="be-BY" sz="2000" b="1">
                <a:solidFill>
                  <a:srgbClr val="C00000"/>
                </a:solidFill>
                <a:latin typeface="Arial"/>
                <a:cs typeface="Arial"/>
              </a:rPr>
              <a:t>Залесье</a:t>
            </a:r>
            <a:r>
              <a:rPr lang="be-BY" sz="2000" b="1">
                <a:latin typeface="Arial"/>
                <a:cs typeface="Arial"/>
              </a:rPr>
              <a:t> (нынешний Сморгонский район Гродненской области), принадлежавшее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Михалу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Клеофасу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Огинскому</a:t>
            </a:r>
            <a:r>
              <a:rPr lang="be-BY" sz="2000" b="1">
                <a:latin typeface="Arial"/>
                <a:cs typeface="Arial"/>
              </a:rPr>
              <a:t>. Он сочетал театральную деятельность с государственной, был активным участником восстания 1794 г., стал автором знаменитого полонеза </a:t>
            </a:r>
            <a:r>
              <a:rPr lang="be-BY" sz="2000" b="1">
                <a:solidFill>
                  <a:srgbClr val="002060"/>
                </a:solidFill>
                <a:latin typeface="Arial"/>
                <a:cs typeface="Arial"/>
              </a:rPr>
              <a:t>«Прощание с Родиной».</a:t>
            </a:r>
            <a:endParaRPr/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486318" y="2639846"/>
            <a:ext cx="9364613" cy="3849074"/>
            <a:chOff x="1486318" y="2639846"/>
            <a:chExt cx="9364613" cy="3849074"/>
          </a:xfrm>
        </p:grpSpPr>
        <p:pic>
          <p:nvPicPr>
            <p:cNvPr id="10242" name="Picture 2" descr="http://img1.liveinternet.ru/images/attach/c/7/97/156/97156201_MKOginski.jp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5903978" y="2639846"/>
              <a:ext cx="4946953" cy="378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44" name="Picture 4" descr="http://3.bp.blogspot.com/-q38MEkJIpzw/U-Imi1t7YbI/AAAAAAAAGHs/oYy3tPRYMZE/s1600/IMG_0744.JPG"/>
            <p:cNvPicPr>
              <a:picLocks noChangeAspect="1" noChangeArrowheads="1"/>
            </p:cNvPicPr>
            <p:nvPr/>
          </p:nvPicPr>
          <p:blipFill>
            <a:blip r:embed="rId4"/>
            <a:srcRect l="26035" t="0" r="30525" b="10712"/>
            <a:stretch/>
          </p:blipFill>
          <p:spPr bwMode="auto">
            <a:xfrm>
              <a:off x="1486318" y="2708920"/>
              <a:ext cx="4321649" cy="37800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4173554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/>
              <a:t>Духовные основы</a:t>
            </a:r>
            <a:endParaRPr/>
          </a:p>
        </p:txBody>
      </p:sp>
      <p:sp>
        <p:nvSpPr>
          <p:cNvPr id="510321804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b="1"/>
              <a:t>Сарматизм</a:t>
            </a: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-идеология шляхты Речи Посполитой в основе которой 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легенда о происхождении шляхты от воинственных кочевников-сарматов. Обоснование исключительности, равенства всех шляхтичей и их права на управление государством.</a:t>
            </a:r>
            <a:endParaRPr lang="ru-RU" sz="3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Идеи Контрреформации</a:t>
            </a:r>
            <a:endParaRPr sz="32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Интерес к Востоку</a:t>
            </a:r>
            <a:endParaRPr sz="3200" b="1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Высокий уровень образования</a:t>
            </a:r>
            <a:endParaRPr lang="ru-RU" sz="32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57441930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536771" y="3708276"/>
            <a:ext cx="2950922" cy="2559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466" y="548680"/>
            <a:ext cx="9601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Наибольшую известность приобрели </a:t>
            </a:r>
            <a:r>
              <a:rPr lang="be-BY" sz="2000" b="1" u="sng">
                <a:solidFill>
                  <a:srgbClr val="002060"/>
                </a:solidFill>
                <a:latin typeface="Arial"/>
                <a:cs typeface="Arial"/>
              </a:rPr>
              <a:t>частн</a:t>
            </a:r>
            <a:r>
              <a:rPr lang="ru-RU" sz="2000" b="1" u="sng">
                <a:solidFill>
                  <a:srgbClr val="002060"/>
                </a:solidFill>
                <a:latin typeface="Arial"/>
                <a:cs typeface="Arial"/>
              </a:rPr>
              <a:t>ы</a:t>
            </a:r>
            <a:r>
              <a:rPr lang="be-BY" sz="2000" b="1" u="sng">
                <a:solidFill>
                  <a:srgbClr val="002060"/>
                </a:solidFill>
                <a:latin typeface="Arial"/>
                <a:cs typeface="Arial"/>
              </a:rPr>
              <a:t>е театры</a:t>
            </a:r>
            <a:r>
              <a:rPr lang="be-BY" sz="20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be-BY" sz="2000" b="1" u="sng">
                <a:solidFill>
                  <a:srgbClr val="002060"/>
                </a:solidFill>
                <a:latin typeface="Arial"/>
                <a:cs typeface="Arial"/>
              </a:rPr>
              <a:t>Радзивиллов</a:t>
            </a:r>
            <a:r>
              <a:rPr lang="be-BY" sz="2000" b="1">
                <a:latin typeface="Arial"/>
                <a:cs typeface="Arial"/>
              </a:rPr>
              <a:t> в Несвиже и Слуцке. Популярными были произведения хозяйки Несвижа писательницы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Франтишки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Уршули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Радзивилл</a:t>
            </a:r>
            <a:r>
              <a:rPr lang="be-BY" sz="2000" b="1">
                <a:latin typeface="Arial"/>
                <a:cs typeface="Arial"/>
              </a:rPr>
              <a:t>. Ее пьесы были олицетворением стиля </a:t>
            </a:r>
            <a:r>
              <a:rPr lang="be-BY" sz="2000" b="1" u="sng">
                <a:latin typeface="Arial"/>
                <a:cs typeface="Arial"/>
              </a:rPr>
              <a:t>рококо</a:t>
            </a:r>
            <a:r>
              <a:rPr lang="ru-RU" sz="2000" b="1">
                <a:latin typeface="Arial"/>
                <a:cs typeface="Arial"/>
              </a:rPr>
              <a:t>.</a:t>
            </a:r>
            <a:endParaRPr/>
          </a:p>
          <a:p>
            <a:pPr algn="just">
              <a:defRPr/>
            </a:pPr>
            <a:endParaRPr lang="ru-RU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487488" y="2162352"/>
            <a:ext cx="9411354" cy="4248472"/>
            <a:chOff x="1487488" y="2162352"/>
            <a:chExt cx="9411354" cy="4248472"/>
          </a:xfrm>
        </p:grpSpPr>
        <p:pic>
          <p:nvPicPr>
            <p:cNvPr id="11268" name="Picture 4" descr="http://gdb.rferl.org/AD114C7F-66E4-4CFB-BCC1-ECB530146EBE_mw1024_mh1024_s.jpg"/>
            <p:cNvPicPr>
              <a:picLocks noChangeAspect="1" noChangeArrowheads="1"/>
            </p:cNvPicPr>
            <p:nvPr/>
          </p:nvPicPr>
          <p:blipFill>
            <a:blip r:embed="rId3"/>
            <a:srcRect l="0" t="0" r="0" b="2563"/>
            <a:stretch/>
          </p:blipFill>
          <p:spPr bwMode="auto">
            <a:xfrm>
              <a:off x="4344048" y="2162352"/>
              <a:ext cx="6554794" cy="424847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72" name="Picture 8" descr="https://upload.wikimedia.org/wikipedia/commons/0/08/%D0%9D%D0%B5%D1%81%D0%B2%D0%B8%D0%B6%D1%81%D0%BA%D0%B8%D0%B9_%D1%82%D0%B5%D0%B0%D1%82%D1%80_%D0%A0%D0%B0%D0%B4%D0%B7%D0%B8%D0%B2%D0%B8%D0%BB%D0%BB%D0%BE%D0%B2.%D0%94%D0%B5%D0%BA%D0%BE%D1%80%D0%B0%D1%86%D0%B8%D0%B8_%D0%BA_%D1%81%D0%BF%D0%B5%D0%BA%D1%82%D0%B0%D0%BA%D0%BB%D1%8F%D0%BC.JPG"/>
            <p:cNvPicPr>
              <a:picLocks noChangeAspect="1" noChangeArrowheads="1"/>
            </p:cNvPicPr>
            <p:nvPr/>
          </p:nvPicPr>
          <p:blipFill>
            <a:blip r:embed="rId4"/>
            <a:srcRect l="0" t="0" r="50728" b="0"/>
            <a:stretch/>
          </p:blipFill>
          <p:spPr bwMode="auto">
            <a:xfrm>
              <a:off x="1487488" y="2276872"/>
              <a:ext cx="2641078" cy="338437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466" y="548680"/>
            <a:ext cx="9601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В архитектуре в конце XVIII в. на смену барокко приходит </a:t>
            </a:r>
            <a:r>
              <a:rPr lang="be-BY" sz="2000" b="1" u="sng">
                <a:solidFill>
                  <a:srgbClr val="002060"/>
                </a:solidFill>
                <a:latin typeface="Arial"/>
                <a:cs typeface="Arial"/>
              </a:rPr>
              <a:t>классицизм</a:t>
            </a:r>
            <a:r>
              <a:rPr lang="be-BY" sz="2000" b="1" u="sng">
                <a:latin typeface="Arial"/>
                <a:cs typeface="Arial"/>
              </a:rPr>
              <a:t>.</a:t>
            </a:r>
            <a:r>
              <a:rPr lang="be-BY" sz="2000" b="1">
                <a:latin typeface="Arial"/>
                <a:cs typeface="Arial"/>
              </a:rPr>
              <a:t> Среди памятников, для которых характерно сочетание элементов этих стилей, выделяется </a:t>
            </a:r>
            <a:r>
              <a:rPr lang="be-BY" sz="2000" b="1">
                <a:solidFill>
                  <a:srgbClr val="C00000"/>
                </a:solidFill>
                <a:latin typeface="Arial"/>
                <a:cs typeface="Arial"/>
              </a:rPr>
              <a:t>дворцово-парковый ансамбль Сапег в Ружанах.</a:t>
            </a:r>
            <a:endParaRPr/>
          </a:p>
          <a:p>
            <a:pPr algn="just">
              <a:defRPr/>
            </a:pPr>
            <a:endParaRPr lang="ru-RU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</p:txBody>
      </p:sp>
      <p:pic>
        <p:nvPicPr>
          <p:cNvPr id="12290" name="Picture 2" descr="http://ic.pics.livejournal.com/el_magico/17218424/1837424/1837424_original.jpg"/>
          <p:cNvPicPr>
            <a:picLocks noChangeAspect="1" noChangeArrowheads="1"/>
          </p:cNvPicPr>
          <p:nvPr/>
        </p:nvPicPr>
        <p:blipFill>
          <a:blip r:embed="rId3"/>
          <a:srcRect l="7398" t="-1032" r="11226" b="30224"/>
          <a:stretch/>
        </p:blipFill>
        <p:spPr bwMode="auto">
          <a:xfrm>
            <a:off x="1487488" y="2204864"/>
            <a:ext cx="9301317" cy="40467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95466" y="548680"/>
            <a:ext cx="96010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В живописи преобладали представители </a:t>
            </a:r>
            <a:r>
              <a:rPr lang="be-BY" sz="2000" b="1">
                <a:solidFill>
                  <a:srgbClr val="002060"/>
                </a:solidFill>
                <a:latin typeface="Arial"/>
                <a:cs typeface="Arial"/>
              </a:rPr>
              <a:t>Виленской художественной школы </a:t>
            </a:r>
            <a:r>
              <a:rPr lang="be-BY" sz="2000" b="1">
                <a:latin typeface="Arial"/>
                <a:cs typeface="Arial"/>
              </a:rPr>
              <a:t>— преподаватели Виленского университета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Франтишек Смуглевич </a:t>
            </a:r>
            <a:r>
              <a:rPr lang="be-BY" sz="2000" b="1">
                <a:latin typeface="Arial"/>
                <a:cs typeface="Arial"/>
              </a:rPr>
              <a:t>и </a:t>
            </a:r>
            <a:r>
              <a:rPr lang="be-BY" sz="2000" b="1">
                <a:solidFill>
                  <a:srgbClr val="FF0000"/>
                </a:solidFill>
                <a:latin typeface="Arial"/>
                <a:cs typeface="Arial"/>
              </a:rPr>
              <a:t>Ян Рустем</a:t>
            </a:r>
            <a:r>
              <a:rPr lang="be-BY" sz="2000" b="1">
                <a:latin typeface="Arial"/>
                <a:cs typeface="Arial"/>
              </a:rPr>
              <a:t>.                     Им </a:t>
            </a:r>
            <a:r>
              <a:rPr lang="be-BY" sz="2000" b="1">
                <a:latin typeface="Arial"/>
                <a:cs typeface="Arial"/>
              </a:rPr>
              <a:t>принадлежит ряд картин на </a:t>
            </a:r>
            <a:r>
              <a:rPr lang="be-BY" sz="2000" b="1" u="sng">
                <a:latin typeface="Arial"/>
                <a:cs typeface="Arial"/>
              </a:rPr>
              <a:t>историческую</a:t>
            </a:r>
            <a:r>
              <a:rPr lang="be-BY" sz="2000" b="1">
                <a:latin typeface="Arial"/>
                <a:cs typeface="Arial"/>
              </a:rPr>
              <a:t> </a:t>
            </a:r>
            <a:r>
              <a:rPr lang="be-BY" sz="2000" b="1" u="sng">
                <a:latin typeface="Arial"/>
                <a:cs typeface="Arial"/>
              </a:rPr>
              <a:t>тематику</a:t>
            </a:r>
            <a:r>
              <a:rPr lang="be-BY" sz="2000" b="1">
                <a:latin typeface="Arial"/>
                <a:cs typeface="Arial"/>
              </a:rPr>
              <a:t>. </a:t>
            </a: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endParaRPr lang="be-BY" sz="2000" b="1">
              <a:latin typeface="Arial"/>
              <a:cs typeface="Arial"/>
            </a:endParaRPr>
          </a:p>
          <a:p>
            <a:pPr algn="just">
              <a:defRPr/>
            </a:pPr>
            <a:r>
              <a:rPr lang="be-BY" sz="2000" b="1">
                <a:latin typeface="Arial"/>
                <a:cs typeface="Arial"/>
              </a:rPr>
              <a:t>Популярным </a:t>
            </a:r>
            <a:r>
              <a:rPr lang="be-BY" sz="2000" b="1">
                <a:latin typeface="Arial"/>
                <a:cs typeface="Arial"/>
              </a:rPr>
              <a:t>оставался </a:t>
            </a:r>
            <a:r>
              <a:rPr lang="be-BY" sz="2000" b="1" u="sng">
                <a:latin typeface="Arial"/>
                <a:cs typeface="Arial"/>
              </a:rPr>
              <a:t>портретный жанр</a:t>
            </a:r>
            <a:r>
              <a:rPr lang="be-BY" sz="2000" b="1">
                <a:latin typeface="Arial"/>
                <a:cs typeface="Arial"/>
              </a:rPr>
              <a:t>. Были созданы портреты Михала Казимира Огинского и последнего короля Речи Посполитой Станислава Августа Понятовского</a:t>
            </a:r>
            <a:r>
              <a:rPr lang="be-BY" sz="2000" b="1">
                <a:latin typeface="Arial"/>
                <a:cs typeface="Arial"/>
              </a:rPr>
              <a:t>.</a:t>
            </a:r>
            <a:endParaRPr lang="be-BY" sz="2000" b="1">
              <a:latin typeface="Arial"/>
              <a:cs typeface="Arial"/>
            </a:endParaRPr>
          </a:p>
        </p:txBody>
      </p:sp>
      <p:grpSp>
        <p:nvGrpSpPr>
          <p:cNvPr id="3" name="Группа 2"/>
          <p:cNvGrpSpPr/>
          <p:nvPr/>
        </p:nvGrpSpPr>
        <p:grpSpPr bwMode="auto">
          <a:xfrm>
            <a:off x="1312160" y="2103360"/>
            <a:ext cx="9441381" cy="3096344"/>
            <a:chOff x="1312160" y="2103360"/>
            <a:chExt cx="9441381" cy="3096344"/>
          </a:xfrm>
        </p:grpSpPr>
        <p:pic>
          <p:nvPicPr>
            <p:cNvPr id="13314" name="Picture 2" descr="http://design-kmv.ru/wp-content/uploads/2013/11/Smuglewicz7.jp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7681281" y="2103704"/>
              <a:ext cx="3072260" cy="3096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16" name="Picture 4" descr="http://www.vilniusinlove.com/wp-content/uploads/2014/10/rustemas.jpg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312160" y="2103704"/>
              <a:ext cx="3343680" cy="3096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18" name="Picture 6" descr="https://upload.wikimedia.org/wikipedia/commons/9/98/Smuglewicz_Prozor_Family.jp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4522810" y="2103360"/>
              <a:ext cx="3252488" cy="30960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2">
            <a:lumMod val="9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195840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6649216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1146135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40752" y="154450"/>
            <a:ext cx="10841647" cy="629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4424245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6572282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Проявления сарматизма в культуре:</a:t>
            </a:r>
            <a:endParaRPr sz="13000">
              <a:latin typeface="Calibri"/>
              <a:cs typeface="Calibri"/>
            </a:endParaRPr>
          </a:p>
        </p:txBody>
      </p:sp>
      <p:sp>
        <p:nvSpPr>
          <p:cNvPr id="342394344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1. Польский язык</a:t>
            </a:r>
            <a:r>
              <a:rPr sz="28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стал маркером сословной принадлежности, что ускорило полонизацию элиты.</a:t>
            </a:r>
            <a:endParaRPr sz="280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2.</a:t>
            </a:r>
            <a:r>
              <a:rPr sz="28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</a:t>
            </a: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Идеализация «старины»</a:t>
            </a:r>
            <a:r>
              <a:rPr sz="28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, неприятие реформ, защита шляхетских вольностей. </a:t>
            </a: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Консерватизм</a:t>
            </a:r>
            <a:endParaRPr sz="280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3.Портрет (сарматский портрет):</a:t>
            </a:r>
            <a:r>
              <a:rPr sz="28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Парадный или погребальный. Черты: пышность одежд, темный фон, атрибуты власти (сабля, булава, печать), изображение в полный рост, акцент на сословности, а не индивидуальности.</a:t>
            </a:r>
            <a:endParaRPr sz="280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4.</a:t>
            </a:r>
            <a:r>
              <a:rPr sz="2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Способствовал консолидации шляхты</a:t>
            </a:r>
            <a:r>
              <a:rPr sz="28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как политической нации, но углублял разрыв между элитой и народом.</a:t>
            </a:r>
            <a:endParaRPr sz="11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170310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04829010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Главным проводником идей Контрреформации  стал стиль </a:t>
            </a: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барокко</a:t>
            </a: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.</a:t>
            </a:r>
            <a:endParaRPr/>
          </a:p>
        </p:txBody>
      </p:sp>
      <p:sp>
        <p:nvSpPr>
          <p:cNvPr id="157140092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1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      </a:t>
            </a: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 </a:t>
            </a:r>
            <a:r>
              <a:rPr sz="2600" b="1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      Полонизация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– процесс заимствования/насаждения польского языка и культуры.</a:t>
            </a:r>
            <a:endParaRPr sz="260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Этапы: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После </a:t>
            </a: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Люблинской унии (1569)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– усиливается влияние на высшую знать.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 b="1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1697 г.</a:t>
            </a:r>
            <a:r>
              <a:rPr sz="2600">
                <a:solidFill>
                  <a:srgbClr val="0F1115"/>
                </a:solidFill>
                <a:highlight>
                  <a:srgbClr val="FFFF00"/>
                </a:highlight>
                <a:latin typeface="Calibri"/>
                <a:ea typeface="Arial"/>
                <a:cs typeface="Calibri"/>
              </a:rPr>
              <a:t> 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– старобелорусский язык заменен польским в  делопроизводстве ВКЛ.</a:t>
            </a:r>
            <a:endParaRPr sz="2600">
              <a:latin typeface="Calibri"/>
              <a:cs typeface="Calibri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XVIII в. – полонизация затронула мелкую шляхту, мещанство, униатское духовенство.</a:t>
            </a:r>
            <a:endParaRPr sz="260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r>
              <a:rPr sz="26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Носители белорусской идентичности к концу XVIII в.:</a:t>
            </a:r>
            <a:r>
              <a:rPr sz="2600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 крестьянство, часть мещан, мелкая шляхта.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126843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4417633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4019462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8008738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510483" y="332912"/>
            <a:ext cx="11171067" cy="4475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7641571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88678350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4800" b="1">
                <a:solidFill>
                  <a:srgbClr val="0F1115"/>
                </a:solidFill>
                <a:latin typeface="Calibri"/>
                <a:ea typeface="Arial"/>
                <a:cs typeface="Calibri"/>
              </a:rPr>
              <a:t>ЛИТЕРАТУРА И КНИГОПЕЧАТАНИЕ</a:t>
            </a:r>
            <a:endParaRPr sz="15000">
              <a:latin typeface="Calibri"/>
              <a:cs typeface="Calibri"/>
            </a:endParaRPr>
          </a:p>
        </p:txBody>
      </p:sp>
      <p:sp>
        <p:nvSpPr>
          <p:cNvPr id="343082017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graphicFrame>
        <p:nvGraphicFramePr>
          <p:cNvPr id="1088320534" name=""/>
          <p:cNvGraphicFramePr>
            <a:graphicFrameLocks xmlns:a="http://schemas.openxmlformats.org/drawingml/2006/main"/>
          </p:cNvGraphicFramePr>
          <p:nvPr/>
        </p:nvGraphicFramePr>
        <p:xfrm>
          <a:off x="916455" y="1266917"/>
          <a:ext cx="8408275" cy="107687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{7B02143C-8E6D-3325-3818-61705ED19E82}</a:tableStyleId>
              </a:tblPr>
              <a:tblGrid>
                <a:gridCol w="2680256"/>
                <a:gridCol w="5524405"/>
                <a:gridCol w="1982710"/>
              </a:tblGrid>
              <a:tr h="593299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Аспект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Характеристика и деятели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Даты / Период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34081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Новые жанры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(пришли на смену летописям)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Хронографы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– объемные обзоры всемирной истории.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Синопсисы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– краткие исторические обозрения.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Диариуши (дневники)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– описание быта, событий: «Дневник Федора Евлашевского», «Варкулабовская летопись».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2-я пол. XVI – XVIII вв.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/>
                </a:tc>
              </a:tr>
              <a:tr h="1730009"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Религиозно-политическая полемика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Католики: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Петр Скарга.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Униаты: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Иосиф Руцкий, Лев Кревза.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Православные: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Леонтий Карпович, Афанасий Филиппович, Стефан Зизаний.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0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Яркий пример:</a:t>
                      </a: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«Апокрисис» Христофора Филалета (1597) – ответ Скарге, подвергался уничтожению.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0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Конец XVI – XVII вв.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690949" name="Прямоугольник 1"/>
          <p:cNvSpPr/>
          <p:nvPr/>
        </p:nvSpPr>
        <p:spPr bwMode="auto">
          <a:xfrm>
            <a:off x="1295466" y="548679"/>
            <a:ext cx="9601102" cy="36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704639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13468708" name="Содержимое 2"/>
          <p:cNvSpPr>
            <a:spLocks noGrp="1"/>
          </p:cNvSpPr>
          <p:nvPr>
            <p:ph idx="1"/>
          </p:nvPr>
        </p:nvSpPr>
        <p:spPr bwMode="auto">
          <a:xfrm flipH="0" flipV="0">
            <a:off x="609599" y="1600200"/>
            <a:ext cx="10972800" cy="5150527"/>
          </a:xfrm>
        </p:spPr>
        <p:txBody>
          <a:bodyPr/>
          <a:lstStyle/>
          <a:p>
            <a:pPr>
              <a:defRPr/>
            </a:pPr>
            <a:endParaRPr/>
          </a:p>
        </p:txBody>
      </p:sp>
      <p:graphicFrame>
        <p:nvGraphicFramePr>
          <p:cNvPr id="1584997907" name=""/>
          <p:cNvGraphicFramePr>
            <a:graphicFrameLocks xmlns:a="http://schemas.openxmlformats.org/drawingml/2006/main"/>
          </p:cNvGraphicFramePr>
          <p:nvPr/>
        </p:nvGraphicFramePr>
        <p:xfrm>
          <a:off x="768494" y="474979"/>
          <a:ext cx="8408275" cy="134608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{B6A86014-39D1-6F6D-B994-77065CC2B679}</a:tableStyleId>
              </a:tblPr>
              <a:tblGrid>
                <a:gridCol w="2160000"/>
                <a:gridCol w="6044662"/>
                <a:gridCol w="1982710"/>
              </a:tblGrid>
              <a:tr h="1047097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Аспект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Характеристика и деятели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Даты / Период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80622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Политическая сатира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Высмеивала слепое подражание иностранцам, отстаивала интересы белорусских земель. Примеры: «Речь Мелешки», «Письмо к Обуховичу».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XVII 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082190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Книгопечатание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До 1654 г.: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Центры – православные братства. 17 редакций кириллических букварей. Грамматики: Лаврентия Зизания (1596), Мелетия Смотрицкого (1619).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XVIII в.: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 Вильно перестал быть центром кириллической печати. Активно печатали католические и униатские ордены.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Calibri"/>
                        </a:rPr>
                        <a:t>XVI – XVIII вв.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vert="horz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>On-screen Show (4:3)</PresentationFormat>
  <Paragraphs>0</Paragraphs>
  <Slides>32</Slides>
  <Notes>32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modified xsi:type="dcterms:W3CDTF">2026-01-02T19:56:01Z</dcterms:modified>
  <cp:category/>
  <cp:contentStatus/>
  <cp:version/>
</cp:coreProperties>
</file>