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12192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1CC6B54A-222F-38F9-AA8C-70B59FC4104B}">
  <a:tblStyle styleId="{1CC6B54A-222F-38F9-AA8C-70B59FC4104B}" styleName="Middle Style 2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dk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dk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dk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presProps" Target="presProps.xml" /><Relationship Id="rId29" Type="http://schemas.openxmlformats.org/officeDocument/2006/relationships/tableStyles" Target="tableStyles.xml" /><Relationship Id="rId3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Click to edit Master subtitle style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2.jpg"/><Relationship Id="rId4" Type="http://schemas.openxmlformats.org/officeDocument/2006/relationships/image" Target="../media/image13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800" b="1">
                <a:latin typeface="Times New Roman"/>
                <a:ea typeface="Times New Roman"/>
                <a:cs typeface="Times New Roman"/>
              </a:rPr>
              <a:t>Аграрная реформа</a:t>
            </a:r>
            <a:br>
              <a:rPr lang="ru-RU" sz="4800" b="1">
                <a:latin typeface="Times New Roman"/>
                <a:ea typeface="Times New Roman"/>
                <a:cs typeface="Times New Roman"/>
              </a:rPr>
            </a:br>
            <a:r>
              <a:rPr lang="ru-RU" sz="4800" b="1">
                <a:latin typeface="Times New Roman"/>
                <a:ea typeface="Times New Roman"/>
                <a:cs typeface="Times New Roman"/>
              </a:rPr>
              <a:t> "Устава на волоки". Развитие белорусских городов.</a:t>
            </a:r>
            <a:r>
              <a:rPr lang="ru-RU" sz="1400" b="1">
                <a:latin typeface="Times New Roman"/>
                <a:ea typeface="Times New Roman"/>
                <a:cs typeface="Times New Roman"/>
              </a:rPr>
              <a:t> </a:t>
            </a: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Магдебургское право</a:t>
            </a:r>
            <a:endParaRPr sz="4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ctr"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ПЛАН ОТВЕТА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796346" y="1825624"/>
            <a:ext cx="9557453" cy="4351338"/>
          </a:xfrm>
        </p:spPr>
        <p:txBody>
          <a:bodyPr/>
          <a:lstStyle/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1.Сословия в ВКЛ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2.Становление фольварочно-барщинного хозяйства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3.Реформа "Устава на волоки"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4.Развитие городов и магдебургское право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     </a:t>
            </a:r>
            <a:r>
              <a:rPr sz="4800" b="1">
                <a:latin typeface="Times New Roman"/>
                <a:ea typeface="Times New Roman"/>
                <a:cs typeface="Times New Roman"/>
              </a:rPr>
              <a:t>Станы - сословия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graphicFrame>
        <p:nvGraphicFramePr>
          <p:cNvPr id="6" name="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1466634" y="1465067"/>
          <a:ext cx="3600000" cy="807652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{1CC6B54A-222F-38F9-AA8C-70B59FC4104B}</a:tableStyleId>
              </a:tblPr>
              <a:tblGrid>
                <a:gridCol w="2491517"/>
                <a:gridCol w="2344479"/>
                <a:gridCol w="2544526"/>
                <a:gridCol w="2544526"/>
              </a:tblGrid>
              <a:tr h="527348"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шляхта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духовенство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мещане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крестьяне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347444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привилегированные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 владеть землёй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 суда над своими крестьянами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освобождены от налогов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участвуют в управлении государством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привилегированные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служители церкви и монахи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 владеть землёй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 суда над своими крестьянами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освобождены от налогов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привилегированные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лично свободны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ремесленники и торговцы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платили налоги в казну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привилегированные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лично зависимы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похожие/непохожие</a:t>
                      </a:r>
                      <a:endParaRPr sz="20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жили на земле феодала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платили за пользование землей: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барщина,  дякло, чинш</a:t>
                      </a:r>
                      <a:endParaRPr sz="20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2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платили налоги в казну</a:t>
                      </a: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vert="horz">
                    <a:lnL w="76199" algn="ctr">
                      <a:solidFill>
                        <a:schemeClr val="tx1"/>
                      </a:solidFill>
                    </a:lnL>
                    <a:lnR w="76199" algn="ctr">
                      <a:solidFill>
                        <a:schemeClr val="tx1"/>
                      </a:solidFill>
                    </a:lnR>
                    <a:lnT w="76199" algn="ctr">
                      <a:solidFill>
                        <a:schemeClr val="tx1"/>
                      </a:solidFill>
                    </a:lnT>
                    <a:lnB w="7619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1881826" y="365124"/>
            <a:ext cx="9471972" cy="1325562"/>
          </a:xfrm>
        </p:spPr>
        <p:txBody>
          <a:bodyPr/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Фольварочно-барщинная система-это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600961" y="1825624"/>
            <a:ext cx="9752838" cy="4351338"/>
          </a:xfrm>
        </p:spPr>
        <p:txBody>
          <a:bodyPr/>
          <a:lstStyle/>
          <a:p>
            <a:pPr>
              <a:defRPr/>
            </a:pPr>
            <a:r>
              <a:rPr sz="3000">
                <a:latin typeface="Times New Roman"/>
                <a:ea typeface="Times New Roman"/>
                <a:cs typeface="Times New Roman"/>
              </a:rPr>
              <a:t>система хозяйства, основанная на обработке фольварков феодалов крепостными крестьянами, при этом сельскохозяйственная продукция отправляется на продажу, а основная повинность крестьян -барщ</a:t>
            </a:r>
            <a:r>
              <a:rPr sz="3000">
                <a:latin typeface="Times New Roman"/>
                <a:ea typeface="Times New Roman"/>
                <a:cs typeface="Times New Roman"/>
              </a:rPr>
              <a:t>ин</a:t>
            </a:r>
            <a:r>
              <a:rPr sz="3000">
                <a:latin typeface="Times New Roman"/>
                <a:ea typeface="Times New Roman"/>
                <a:cs typeface="Times New Roman"/>
              </a:rPr>
              <a:t>а.</a:t>
            </a:r>
            <a:endParaRPr sz="3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271095" y="108388"/>
            <a:ext cx="11649807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0" y="0"/>
            <a:ext cx="12066249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 flipH="0" flipV="0">
            <a:off x="1523999" y="573942"/>
            <a:ext cx="10114845" cy="2637692"/>
          </a:xfrm>
        </p:spPr>
        <p:txBody>
          <a:bodyPr/>
          <a:lstStyle/>
          <a:p>
            <a:pPr algn="l">
              <a:defRPr/>
            </a:pPr>
            <a:r>
              <a:rPr sz="3600" b="1">
                <a:latin typeface="Times New Roman"/>
                <a:ea typeface="Times New Roman"/>
                <a:cs typeface="Times New Roman"/>
              </a:rPr>
              <a:t>Барщина </a:t>
            </a:r>
            <a:r>
              <a:rPr sz="3600">
                <a:latin typeface="Times New Roman"/>
                <a:ea typeface="Times New Roman"/>
                <a:cs typeface="Times New Roman"/>
              </a:rPr>
              <a:t>- отработка определенного количества дней на земле феодала со своим инвентарем и скотиной. </a:t>
            </a:r>
            <a:br>
              <a:rPr sz="3600">
                <a:latin typeface="Times New Roman"/>
                <a:ea typeface="Times New Roman"/>
                <a:cs typeface="Times New Roman"/>
              </a:rPr>
            </a:br>
            <a:r>
              <a:rPr sz="3600">
                <a:latin typeface="Times New Roman"/>
                <a:ea typeface="Times New Roman"/>
                <a:cs typeface="Times New Roman"/>
              </a:rPr>
              <a:t>Крестьяне, выполнявшие барщину назывались</a:t>
            </a:r>
            <a:r>
              <a:rPr sz="3600" b="1" i="1">
                <a:latin typeface="Times New Roman"/>
                <a:ea typeface="Times New Roman"/>
                <a:cs typeface="Times New Roman"/>
              </a:rPr>
              <a:t> тяглыми</a:t>
            </a:r>
            <a:r>
              <a:rPr sz="3600">
                <a:latin typeface="Times New Roman"/>
                <a:ea typeface="Times New Roman"/>
                <a:cs typeface="Times New Roman"/>
              </a:rPr>
              <a:t>.</a:t>
            </a:r>
            <a:endParaRPr sz="3600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3397249" y="3211634"/>
            <a:ext cx="5940000" cy="3095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1808557" y="365124"/>
            <a:ext cx="8731249" cy="1674201"/>
          </a:xfrm>
        </p:spPr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1557 "Устава на волоки"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894038" y="2112595"/>
            <a:ext cx="9459761" cy="4064366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  <a:defRPr/>
            </a:pPr>
            <a:r>
              <a:rPr lang="ru-RU" sz="2800" b="1">
                <a:latin typeface="Times New Roman"/>
                <a:ea typeface="Times New Roman"/>
                <a:cs typeface="Times New Roman"/>
              </a:rPr>
              <a:t>Причины реформы:</a:t>
            </a:r>
            <a:endParaRPr sz="2800" b="1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1.Необходимость  увеличения доходов казны и казенных имений</a:t>
            </a:r>
            <a:endParaRPr sz="2800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2.Рост спроса на зерно в европейских странах</a:t>
            </a:r>
            <a:endParaRPr sz="2800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3.Повышение спроса на продовольствие в городах в связи с увеличением населения</a:t>
            </a:r>
            <a:endParaRPr sz="2800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4.Необходимость в создании государственных фольварков</a:t>
            </a:r>
            <a:endParaRPr sz="2800">
              <a:latin typeface="Times New Roman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  <a:defRPr/>
            </a:pPr>
            <a:endParaRPr sz="28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1222403" y="537307"/>
            <a:ext cx="10318749" cy="53421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1674230" y="365124"/>
            <a:ext cx="9679569" cy="1991701"/>
          </a:xfrm>
        </p:spPr>
        <p:txBody>
          <a:bodyPr/>
          <a:lstStyle/>
          <a:p>
            <a:pPr>
              <a:defRPr/>
            </a:pPr>
            <a:r>
              <a:rPr lang="ru-RU" sz="4400" b="1" i="1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Фольварк</a:t>
            </a:r>
            <a:r>
              <a:rPr lang="ru-RU" sz="4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-</a:t>
            </a:r>
            <a:r>
              <a:rPr lang="ru-RU" sz="4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двор и хозяйство землевладельца, продукция которого предназначалась на продажу.</a:t>
            </a: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552115" y="2674326"/>
            <a:ext cx="9801684" cy="3502635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  <a:defRPr/>
            </a:pPr>
            <a:r>
              <a:rPr lang="ru-RU" sz="120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>
                <a:latin typeface="Times New Roman"/>
                <a:ea typeface="Times New Roman"/>
                <a:cs typeface="Times New Roman"/>
              </a:rPr>
              <a:t>Чтобы увеличить прибыльность своих имений землевладельцы (князь, магнаты, шляхта) начали создавать на своих землях фольварки. Там были хозяйственные строения, обрабатываемые поля, маслобойни, пивоварни. Все это производило продукцию на продажу, а работы выполняли крестьяне (барщина).</a:t>
            </a:r>
            <a:r>
              <a:rPr lang="ru-RU" sz="2600">
                <a:latin typeface="Times New Roman"/>
                <a:ea typeface="Times New Roman"/>
                <a:cs typeface="Times New Roman"/>
              </a:rPr>
              <a:t>Для того, чтобы под фольварки выделить как можно больше земель решено было перемерять крестьянские наделы согласно реформе</a:t>
            </a:r>
            <a:endParaRPr sz="26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1723076" y="609355"/>
            <a:ext cx="9012115" cy="5337663"/>
          </a:xfrm>
          <a:prstGeom prst="rect">
            <a:avLst/>
          </a:prstGeom>
        </p:spPr>
      </p:pic>
      <p:sp>
        <p:nvSpPr>
          <p:cNvPr id="7" name="" hidden="0"/>
          <p:cNvSpPr/>
          <p:nvPr isPhoto="0" userDrawn="0"/>
        </p:nvSpPr>
        <p:spPr bwMode="auto">
          <a:xfrm flipH="0" flipV="0">
            <a:off x="5032403" y="830384"/>
            <a:ext cx="3639038" cy="166076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000" b="1">
                <a:latin typeface="Times New Roman"/>
                <a:ea typeface="Times New Roman"/>
                <a:cs typeface="Times New Roman"/>
              </a:rPr>
              <a:t>Сначала организацией фольварков занималась королева Бона Сфорца, потом Сигизмунд </a:t>
            </a:r>
            <a:r>
              <a:rPr lang="en-US" sz="2000" b="1">
                <a:latin typeface="Times New Roman"/>
                <a:ea typeface="Times New Roman"/>
                <a:cs typeface="Times New Roman"/>
              </a:rPr>
              <a:t>II </a:t>
            </a:r>
            <a:r>
              <a:rPr lang="be-BY" sz="2000" b="1">
                <a:latin typeface="Times New Roman"/>
                <a:ea typeface="Times New Roman"/>
                <a:cs typeface="Times New Roman"/>
              </a:rPr>
              <a:t>Август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649807" y="1825624"/>
            <a:ext cx="9703992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1405576" y="720480"/>
            <a:ext cx="9793653" cy="339431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l">
              <a:spcAft>
                <a:spcPts val="0"/>
              </a:spcAft>
              <a:defRPr/>
            </a:pPr>
            <a:r>
              <a:rPr lang="ru-RU" sz="3600" b="1">
                <a:latin typeface="Times New Roman"/>
                <a:ea typeface="Times New Roman"/>
                <a:cs typeface="Times New Roman"/>
              </a:rPr>
              <a:t>Содержание документа "Устава на волоки"</a:t>
            </a:r>
            <a:endParaRPr sz="3600" b="1">
              <a:latin typeface="Times New Roman"/>
              <a:ea typeface="Times New Roman"/>
              <a:cs typeface="Times New Roman"/>
            </a:endParaRPr>
          </a:p>
          <a:p>
            <a:pPr algn="l">
              <a:spcAft>
                <a:spcPts val="0"/>
              </a:spcAft>
              <a:defRPr/>
            </a:pPr>
            <a:r>
              <a:rPr lang="ru-RU" sz="3200">
                <a:latin typeface="Times New Roman"/>
                <a:ea typeface="Times New Roman"/>
                <a:cs typeface="Times New Roman"/>
              </a:rPr>
              <a:t>-Вводилась единая мера земли -волока, равная 21,36 га, всю землю разделили на волоки</a:t>
            </a:r>
            <a:endParaRPr sz="3200">
              <a:latin typeface="Times New Roman"/>
              <a:ea typeface="Times New Roman"/>
              <a:cs typeface="Times New Roman"/>
            </a:endParaRPr>
          </a:p>
          <a:p>
            <a:pPr algn="l">
              <a:spcAft>
                <a:spcPts val="0"/>
              </a:spcAft>
              <a:defRPr/>
            </a:pPr>
            <a:r>
              <a:rPr lang="ru-RU" sz="3200">
                <a:latin typeface="Times New Roman"/>
                <a:ea typeface="Times New Roman"/>
                <a:cs typeface="Times New Roman"/>
              </a:rPr>
              <a:t>-Под фольварки отводились самые плодородные волоки, под крестьянские наделы - остальное</a:t>
            </a:r>
            <a:endParaRPr sz="3200">
              <a:latin typeface="Times New Roman"/>
              <a:ea typeface="Times New Roman"/>
              <a:cs typeface="Times New Roman"/>
            </a:endParaRPr>
          </a:p>
          <a:p>
            <a:pPr algn="l">
              <a:spcAft>
                <a:spcPts val="0"/>
              </a:spcAft>
              <a:defRPr/>
            </a:pPr>
            <a:r>
              <a:rPr lang="ru-RU" sz="3200">
                <a:latin typeface="Times New Roman"/>
                <a:ea typeface="Times New Roman"/>
                <a:cs typeface="Times New Roman"/>
              </a:rPr>
              <a:t>-одна крестьянская семья обычно получала полволоки</a:t>
            </a:r>
            <a:endParaRPr sz="3200">
              <a:latin typeface="Times New Roman"/>
              <a:ea typeface="Times New Roman"/>
              <a:cs typeface="Times New Roman"/>
            </a:endParaRPr>
          </a:p>
          <a:p>
            <a:pPr algn="l">
              <a:spcAft>
                <a:spcPts val="0"/>
              </a:spcAft>
              <a:defRPr/>
            </a:pPr>
            <a:r>
              <a:rPr lang="ru-RU" sz="3200">
                <a:latin typeface="Times New Roman"/>
                <a:ea typeface="Times New Roman"/>
                <a:cs typeface="Times New Roman"/>
              </a:rPr>
              <a:t>- с каждой волоки крестьян взималось определенное количество повиннос</a:t>
            </a:r>
            <a:r>
              <a:rPr lang="ru-RU" sz="3200">
                <a:latin typeface="Times New Roman"/>
                <a:ea typeface="Times New Roman"/>
                <a:cs typeface="Times New Roman"/>
              </a:rPr>
              <a:t>тей (барщина и чинш)</a:t>
            </a:r>
            <a:endParaRPr sz="32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735288" y="1825624"/>
            <a:ext cx="9618511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1564326" y="1074615"/>
            <a:ext cx="9805865" cy="437173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l">
              <a:spcAft>
                <a:spcPts val="0"/>
              </a:spcAft>
              <a:defRPr/>
            </a:pPr>
            <a:r>
              <a:rPr lang="ru-RU" sz="3600" b="1">
                <a:latin typeface="Times New Roman"/>
                <a:ea typeface="Times New Roman"/>
                <a:cs typeface="Times New Roman"/>
              </a:rPr>
              <a:t>Результат реформы: </a:t>
            </a:r>
            <a:endParaRPr lang="ru-RU" sz="3600" b="1">
              <a:latin typeface="Times New Roman"/>
              <a:ea typeface="Times New Roman"/>
              <a:cs typeface="Times New Roman"/>
            </a:endParaRPr>
          </a:p>
          <a:p>
            <a:pPr algn="l">
              <a:spcAft>
                <a:spcPts val="0"/>
              </a:spcAft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Доходы землевладельцев увеличились</a:t>
            </a:r>
            <a:r>
              <a:rPr lang="ru-RU" sz="3600">
                <a:latin typeface="Times New Roman"/>
                <a:ea typeface="Times New Roman"/>
                <a:cs typeface="Times New Roman"/>
              </a:rPr>
              <a:t> Угнетение крестьян усилилось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algn="l">
              <a:spcAft>
                <a:spcPts val="0"/>
              </a:spcAft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 Торговля зерном и др. активизировалась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Picture 4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12224999" cy="6851648"/>
          </a:xfrm>
          <a:prstGeom prst="rect">
            <a:avLst/>
          </a:prstGeom>
          <a:noFill/>
        </p:spPr>
      </p:pic>
      <p:sp>
        <p:nvSpPr>
          <p:cNvPr id="7" name="" hidden="0"/>
          <p:cNvSpPr/>
          <p:nvPr isPhoto="0" userDrawn="0"/>
        </p:nvSpPr>
        <p:spPr bwMode="auto">
          <a:xfrm flipH="0" flipV="0">
            <a:off x="599615" y="525096"/>
            <a:ext cx="5824903" cy="181951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endParaRPr/>
          </a:p>
        </p:txBody>
      </p:sp>
      <p:sp>
        <p:nvSpPr>
          <p:cNvPr id="8" name="" hidden="0"/>
          <p:cNvSpPr/>
          <p:nvPr isPhoto="0" userDrawn="0"/>
        </p:nvSpPr>
        <p:spPr bwMode="auto">
          <a:xfrm flipH="0" flipV="0">
            <a:off x="526345" y="720480"/>
            <a:ext cx="6459903" cy="228603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lang="ru-RU" sz="3600" b="1">
                <a:latin typeface="Times New Roman"/>
                <a:ea typeface="Times New Roman"/>
                <a:cs typeface="Times New Roman"/>
              </a:rPr>
              <a:t>Развитие городов и магдебургское право</a:t>
            </a:r>
            <a:endParaRPr sz="3600" b="1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1491057" y="365124"/>
            <a:ext cx="9862742" cy="1325562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576538" y="1050192"/>
            <a:ext cx="9280769" cy="5126770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en-US" sz="30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Вторая половина ХVІ - первая половина ХVІІ в</a:t>
            </a:r>
            <a:r>
              <a:rPr lang="be-BY" sz="3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– значительный рост городов и городского населения.</a:t>
            </a:r>
            <a:endParaRPr sz="3000"/>
          </a:p>
          <a:p>
            <a:pPr marL="0" lvl="0" indent="0">
              <a:buNone/>
              <a:defRPr/>
            </a:pPr>
            <a:r>
              <a:rPr lang="ru-RU" sz="30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Города подразделялись на</a:t>
            </a:r>
            <a:r>
              <a:rPr lang="ru-RU" sz="3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sz="3000"/>
          </a:p>
          <a:p>
            <a:pPr marL="0" lvl="0" indent="0">
              <a:buFontTx/>
              <a:buChar char="•"/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крупные (более 10 тыс. населения): Могилёв, Полоцк,  Витебск, Минск, Брест, Слуцк</a:t>
            </a:r>
            <a:endParaRPr sz="3000"/>
          </a:p>
          <a:p>
            <a:pPr marL="0" lvl="0" indent="0">
              <a:buFontTx/>
              <a:buChar char="•"/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средние (2-4 тыс. чел.)</a:t>
            </a:r>
            <a:endParaRPr sz="3000"/>
          </a:p>
          <a:p>
            <a:pPr marL="0" lvl="0" indent="0">
              <a:buFontTx/>
              <a:buChar char="•"/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местечки – мелкие населённые пункты городского типа.</a:t>
            </a:r>
            <a:endParaRPr sz="3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600961" y="915865"/>
            <a:ext cx="9752838" cy="5261097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Кроме того, </a:t>
            </a:r>
            <a:r>
              <a:rPr lang="ru-RU" sz="32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города и местечки подразделялись на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sz="3200"/>
          </a:p>
          <a:p>
            <a:pPr marL="0" lvl="0" indent="0">
              <a:buFontTx/>
              <a:buChar char="•"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государственные (королевские)</a:t>
            </a:r>
            <a:endParaRPr sz="3200"/>
          </a:p>
          <a:p>
            <a:pPr marL="0" lvl="0" indent="0">
              <a:buFontTx/>
              <a:buChar char="•"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частновладельческие (около 40%)</a:t>
            </a:r>
            <a:endParaRPr sz="3200"/>
          </a:p>
          <a:p>
            <a:pPr marL="0" lvl="0" indent="0">
              <a:buFontTx/>
              <a:buChar char="•"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церковные.</a:t>
            </a:r>
            <a:endParaRPr sz="3200"/>
          </a:p>
          <a:p>
            <a:pPr marL="0" lvl="0" indent="0">
              <a:buNone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крупных городах имелись </a:t>
            </a:r>
            <a:r>
              <a:rPr lang="ru-RU" sz="32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юридики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– части города, принадлежавшие магнатам, церкви или монастырю, на жителей которых не распространялась власть магистрата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Picture 14" hidden="0"/>
          <p:cNvPicPr>
            <a:picLocks noChangeAspect="1" noGrp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1665286" y="562620"/>
            <a:ext cx="9167597" cy="545693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Picture 12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62584" y="107034"/>
            <a:ext cx="11235011" cy="66138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838199" y="365124"/>
            <a:ext cx="10515600" cy="562951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283461" y="1184519"/>
            <a:ext cx="10070338" cy="4992443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ru-RU" sz="34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Центр города</a:t>
            </a:r>
            <a:r>
              <a:rPr lang="ru-RU" sz="3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- не замки, а </a:t>
            </a:r>
            <a:r>
              <a:rPr lang="ru-RU" sz="34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рыночная площадь</a:t>
            </a:r>
            <a:r>
              <a:rPr lang="ru-RU" sz="3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где обычно находились:</a:t>
            </a:r>
            <a:endParaRPr sz="3400"/>
          </a:p>
          <a:p>
            <a:pPr marL="0" lvl="0" indent="0">
              <a:buFontTx/>
              <a:buChar char="•"/>
              <a:defRPr/>
            </a:pPr>
            <a:r>
              <a:rPr lang="ru-RU" sz="34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ратуша</a:t>
            </a:r>
            <a:r>
              <a:rPr lang="ru-RU" sz="3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- здание городского самоуправления в городах с магдебургским правом</a:t>
            </a:r>
            <a:endParaRPr sz="3400"/>
          </a:p>
          <a:p>
            <a:pPr marL="0" lvl="0" indent="0">
              <a:buFontTx/>
              <a:buChar char="•"/>
              <a:defRPr/>
            </a:pPr>
            <a:r>
              <a:rPr lang="ru-RU" sz="3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костёл, приходская церковь</a:t>
            </a:r>
            <a:endParaRPr sz="3400"/>
          </a:p>
          <a:p>
            <a:pPr marL="0" lvl="0" indent="0">
              <a:buFontTx/>
              <a:buChar char="•"/>
              <a:defRPr/>
            </a:pPr>
            <a:r>
              <a:rPr lang="ru-RU" sz="3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торговые ряды, корчма</a:t>
            </a:r>
            <a:endParaRPr sz="3400"/>
          </a:p>
          <a:p>
            <a:pPr marL="0" lvl="0" indent="0">
              <a:buFontTx/>
              <a:buChar char="•"/>
              <a:defRPr/>
            </a:pPr>
            <a:r>
              <a:rPr lang="ru-RU" sz="3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дома зажиточных горожан.</a:t>
            </a:r>
            <a:endParaRPr sz="3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1271250" y="0"/>
            <a:ext cx="10233268" cy="63622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12127307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564326" y="549519"/>
            <a:ext cx="5116634" cy="5627443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ru-RU" sz="28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Развитие ремесла.</a:t>
            </a:r>
            <a:endParaRPr sz="2800"/>
          </a:p>
          <a:p>
            <a:pPr marL="0" lvl="0" indent="0">
              <a:buFontTx/>
              <a:buChar char="•"/>
              <a:defRPr/>
            </a:pPr>
            <a:r>
              <a:rPr lang="be-BY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ХVІ в. - 25-50 % населения городов – ремесленники</a:t>
            </a:r>
            <a:endParaRPr sz="2800"/>
          </a:p>
          <a:p>
            <a:pPr marL="0" lvl="0" indent="0">
              <a:buFontTx/>
              <a:buChar char="•"/>
              <a:defRPr/>
            </a:pPr>
            <a:r>
              <a:rPr lang="be-BY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углубляется специализация ремесла (до 200 профессий и специальностей)</a:t>
            </a:r>
            <a:endParaRPr sz="2800"/>
          </a:p>
          <a:p>
            <a:pPr marL="0" lvl="0" indent="0">
              <a:buFontTx/>
              <a:buChar char="•"/>
              <a:defRPr/>
            </a:pPr>
            <a:r>
              <a:rPr lang="be-BY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создаются </a:t>
            </a:r>
            <a:r>
              <a:rPr lang="en-US" sz="28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цеха </a:t>
            </a:r>
            <a:r>
              <a:rPr lang="be-BY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– объединения владельцев мастерских с целью недопущения на городской рынок изделий из других городов. Ремесленники, не входившие в цех (</a:t>
            </a:r>
            <a:r>
              <a:rPr lang="ru-RU" sz="28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портачи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) не могли продать продукцию на местном рынке</a:t>
            </a:r>
            <a:endParaRPr sz="2800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7028925" y="108682"/>
            <a:ext cx="4508047" cy="54231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796346" y="3455865"/>
            <a:ext cx="9720384" cy="272109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Стать мастером и вступить в цех было непросто. Необходимо несколько лет обучаться в качестве подмастерья, потом изготовить образец изделия "штуку". Такой "экзамен" принимали опытные мастера. Тех, кого не приняли в цех называли "портачами" и не допускали на рынки города.</a:t>
            </a:r>
            <a:endParaRPr sz="28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10" hidden="0"/>
          <p:cNvPicPr>
            <a:picLocks noChangeAspect="1" noGrp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1229700" y="258762"/>
            <a:ext cx="4730779" cy="3150659"/>
          </a:xfrm>
          <a:prstGeom prst="rect">
            <a:avLst/>
          </a:prstGeom>
          <a:noFill/>
        </p:spPr>
      </p:pic>
      <p:pic>
        <p:nvPicPr>
          <p:cNvPr id="7" name="Picture 8" hidden="0"/>
          <p:cNvPicPr>
            <a:picLocks noChangeAspect="1" noGrp="1"/>
          </p:cNvPicPr>
          <p:nvPr isPhoto="0" userDrawn="0"/>
        </p:nvPicPr>
        <p:blipFill>
          <a:blip r:embed="rId4"/>
          <a:stretch/>
        </p:blipFill>
        <p:spPr bwMode="auto">
          <a:xfrm>
            <a:off x="9218733" y="146580"/>
            <a:ext cx="2578099" cy="337502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771922" y="573942"/>
            <a:ext cx="9581876" cy="5603020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ru-RU" sz="32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Развитию торговли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содействовало создание фольварков.</a:t>
            </a:r>
            <a:endParaRPr sz="3200"/>
          </a:p>
          <a:p>
            <a:pPr marL="0" lvl="0" indent="0">
              <a:buFontTx/>
              <a:buChar char="•"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особенность городов – наличие </a:t>
            </a:r>
            <a:r>
              <a:rPr lang="ru-RU" sz="32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торгов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для которых отводилось специальное место – </a:t>
            </a:r>
            <a:r>
              <a:rPr lang="ru-RU" sz="32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рынок</a:t>
            </a:r>
            <a:endParaRPr sz="3200"/>
          </a:p>
          <a:p>
            <a:pPr marL="0" lvl="0" indent="0">
              <a:buFontTx/>
              <a:buChar char="•"/>
              <a:defRPr/>
            </a:pP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крупных городах торги собирались 1-2 раза в неделю, в средних и местечках – еженедельно</a:t>
            </a:r>
            <a:endParaRPr sz="3200"/>
          </a:p>
          <a:p>
            <a:pPr marL="0" lvl="0" indent="0">
              <a:buFontTx/>
              <a:buChar char="•"/>
              <a:defRPr/>
            </a:pP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первой половине ХVІІІ в. основная форма торговли – </a:t>
            </a:r>
            <a:r>
              <a:rPr lang="en-US" sz="3200" b="0" i="0" u="sng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ярмарки</a:t>
            </a:r>
            <a:r>
              <a:rPr lang="be-BY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иногда  по несколько недель: Петропавловская на Витебщине, Зельвенская на Гродненщине</a:t>
            </a:r>
            <a:endParaRPr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25</Slides>
  <Notes>25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