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81813" cy="10002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97A879A5-9022-4918-A0F5-2CECA583BBBF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83365CEB-2E0D-4F17-951D-665D5E5C92A4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latin typeface="+mn-lt"/>
                <a:ea typeface="+mj-ea"/>
                <a:cs typeface="Tunga" pitchFamily="2"/>
                <a:uFillTx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showMasterSp="0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latin typeface="+mn-lt"/>
                <a:ea typeface="+mj-ea"/>
                <a:cs typeface="Tunga" pitchFamily="2"/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showMasterSp="0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latin typeface="+mj-lt"/>
                <a:ea typeface="+mj-ea"/>
                <a:cs typeface="+mj-cs"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showMasterSp="0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008F29D-2F1C-4F7D-B4A0-0632A68CEEF7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3B92FC0-9304-4570-8232-AC4DC78EEDAE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4097" y="908720"/>
            <a:ext cx="807304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Город в </a:t>
            </a:r>
            <a:r>
              <a:rPr lang="en-US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IX-</a:t>
            </a:r>
            <a:endParaRPr lang="ru-RU" sz="9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середине</a:t>
            </a:r>
            <a:r>
              <a:rPr lang="en-US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XIII</a:t>
            </a:r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в.</a:t>
            </a:r>
            <a:endParaRPr lang="ru-RU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51520" y="4221088"/>
            <a:ext cx="4829175" cy="24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724128" y="4221088"/>
            <a:ext cx="3236913" cy="243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06" y="7775"/>
            <a:ext cx="9136293" cy="48320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>
                <a:ln w="11430"/>
              </a:rPr>
              <a:t>Процесс возникновения и роста городов был связан с развитием ремесла и отделением его от сельского хозяйства. </a:t>
            </a:r>
            <a:endParaRPr lang="ru-RU" sz="2800" b="1" dirty="0" smtClean="0">
              <a:ln w="11430"/>
            </a:endParaRPr>
          </a:p>
          <a:p>
            <a:r>
              <a:rPr lang="ru-RU" sz="2800" b="1" dirty="0" smtClean="0">
                <a:ln w="11430"/>
              </a:rPr>
              <a:t>На </a:t>
            </a:r>
            <a:r>
              <a:rPr lang="ru-RU" sz="2800" b="1" dirty="0">
                <a:ln w="11430"/>
              </a:rPr>
              <a:t>территории </a:t>
            </a:r>
            <a:r>
              <a:rPr lang="ru-RU" sz="2800" b="1" dirty="0" smtClean="0">
                <a:ln w="11430"/>
              </a:rPr>
              <a:t>Беларуси </a:t>
            </a:r>
            <a:r>
              <a:rPr lang="ru-RU" sz="2800" b="1" dirty="0">
                <a:ln w="11430"/>
              </a:rPr>
              <a:t>наиболее крупными городами </a:t>
            </a:r>
            <a:r>
              <a:rPr lang="ru-RU" sz="2800" b="1" dirty="0" smtClean="0">
                <a:ln w="11430"/>
              </a:rPr>
              <a:t>стали:      Полоцк </a:t>
            </a:r>
            <a:r>
              <a:rPr lang="ru-RU" sz="2800" b="1" dirty="0">
                <a:ln w="11430"/>
              </a:rPr>
              <a:t>(упомянут в </a:t>
            </a:r>
            <a:r>
              <a:rPr lang="ru-RU" sz="2800" b="1" dirty="0" smtClean="0">
                <a:ln w="11430"/>
              </a:rPr>
              <a:t>летописи </a:t>
            </a:r>
            <a:r>
              <a:rPr lang="ru-RU" sz="2800" b="1" dirty="0">
                <a:ln w="11430"/>
              </a:rPr>
              <a:t>под 862), </a:t>
            </a:r>
            <a:endParaRPr lang="ru-RU" sz="2800" b="1" dirty="0" smtClean="0">
              <a:ln w="11430"/>
            </a:endParaRPr>
          </a:p>
          <a:p>
            <a:r>
              <a:rPr lang="ru-RU" sz="2800" b="1" dirty="0" smtClean="0">
                <a:ln w="11430"/>
              </a:rPr>
              <a:t>Туров </a:t>
            </a:r>
            <a:r>
              <a:rPr lang="ru-RU" sz="2800" b="1" dirty="0">
                <a:ln w="11430"/>
              </a:rPr>
              <a:t>(980), </a:t>
            </a:r>
            <a:endParaRPr lang="ru-RU" sz="2800" b="1" dirty="0" smtClean="0">
              <a:ln w="11430"/>
            </a:endParaRPr>
          </a:p>
          <a:p>
            <a:r>
              <a:rPr lang="ru-RU" sz="2800" b="1" dirty="0" smtClean="0">
                <a:ln w="11430"/>
              </a:rPr>
              <a:t>Брест </a:t>
            </a:r>
            <a:r>
              <a:rPr lang="ru-RU" sz="2800" b="1" dirty="0">
                <a:ln w="11430"/>
              </a:rPr>
              <a:t>(1019), </a:t>
            </a:r>
            <a:endParaRPr lang="ru-RU" sz="2800" b="1" dirty="0" smtClean="0">
              <a:ln w="11430"/>
            </a:endParaRPr>
          </a:p>
          <a:p>
            <a:r>
              <a:rPr lang="ru-RU" sz="2800" b="1" dirty="0" smtClean="0">
                <a:ln w="11430"/>
              </a:rPr>
              <a:t>Витебск </a:t>
            </a:r>
            <a:r>
              <a:rPr lang="ru-RU" sz="2800" b="1" dirty="0">
                <a:ln w="11430"/>
              </a:rPr>
              <a:t>(1021), </a:t>
            </a:r>
            <a:endParaRPr lang="ru-RU" sz="2800" b="1" dirty="0" smtClean="0">
              <a:ln w="11430"/>
            </a:endParaRPr>
          </a:p>
          <a:p>
            <a:r>
              <a:rPr lang="ru-RU" sz="2800" b="1" dirty="0" smtClean="0">
                <a:ln w="11430"/>
              </a:rPr>
              <a:t>Минск </a:t>
            </a:r>
            <a:r>
              <a:rPr lang="ru-RU" sz="2800" b="1" dirty="0">
                <a:ln w="11430"/>
              </a:rPr>
              <a:t>(1067), </a:t>
            </a:r>
            <a:endParaRPr lang="ru-RU" sz="2800" b="1" dirty="0" smtClean="0">
              <a:ln w="11430"/>
            </a:endParaRPr>
          </a:p>
          <a:p>
            <a:r>
              <a:rPr lang="ru-RU" sz="2800" b="1" dirty="0" smtClean="0">
                <a:ln w="11430"/>
              </a:rPr>
              <a:t>Гродно </a:t>
            </a:r>
            <a:r>
              <a:rPr lang="ru-RU" sz="2800" b="1" dirty="0">
                <a:ln w="11430"/>
              </a:rPr>
              <a:t>(1127), </a:t>
            </a:r>
            <a:endParaRPr lang="ru-RU" sz="2800" b="1" dirty="0" smtClean="0">
              <a:ln w="11430"/>
            </a:endParaRPr>
          </a:p>
          <a:p>
            <a:r>
              <a:rPr lang="ru-RU" sz="2800" b="1" dirty="0" err="1" smtClean="0">
                <a:ln w="11430"/>
              </a:rPr>
              <a:t>Новогрудок</a:t>
            </a:r>
            <a:r>
              <a:rPr lang="ru-RU" sz="2800" b="1" dirty="0" smtClean="0">
                <a:ln w="11430"/>
              </a:rPr>
              <a:t> </a:t>
            </a:r>
            <a:r>
              <a:rPr lang="ru-RU" sz="2800" b="1" dirty="0">
                <a:ln w="11430"/>
              </a:rPr>
              <a:t>(1252)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016914" y="2492896"/>
            <a:ext cx="4950699" cy="4262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343" y="17658"/>
            <a:ext cx="89173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dir="t" rig="flat">
                <a:rot lat="0" lon="0" rev="18900000"/>
              </a:lightRig>
            </a:scene3d>
            <a:sp3d contourW="6350" extrusionH="317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</a:rPr>
              <a:t>Пути возникновения городов</a:t>
            </a:r>
            <a:endParaRPr lang="ru-RU" sz="5400" b="1" cap="none" spc="0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609" y="836712"/>
            <a:ext cx="631102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/>
              <a:t>На берегах рек;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В удобных для пристани устьях рек;</a:t>
            </a:r>
          </a:p>
          <a:p>
            <a:pPr marL="342900" indent="-342900">
              <a:buAutoNum type="arabicPeriod"/>
            </a:pPr>
            <a:r>
              <a:rPr lang="ru-RU" sz="2400" b="1" dirty="0"/>
              <a:t>В</a:t>
            </a:r>
            <a:r>
              <a:rPr lang="ru-RU" sz="2400" b="1" dirty="0" smtClean="0"/>
              <a:t>озле переправ через реки;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На пересечении дорог;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 У княжеских и феодальных замков;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У стен монастырей;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У пограничных крепостей;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Городами могли стать сельские поселения, 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где возрастала </a:t>
            </a:r>
            <a:r>
              <a:rPr lang="ru-RU" sz="2400" b="1" smtClean="0"/>
              <a:t>роль ремесла;</a:t>
            </a:r>
            <a:endParaRPr lang="ru-RU" sz="24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43609" y="4221088"/>
            <a:ext cx="2899271" cy="2174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6371267" y="940988"/>
            <a:ext cx="2723502" cy="2038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6372577" y="3284984"/>
            <a:ext cx="2520280" cy="3359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3412888" y="4221088"/>
            <a:ext cx="2633464" cy="2360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260648"/>
            <a:ext cx="87849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Между городским и сельским населением существовал натуральный обмен: ремесленники обменивали свои изделия на сельскохозяйственную продукцию(продукты питания).  Также из сельской местности могло поступать сырьё для отдельных видов ремесленного производства.</a:t>
            </a:r>
          </a:p>
          <a:p>
            <a:r>
              <a:rPr lang="ru-RU" sz="2800" b="1" dirty="0" smtClean="0"/>
              <a:t>В </a:t>
            </a:r>
            <a:r>
              <a:rPr lang="ru-RU" sz="2800" b="1" dirty="0"/>
              <a:t>то же время и часть </a:t>
            </a:r>
            <a:endParaRPr lang="ru-RU" sz="2800" b="1" dirty="0" smtClean="0"/>
          </a:p>
          <a:p>
            <a:r>
              <a:rPr lang="ru-RU" sz="2800" b="1" dirty="0" smtClean="0"/>
              <a:t>городского </a:t>
            </a:r>
            <a:r>
              <a:rPr lang="ru-RU" sz="2800" b="1" dirty="0"/>
              <a:t>населения </a:t>
            </a:r>
            <a:endParaRPr lang="ru-RU" sz="2800" b="1" dirty="0" smtClean="0"/>
          </a:p>
          <a:p>
            <a:r>
              <a:rPr lang="ru-RU" sz="2800" b="1" dirty="0" smtClean="0"/>
              <a:t>занималась </a:t>
            </a:r>
            <a:r>
              <a:rPr lang="ru-RU" sz="2800" b="1" dirty="0"/>
              <a:t>земледелием</a:t>
            </a:r>
            <a:r>
              <a:rPr lang="ru-RU" sz="2800" b="1" dirty="0" smtClean="0"/>
              <a:t>.</a:t>
            </a:r>
          </a:p>
          <a:p>
            <a:r>
              <a:rPr lang="ru-RU" sz="2800" b="1" dirty="0" smtClean="0"/>
              <a:t> О первых городах </a:t>
            </a:r>
          </a:p>
          <a:p>
            <a:r>
              <a:rPr lang="ru-RU" sz="2800" b="1" dirty="0" smtClean="0"/>
              <a:t>говорили, что они </a:t>
            </a:r>
          </a:p>
          <a:p>
            <a:r>
              <a:rPr lang="ru-RU" sz="2800" b="1" dirty="0" smtClean="0"/>
              <a:t>«…наполовину застроены,</a:t>
            </a:r>
          </a:p>
          <a:p>
            <a:r>
              <a:rPr lang="ru-RU" sz="2800" b="1" dirty="0" smtClean="0"/>
              <a:t> наполовину засеяны…»</a:t>
            </a: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386066" y="2780022"/>
            <a:ext cx="4483967" cy="3940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723222" y="4493537"/>
            <a:ext cx="3277699" cy="216412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6430" y="116632"/>
            <a:ext cx="910756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ln w="1905"/>
                <a:solidFill>
                  <a:schemeClr val="accent4">
                    <a:lumMod val="50000"/>
                  </a:schemeClr>
                </a:solidFill>
              </a:rPr>
              <a:t>Древнебелорусский</a:t>
            </a:r>
            <a:r>
              <a:rPr lang="ru-RU" sz="3200" b="1" dirty="0">
                <a:ln w="1905"/>
                <a:solidFill>
                  <a:schemeClr val="accent4">
                    <a:lumMod val="50000"/>
                  </a:schemeClr>
                </a:solidFill>
              </a:rPr>
              <a:t> город состоял из двух частей: </a:t>
            </a:r>
            <a:r>
              <a:rPr lang="ru-RU" sz="3200" b="1" dirty="0">
                <a:ln w="1905"/>
                <a:solidFill>
                  <a:schemeClr val="accent2">
                    <a:lumMod val="75000"/>
                  </a:schemeClr>
                </a:solidFill>
              </a:rPr>
              <a:t>укрепленного детинца (града) </a:t>
            </a:r>
            <a:endParaRPr lang="ru-RU" sz="3200" b="1" dirty="0" smtClean="0">
              <a:ln w="1905"/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</a:rPr>
              <a:t>и </a:t>
            </a:r>
            <a:r>
              <a:rPr lang="ru-RU" sz="3200" b="1" dirty="0">
                <a:ln w="1905"/>
                <a:solidFill>
                  <a:schemeClr val="accent4">
                    <a:lumMod val="60000"/>
                    <a:lumOff val="40000"/>
                  </a:schemeClr>
                </a:solidFill>
              </a:rPr>
              <a:t>ремесленно-торгового </a:t>
            </a:r>
            <a:r>
              <a:rPr lang="ru-RU" sz="3200" b="1" dirty="0" smtClean="0">
                <a:ln w="1905"/>
                <a:solidFill>
                  <a:schemeClr val="accent4">
                    <a:lumMod val="60000"/>
                    <a:lumOff val="40000"/>
                  </a:schemeClr>
                </a:solidFill>
              </a:rPr>
              <a:t>посада.</a:t>
            </a:r>
          </a:p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</a:rPr>
              <a:t>Важным общественным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</a:rPr>
              <a:t>место города был </a:t>
            </a:r>
            <a:r>
              <a:rPr lang="ru-RU" sz="3200" b="1" dirty="0">
                <a:ln w="1905"/>
                <a:solidFill>
                  <a:schemeClr val="accent5">
                    <a:lumMod val="75000"/>
                  </a:schemeClr>
                </a:solidFill>
              </a:rPr>
              <a:t>рынок (торг). </a:t>
            </a:r>
            <a:r>
              <a:rPr lang="ru-RU" sz="3200" dirty="0"/>
              <a:t>Со временем структура городов усложнялась, строились дополнительные укрепления, а за ними раз­мещался новый посад. Наиболее крупные города являлись админи­стративными и военными центрами. </a:t>
            </a:r>
            <a:endParaRPr lang="ru-RU" sz="3200" dirty="0" smtClean="0"/>
          </a:p>
          <a:p>
            <a:r>
              <a:rPr lang="ru-RU" sz="3200" dirty="0" smtClean="0"/>
              <a:t>В </a:t>
            </a:r>
            <a:r>
              <a:rPr lang="ru-RU" sz="3200" dirty="0"/>
              <a:t>XI в. в Беларуси существовало </a:t>
            </a:r>
            <a:endParaRPr lang="ru-RU" sz="3200" dirty="0" smtClean="0"/>
          </a:p>
          <a:p>
            <a:r>
              <a:rPr lang="ru-RU" sz="3200" dirty="0" smtClean="0"/>
              <a:t>12</a:t>
            </a:r>
            <a:r>
              <a:rPr lang="ru-RU" sz="3200" dirty="0"/>
              <a:t>, а в XII в. — 33 города.</a:t>
            </a:r>
          </a:p>
          <a:p>
            <a:endParaRPr lang="ru-RU" sz="3200" b="1" dirty="0">
              <a:ln w="1905"/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475656" y="188640"/>
            <a:ext cx="6336704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7811" y="-11839"/>
            <a:ext cx="79569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Происхождение названий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721" y="911491"/>
            <a:ext cx="783682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dirty="0" smtClean="0"/>
              <a:t>От названий рек(Полоцк-Полота, 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Витебск-</a:t>
            </a:r>
            <a:r>
              <a:rPr lang="ru-RU" sz="2800" b="1" dirty="0" err="1" smtClean="0"/>
              <a:t>Витьба</a:t>
            </a:r>
            <a:r>
              <a:rPr lang="ru-RU" sz="2800" b="1" dirty="0" smtClean="0"/>
              <a:t>, Слуцк-</a:t>
            </a:r>
            <a:r>
              <a:rPr lang="ru-RU" sz="2800" b="1" dirty="0" err="1" smtClean="0"/>
              <a:t>Случь</a:t>
            </a:r>
            <a:r>
              <a:rPr lang="ru-RU" sz="2800" b="1" dirty="0" smtClean="0"/>
              <a:t>);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От имени князя (Туров-Тур, </a:t>
            </a:r>
          </a:p>
          <a:p>
            <a:r>
              <a:rPr lang="ru-RU" sz="2800" b="1" dirty="0"/>
              <a:t> </a:t>
            </a:r>
            <a:r>
              <a:rPr lang="ru-RU" sz="2800" b="1" dirty="0" smtClean="0"/>
              <a:t>   Заславль-Изяслав);</a:t>
            </a:r>
          </a:p>
          <a:p>
            <a:r>
              <a:rPr lang="ru-RU" sz="2800" b="1" dirty="0" smtClean="0"/>
              <a:t>4. От времени существования;</a:t>
            </a:r>
          </a:p>
          <a:p>
            <a:r>
              <a:rPr lang="ru-RU" sz="2800" b="1" dirty="0" smtClean="0"/>
              <a:t>5. От окружающей природы(</a:t>
            </a:r>
            <a:r>
              <a:rPr lang="ru-RU" sz="2800" b="1" dirty="0" err="1" smtClean="0"/>
              <a:t>Берестье</a:t>
            </a:r>
            <a:r>
              <a:rPr lang="ru-RU" sz="2800" b="1" dirty="0" smtClean="0"/>
              <a:t>, Каменец);</a:t>
            </a:r>
          </a:p>
          <a:p>
            <a:r>
              <a:rPr lang="ru-RU" sz="2800" b="1" dirty="0" smtClean="0"/>
              <a:t>6. От знаменитого сооружения или места;</a:t>
            </a:r>
            <a:endParaRPr lang="ru-RU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206436" y="4528201"/>
            <a:ext cx="2779671" cy="208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986107" y="867381"/>
            <a:ext cx="3048000" cy="17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62849" y="4640282"/>
            <a:ext cx="3024336" cy="1973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6148382" y="4717046"/>
            <a:ext cx="2839770" cy="1896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84784"/>
            <a:ext cx="903649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dir="tl" rig="flat">
                <a:rot lat="0" lon="0" rev="6600000"/>
              </a:lightRig>
            </a:scene3d>
            <a:sp3d contourW="8890"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Ремесленное производство- </a:t>
            </a:r>
            <a:r>
              <a:rPr lang="ru-RU" sz="2800" b="1" dirty="0" smtClean="0">
                <a:ln w="11430"/>
              </a:rPr>
              <a:t>это изготовление разных предметов ручным с</a:t>
            </a:r>
            <a:r>
              <a:rPr lang="ru-RU" sz="2800" b="1" cap="none" spc="0" dirty="0" smtClean="0">
                <a:ln w="11430"/>
              </a:rPr>
              <a:t>пособом.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23528" y="4945123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180415" y="4649514"/>
            <a:ext cx="16764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707904" y="5117128"/>
            <a:ext cx="2236894" cy="167551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0" y="15466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Большую часть горожан составляли ремесленники, которые </a:t>
            </a:r>
            <a:r>
              <a:rPr lang="ru-RU" sz="2400" b="1" dirty="0" smtClean="0"/>
              <a:t>делились </a:t>
            </a:r>
            <a:r>
              <a:rPr lang="ru-RU" sz="2400" b="1" dirty="0"/>
              <a:t>на свободных и зависимых (княжеских и боярских). </a:t>
            </a:r>
            <a:r>
              <a:rPr lang="ru-RU" sz="2400" b="1" dirty="0" smtClean="0"/>
              <a:t>К наиболее богатым представителям городского населения относили князей, купцов, зажиточных ремесленников.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2576294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 XIII в. на территории восточных славян существовало около 70 видов </a:t>
            </a:r>
            <a:r>
              <a:rPr lang="ru-RU" sz="2400" b="1" dirty="0" smtClean="0"/>
              <a:t>ремесел: кузнечное, гончарное, ткачество, скорняжное, обработка камня. </a:t>
            </a:r>
            <a:r>
              <a:rPr lang="ru-RU" sz="2400" b="1" dirty="0"/>
              <a:t>В IX—XI вв. </a:t>
            </a:r>
            <a:r>
              <a:rPr lang="ru-RU" sz="2400" b="1" dirty="0" err="1" smtClean="0"/>
              <a:t>ссамостоятельным</a:t>
            </a:r>
            <a:r>
              <a:rPr lang="ru-RU" sz="2400" b="1" dirty="0" smtClean="0"/>
              <a:t> ремеслом становится ювелирное </a:t>
            </a:r>
            <a:r>
              <a:rPr lang="ru-RU" sz="2400" b="1" dirty="0"/>
              <a:t>дело. Из серебра, бронзы, драгоценных камней ювелиры делали женские украшения: подвески, браслеты, </a:t>
            </a:r>
            <a:r>
              <a:rPr lang="ru-RU" sz="2400" b="1" dirty="0" smtClean="0"/>
              <a:t>перстни и т.д.</a:t>
            </a:r>
            <a:endParaRPr lang="ru-RU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6639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 высоком </a:t>
            </a:r>
            <a:r>
              <a:rPr lang="ru-RU" sz="2400" b="1" dirty="0"/>
              <a:t>уровне мастерства ювелиров того времени свидетельствует крест, выполненный для </a:t>
            </a:r>
            <a:r>
              <a:rPr lang="ru-RU" sz="2400" b="1" dirty="0" err="1"/>
              <a:t>Евфросиньи</a:t>
            </a:r>
            <a:r>
              <a:rPr lang="ru-RU" sz="2400" b="1" dirty="0"/>
              <a:t> Полоцкой мастером Лазарем </a:t>
            </a:r>
            <a:r>
              <a:rPr lang="ru-RU" sz="2400" b="1" dirty="0" err="1"/>
              <a:t>Богшей</a:t>
            </a:r>
            <a:r>
              <a:rPr lang="ru-RU" sz="2400" b="1" dirty="0"/>
              <a:t> в 1161 г. Крест был обложен золотыми и серебряными </a:t>
            </a:r>
            <a:r>
              <a:rPr lang="ru-RU" sz="2400" b="1" dirty="0" smtClean="0"/>
              <a:t>пластинками</a:t>
            </a:r>
            <a:r>
              <a:rPr lang="ru-RU" sz="2400" b="1" dirty="0"/>
              <a:t>, украшен жемчугом и самоцветами. Особую </a:t>
            </a:r>
            <a:r>
              <a:rPr lang="ru-RU" sz="2400" b="1"/>
              <a:t>ценность </a:t>
            </a:r>
            <a:r>
              <a:rPr lang="ru-RU" sz="2400" b="1" smtClean="0"/>
              <a:t>представляли </a:t>
            </a:r>
            <a:r>
              <a:rPr lang="ru-RU" sz="2400" b="1" dirty="0"/>
              <a:t>выполненные в технике перегородчатой эмали миниатюры с ликами святых.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55576" y="2507906"/>
            <a:ext cx="2242741" cy="4056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563887" y="2700509"/>
            <a:ext cx="4922887" cy="3557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83"/>
            <a:ext cx="8964488" cy="39087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1905"/>
              </a:rPr>
              <a:t>Широкое развитие получило </a:t>
            </a:r>
            <a:r>
              <a:rPr lang="ru-RU" sz="32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</a:rPr>
              <a:t>каменное зодчество- </a:t>
            </a:r>
            <a:r>
              <a:rPr lang="ru-RU" sz="2800" b="1" cap="none" spc="0" dirty="0" smtClean="0">
                <a:ln w="1905"/>
              </a:rPr>
              <a:t>это </a:t>
            </a:r>
            <a:r>
              <a:rPr lang="ru-RU" sz="2800" b="1" dirty="0" smtClean="0">
                <a:ln w="1905"/>
              </a:rPr>
              <a:t>в</a:t>
            </a:r>
            <a:r>
              <a:rPr lang="ru-RU" sz="2800" b="1" cap="none" spc="0" dirty="0" smtClean="0">
                <a:ln w="1905"/>
              </a:rPr>
              <a:t>озведение зданий из камня и </a:t>
            </a:r>
            <a:r>
              <a:rPr lang="ru-RU" sz="2800" b="1" dirty="0" smtClean="0">
                <a:ln w="1905"/>
              </a:rPr>
              <a:t>к</a:t>
            </a:r>
            <a:r>
              <a:rPr lang="ru-RU" sz="2800" b="1" cap="none" spc="0" dirty="0" smtClean="0">
                <a:ln w="1905"/>
              </a:rPr>
              <a:t>ирпича, скреплённых  </a:t>
            </a:r>
            <a:r>
              <a:rPr lang="ru-RU" sz="2800" b="1" dirty="0" smtClean="0">
                <a:ln w="1905"/>
              </a:rPr>
              <a:t>и</a:t>
            </a:r>
            <a:r>
              <a:rPr lang="ru-RU" sz="2800" b="1" cap="none" spc="0" dirty="0" smtClean="0">
                <a:ln w="1905"/>
              </a:rPr>
              <a:t>звестковым раствором</a:t>
            </a:r>
            <a:r>
              <a:rPr lang="ru-RU" sz="2800" b="1" dirty="0">
                <a:ln w="1905"/>
              </a:rPr>
              <a:t>. </a:t>
            </a:r>
            <a:r>
              <a:rPr lang="ru-RU" sz="2800" b="1" dirty="0" smtClean="0">
                <a:ln w="1905"/>
              </a:rPr>
              <a:t>Были </a:t>
            </a:r>
            <a:r>
              <a:rPr lang="ru-RU" sz="2800" b="1" dirty="0">
                <a:ln w="1905"/>
              </a:rPr>
              <a:t>созданы выдающиеся памятники </a:t>
            </a:r>
            <a:r>
              <a:rPr lang="ru-RU" sz="2800" b="1" dirty="0" smtClean="0">
                <a:ln w="1905"/>
              </a:rPr>
              <a:t>архитектуры</a:t>
            </a:r>
            <a:r>
              <a:rPr lang="ru-RU" sz="2800" b="1" dirty="0">
                <a:ln w="1905"/>
              </a:rPr>
              <a:t>: Софийский собор (XI в.) и </a:t>
            </a:r>
            <a:r>
              <a:rPr lang="ru-RU" sz="2800" b="1" dirty="0" err="1">
                <a:ln w="1905"/>
              </a:rPr>
              <a:t>Спасо-Евфросиньевская</a:t>
            </a:r>
            <a:r>
              <a:rPr lang="ru-RU" sz="2800" b="1" dirty="0">
                <a:ln w="1905"/>
              </a:rPr>
              <a:t> </a:t>
            </a:r>
            <a:r>
              <a:rPr lang="ru-RU" sz="2800" b="1" dirty="0" smtClean="0">
                <a:ln w="1905"/>
              </a:rPr>
              <a:t>церковь </a:t>
            </a:r>
            <a:r>
              <a:rPr lang="ru-RU" sz="2800" b="1" dirty="0">
                <a:ln w="1905"/>
              </a:rPr>
              <a:t>(XII в.) в Полоцке, </a:t>
            </a:r>
            <a:r>
              <a:rPr lang="ru-RU" sz="2800" b="1" dirty="0" err="1">
                <a:ln w="1905"/>
              </a:rPr>
              <a:t>Каложская</a:t>
            </a:r>
            <a:r>
              <a:rPr lang="ru-RU" sz="2800" b="1" dirty="0">
                <a:ln w="1905"/>
              </a:rPr>
              <a:t> церковь в Гродно (XII в.), Белая вежа (XIII в.) в Каменце и др.</a:t>
            </a:r>
            <a:endParaRPr lang="ru-RU" sz="2800" b="1" cap="none" spc="0" dirty="0" smtClean="0">
              <a:ln w="1905"/>
            </a:endParaRPr>
          </a:p>
          <a:p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07505" y="3233966"/>
            <a:ext cx="2448272" cy="3147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555777" y="3833303"/>
            <a:ext cx="2059698" cy="2899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4635489" y="2863084"/>
            <a:ext cx="2927912" cy="194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7256682" y="4653136"/>
            <a:ext cx="1750079" cy="2121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90364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Отделение города от деревни, развитие ремесленного </a:t>
            </a:r>
            <a:r>
              <a:rPr lang="ru-RU" sz="2400" b="1" dirty="0" smtClean="0"/>
              <a:t>производства </a:t>
            </a:r>
            <a:r>
              <a:rPr lang="ru-RU" sz="2400" b="1" dirty="0"/>
              <a:t>стало предпосылкой развития торговли. Города становились </a:t>
            </a:r>
            <a:r>
              <a:rPr lang="ru-RU" sz="2400" b="1" dirty="0" smtClean="0"/>
              <a:t>центрами </a:t>
            </a:r>
            <a:r>
              <a:rPr lang="ru-RU" sz="2400" b="1" dirty="0"/>
              <a:t>внутренней и внешней торговли. Они имели рынки, на которых обменивали и продавали продукты питания, ремесленные изделия, зарубежные товары</a:t>
            </a:r>
            <a:r>
              <a:rPr lang="ru-RU" sz="2400" b="1" dirty="0" smtClean="0"/>
              <a:t>. Основными торговыми путями были водные-реки. </a:t>
            </a:r>
            <a:r>
              <a:rPr lang="ru-RU" sz="2400" b="1" dirty="0"/>
              <a:t>Важное </a:t>
            </a:r>
            <a:r>
              <a:rPr lang="ru-RU" sz="2400" b="1" dirty="0" smtClean="0"/>
              <a:t>значение в </a:t>
            </a:r>
            <a:r>
              <a:rPr lang="ru-RU" sz="2400" b="1" dirty="0"/>
              <a:t>IX—XI вв. имел водный пусть «из варяг в греки». Он связывал При­балтику и Скандинавию с Византией, а также восточнославянские земли между </a:t>
            </a:r>
            <a:r>
              <a:rPr lang="ru-RU" sz="2400" b="1" dirty="0" smtClean="0"/>
              <a:t>собой.</a:t>
            </a:r>
            <a:endParaRPr lang="ru-RU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/>
          <a:srcRect l="3453" t="16984" r="3572"/>
          <a:stretch/>
        </p:blipFill>
        <p:spPr bwMode="auto">
          <a:xfrm>
            <a:off x="3635896" y="3139863"/>
            <a:ext cx="5372097" cy="3597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652120" y="2564904"/>
            <a:ext cx="3286125" cy="414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0283" y="0"/>
            <a:ext cx="912371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Развивалась внутренняя и внешняя торговля. </a:t>
            </a:r>
          </a:p>
          <a:p>
            <a:r>
              <a:rPr lang="ru-RU" sz="2400" b="1" dirty="0" smtClean="0"/>
              <a:t>С </a:t>
            </a:r>
            <a:r>
              <a:rPr lang="ru-RU" sz="2400" b="1" dirty="0"/>
              <a:t>территории </a:t>
            </a:r>
            <a:r>
              <a:rPr lang="ru-RU" sz="2400" b="1" dirty="0" smtClean="0"/>
              <a:t>экспортировали </a:t>
            </a:r>
            <a:r>
              <a:rPr lang="ru-RU" sz="2400" b="1" dirty="0"/>
              <a:t>меха, воск, мед, лен, оружие, и другие товары, кото­рые продавались на рынках Европы, Византии, Востока. </a:t>
            </a:r>
            <a:endParaRPr lang="ru-RU" sz="2400" b="1" dirty="0" smtClean="0"/>
          </a:p>
          <a:p>
            <a:r>
              <a:rPr lang="ru-RU" sz="2400" b="1" dirty="0" smtClean="0"/>
              <a:t>Из </a:t>
            </a:r>
            <a:r>
              <a:rPr lang="ru-RU" sz="2400" b="1" dirty="0"/>
              <a:t>Европы и Византии поступали предметы роскоши: дорогие ткани, приправы, грецкие орехи, стеклянная посуда, драгоценные металлы и камни, вино и т. д</a:t>
            </a:r>
            <a:r>
              <a:rPr lang="ru-RU" sz="2400" b="1" dirty="0" smtClean="0"/>
              <a:t>.</a:t>
            </a:r>
          </a:p>
          <a:p>
            <a:r>
              <a:rPr lang="ru-RU" sz="2400" b="1" dirty="0" smtClean="0"/>
              <a:t>Довольно </a:t>
            </a:r>
            <a:r>
              <a:rPr lang="ru-RU" sz="2400" b="1" dirty="0"/>
              <a:t>прибыльной в отношениях с </a:t>
            </a:r>
            <a:endParaRPr lang="ru-RU" sz="2400" b="1" dirty="0" smtClean="0"/>
          </a:p>
          <a:p>
            <a:r>
              <a:rPr lang="ru-RU" sz="2400" b="1" dirty="0" smtClean="0"/>
              <a:t>Византией </a:t>
            </a:r>
            <a:r>
              <a:rPr lang="ru-RU" sz="2400" b="1" dirty="0"/>
              <a:t>и Араб­ским Востоком </a:t>
            </a:r>
            <a:r>
              <a:rPr lang="ru-RU" sz="2400" b="1" dirty="0" smtClean="0"/>
              <a:t>была</a:t>
            </a:r>
          </a:p>
          <a:p>
            <a:r>
              <a:rPr lang="ru-RU" sz="2400" b="1" dirty="0" smtClean="0"/>
              <a:t> </a:t>
            </a:r>
            <a:r>
              <a:rPr lang="ru-RU" sz="2400" b="1" dirty="0"/>
              <a:t>торговля рабами. Как </a:t>
            </a:r>
            <a:r>
              <a:rPr lang="ru-RU" sz="2400" b="1" dirty="0" smtClean="0"/>
              <a:t> правило</a:t>
            </a:r>
            <a:r>
              <a:rPr lang="ru-RU" sz="2400" b="1" dirty="0"/>
              <a:t>, это </a:t>
            </a:r>
            <a:r>
              <a:rPr lang="ru-RU" sz="2400" b="1" dirty="0" smtClean="0"/>
              <a:t>были</a:t>
            </a:r>
          </a:p>
          <a:p>
            <a:r>
              <a:rPr lang="ru-RU" sz="2400" b="1" dirty="0" smtClean="0"/>
              <a:t> </a:t>
            </a:r>
            <a:r>
              <a:rPr lang="ru-RU" sz="2400" b="1" dirty="0"/>
              <a:t>захва­ченные в </a:t>
            </a:r>
            <a:r>
              <a:rPr lang="ru-RU" sz="2400" b="1" dirty="0" smtClean="0"/>
              <a:t>междоусобицах </a:t>
            </a:r>
          </a:p>
          <a:p>
            <a:r>
              <a:rPr lang="ru-RU" sz="2400" b="1" dirty="0" smtClean="0"/>
              <a:t>военнопленные</a:t>
            </a:r>
            <a:r>
              <a:rPr lang="ru-RU" sz="2400" b="1" dirty="0"/>
              <a:t>.</a:t>
            </a:r>
          </a:p>
          <a:p>
            <a:endParaRPr lang="ru-RU" sz="2400" b="1" dirty="0"/>
          </a:p>
        </p:txBody>
      </p:sp>
    </p:spTree>
  </p:cSld>
  <p:clrMapOvr>
    <a:masterClrMapping/>
  </p:clrMapOvr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jpg"/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Arial"/>
        <a:cs typeface="Arial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Arial"/>
        <a:cs typeface="Arial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blipFill>
          <a:blip r:embed="rId1"/>
          <a:tile algn="tl" flip="none" sx="100000" sy="100000" tx="0" ty="0"/>
        </a:blipFill>
        <a:blipFill>
          <a:blip r:embed="rId2"/>
          <a:tile algn="tl" flip="none" sx="90000" sy="90000" tx="0" ty="0"/>
        </a:blip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