
<file path=[Content_Types].xml><?xml version="1.0" encoding="utf-8"?>
<Types xmlns="http://schemas.openxmlformats.org/package/2006/content-types">
  <Default Extension="emf" ContentType="image/x-emf"/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presProps" Target="presProps.xml" /><Relationship Id="rId28" Type="http://schemas.openxmlformats.org/officeDocument/2006/relationships/tableStyles" Target="tableStyles.xml" /><Relationship Id="rId2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Объект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9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10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6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5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2EC2282-F949-4C40-A06E-4EBD9C6FB054}" type="datetimeFigureOut">
              <a:t>18.01.2017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5ED2A5-D87E-4348-9DF2-2C6F1B24CE2C}" type="slidenum"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emf"/><Relationship Id="rId5" Type="http://schemas.openxmlformats.org/officeDocument/2006/relationships/image" Target="../media/image6.jpg"/><Relationship Id="rId6" Type="http://schemas.openxmlformats.org/officeDocument/2006/relationships/oleObject" Target="../embeddings/oleObject1.bin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oleObject" Target="../embeddings/oleObject2.bin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0.png"/><Relationship Id="rId4" Type="http://schemas.openxmlformats.org/officeDocument/2006/relationships/oleObject" Target="../embeddings/oleObject3.bin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oleObject" Target="../embeddings/oleObject4.bin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oleObject" Target="../embeddings/oleObject5.bin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3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7.png"/><Relationship Id="rId4" Type="http://schemas.openxmlformats.org/officeDocument/2006/relationships/oleObject" Target="../embeddings/oleObject6.bin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18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1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4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5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6.jpg"/><Relationship Id="rId4" Type="http://schemas.openxmlformats.org/officeDocument/2006/relationships/image" Target="../media/image27.jpg"/><Relationship Id="rId5" Type="http://schemas.openxmlformats.org/officeDocument/2006/relationships/image" Target="../media/image28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2" hidden="0"/>
          <p:cNvSpPr/>
          <p:nvPr isPhoto="0" userDrawn="0"/>
        </p:nvSpPr>
        <p:spPr bwMode="auto">
          <a:xfrm>
            <a:off x="2787536" y="285727"/>
            <a:ext cx="3722078" cy="13106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8000" b="1" cap="none" spc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Билет 4</a:t>
            </a:r>
            <a:endParaRPr lang="ru-RU" sz="8000" b="1" cap="none" spc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6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685800" y="2130424"/>
            <a:ext cx="7772400" cy="1470024"/>
          </a:xfrm>
        </p:spPr>
        <p:txBody>
          <a:bodyPr/>
          <a:lstStyle/>
          <a:p>
            <a:pPr>
              <a:defRPr/>
            </a:pPr>
            <a:r>
              <a:rPr sz="4800">
                <a:latin typeface="Times New Roman"/>
                <a:ea typeface="Times New Roman"/>
                <a:cs typeface="Times New Roman"/>
              </a:rPr>
              <a:t>Образование Великого Княжества Литовского:</a:t>
            </a:r>
            <a:endParaRPr/>
          </a:p>
        </p:txBody>
      </p:sp>
      <p:sp>
        <p:nvSpPr>
          <p:cNvPr id="7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sz="4000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причины, условия, пути вхождения белорусских земель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10" hidden="0"/>
          <p:cNvSpPr>
            <a:spLocks noChangeArrowheads="1" noGrp="1"/>
          </p:cNvSpPr>
          <p:nvPr isPhoto="0" userDrawn="0">
            <p:ph type="ctrTitle" hasCustomPrompt="0"/>
          </p:nvPr>
        </p:nvSpPr>
        <p:spPr bwMode="auto">
          <a:xfrm>
            <a:off x="863823" y="116632"/>
            <a:ext cx="7772400" cy="908050"/>
          </a:xfrm>
        </p:spPr>
        <p:txBody>
          <a:bodyPr/>
          <a:lstStyle/>
          <a:p>
            <a:pPr>
              <a:defRPr/>
            </a:pPr>
            <a:r>
              <a:rPr lang="ru-RU" b="1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Причины образования ВКЛ</a:t>
            </a:r>
            <a:endParaRPr lang="ru-RU" b="1">
              <a:solidFill>
                <a:schemeClr val="accent2">
                  <a:lumMod val="75000"/>
                </a:schemeClr>
              </a:solidFill>
              <a:latin typeface="Monotype Corsiva"/>
            </a:endParaRPr>
          </a:p>
        </p:txBody>
      </p:sp>
      <p:sp>
        <p:nvSpPr>
          <p:cNvPr id="6" name="Rectangle 14" hidden="0"/>
          <p:cNvSpPr>
            <a:spLocks noChangeArrowheads="1" noGrp="1"/>
          </p:cNvSpPr>
          <p:nvPr isPhoto="0" userDrawn="0">
            <p:ph type="subTitle" idx="1" hasCustomPrompt="0"/>
          </p:nvPr>
        </p:nvSpPr>
        <p:spPr bwMode="auto">
          <a:xfrm flipH="0" flipV="0">
            <a:off x="737573" y="980727"/>
            <a:ext cx="7668851" cy="1532494"/>
          </a:xfrm>
        </p:spPr>
        <p:txBody>
          <a:bodyPr/>
          <a:lstStyle/>
          <a:p>
            <a:pPr algn="l">
              <a:lnSpc>
                <a:spcPct val="95000"/>
              </a:lnSpc>
              <a:buFontTx/>
              <a:buAutoNum type="arabicPeriod" startAt="1"/>
              <a:defRPr/>
            </a:pPr>
            <a:r>
              <a:rPr lang="be-BY" sz="2600" b="1" u="sng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</a:rPr>
              <a:t>Внешнеполитические </a:t>
            </a:r>
            <a:r>
              <a:rPr lang="be-BY" sz="2600" b="1" u="sng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</a:rPr>
              <a:t>(</a:t>
            </a:r>
            <a:r>
              <a:rPr lang="be-BY" sz="2600" b="1" u="sng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</a:rPr>
              <a:t>геополитические):</a:t>
            </a:r>
            <a:endParaRPr sz="2600" b="1" u="sng">
              <a:solidFill>
                <a:schemeClr val="tx1">
                  <a:lumMod val="90000"/>
                  <a:lumOff val="5000"/>
                </a:schemeClr>
              </a:solidFill>
              <a:latin typeface="Times New Roman"/>
            </a:endParaRPr>
          </a:p>
          <a:p>
            <a:pPr algn="l">
              <a:lnSpc>
                <a:spcPct val="70000"/>
              </a:lnSpc>
              <a:defRPr/>
            </a:pPr>
            <a:r>
              <a:rPr lang="be-BY" sz="2600" b="0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</a:rPr>
              <a:t>необходимость объединения усилий балтских,  восточнославянских, (позже </a:t>
            </a:r>
            <a:r>
              <a:rPr lang="be-BY" sz="2600" b="0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</a:rPr>
              <a:t>– </a:t>
            </a:r>
            <a:r>
              <a:rPr lang="be-BY" sz="2600" b="0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</a:rPr>
              <a:t>украинских) земель в борьбе с внешней опасностью:</a:t>
            </a:r>
            <a:endParaRPr sz="2600" b="0">
              <a:solidFill>
                <a:schemeClr val="tx1">
                  <a:lumMod val="90000"/>
                  <a:lumOff val="5000"/>
                </a:schemeClr>
              </a:solidFill>
              <a:latin typeface="Times New Roman"/>
            </a:endParaRPr>
          </a:p>
        </p:txBody>
      </p:sp>
      <p:pic>
        <p:nvPicPr>
          <p:cNvPr id="7" name="Picture 6" descr="Рисунок2" hidden="0"/>
          <p:cNvPicPr>
            <a:picLocks noChangeAspect="1" noChangeArrowheads="1" noGrp="1"/>
          </p:cNvPicPr>
          <p:nvPr isPhoto="0" userDrawn="0">
            <p:ph sz="half" idx="4294967295" hasCustomPrompt="0"/>
          </p:nvPr>
        </p:nvPicPr>
        <p:blipFill>
          <a:blip r:embed="rId3"/>
          <a:stretch/>
        </p:blipFill>
        <p:spPr bwMode="auto">
          <a:xfrm>
            <a:off x="7246938" y="4005263"/>
            <a:ext cx="1897062" cy="2232025"/>
          </a:xfrm>
          <a:prstGeom prst="rect">
            <a:avLst/>
          </a:prstGeom>
          <a:noFill/>
          <a:ln/>
        </p:spPr>
      </p:pic>
      <p:pic>
        <p:nvPicPr>
          <p:cNvPr id="8" name="Picture 9" hidden="0"/>
          <p:cNvPicPr>
            <a:picLocks noChangeAspect="1" noChangeArrowheads="1" noGrp="1"/>
          </p:cNvPicPr>
          <p:nvPr isPhoto="0" userDrawn="0">
            <p:ph sz="half" idx="4294967295" hasCustomPrompt="0"/>
          </p:nvPr>
        </p:nvPicPr>
        <p:blipFill>
          <a:blip r:embed="rId4"/>
          <a:stretch/>
        </p:blipFill>
        <p:spPr bwMode="auto">
          <a:xfrm>
            <a:off x="0" y="2838450"/>
            <a:ext cx="1868488" cy="1846263"/>
          </a:xfrm>
          <a:prstGeom prst="rect">
            <a:avLst/>
          </a:prstGeom>
          <a:noFill/>
          <a:ln w="25400">
            <a:solidFill>
              <a:srgbClr val="800080"/>
            </a:solidFill>
          </a:ln>
        </p:spPr>
      </p:pic>
      <p:sp>
        <p:nvSpPr>
          <p:cNvPr id="9" name="Rectangle 5" hidden="0"/>
          <p:cNvSpPr>
            <a:spLocks noChangeArrowheads="1"/>
          </p:cNvSpPr>
          <p:nvPr isPhoto="0" userDrawn="0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2466990" y="2691541"/>
          <a:ext cx="4248150" cy="3673475"/>
        </p:xfrm>
        <a:graphic>
          <a:graphicData uri="http://schemas.openxmlformats.org/presentationml/2006/ole">
            <p:oleObj name="oleObj" r:id="rId6" imgW="12733020" imgH="10647045" progId="">
              <p:embed/>
              <p:pic>
                <p:nvPicPr>
                  <p:cNvPr id="10" name="" hidden="0"/>
                  <p:cNvPicPr/>
                  <p:nvPr isPhoto="0" userDrawn="0"/>
                </p:nvPicPr>
                <p:blipFill>
                  <a:blip r:embed="rId5"/>
                  <a:stretch/>
                </p:blipFill>
                <p:spPr bwMode="auto">
                  <a:xfrm>
                    <a:off x="2466990" y="2691541"/>
                    <a:ext cx="4248150" cy="3673475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11" name="AutoShape 12" hidden="0"/>
          <p:cNvSpPr>
            <a:spLocks noChangeArrowheads="1"/>
          </p:cNvSpPr>
          <p:nvPr isPhoto="0" userDrawn="0"/>
        </p:nvSpPr>
        <p:spPr bwMode="auto">
          <a:xfrm rot="614707">
            <a:off x="1667052" y="2658518"/>
            <a:ext cx="1008062" cy="360362"/>
          </a:xfrm>
          <a:prstGeom prst="curvedDownArrow">
            <a:avLst>
              <a:gd name="adj1" fmla="val 55947"/>
              <a:gd name="adj2" fmla="val 111894"/>
              <a:gd name="adj3" fmla="val 33333"/>
            </a:avLst>
          </a:prstGeom>
          <a:solidFill>
            <a:srgbClr val="FFFF99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2" name="AutoShape 13" hidden="0"/>
          <p:cNvSpPr>
            <a:spLocks noChangeArrowheads="1"/>
          </p:cNvSpPr>
          <p:nvPr isPhoto="0" userDrawn="0"/>
        </p:nvSpPr>
        <p:spPr bwMode="auto">
          <a:xfrm rot="3953382">
            <a:off x="7144540" y="5820801"/>
            <a:ext cx="410388" cy="1206829"/>
          </a:xfrm>
          <a:prstGeom prst="curvedLeftArrow">
            <a:avLst>
              <a:gd name="adj1" fmla="val 50246"/>
              <a:gd name="adj2" fmla="val 100492"/>
              <a:gd name="adj3" fmla="val 33333"/>
            </a:avLst>
          </a:prstGeom>
          <a:solidFill>
            <a:srgbClr val="FFFF99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" name="Rectangle 15" hidden="0"/>
          <p:cNvSpPr>
            <a:spLocks noChangeArrowheads="1"/>
          </p:cNvSpPr>
          <p:nvPr isPhoto="0" userDrawn="0"/>
        </p:nvSpPr>
        <p:spPr bwMode="auto">
          <a:xfrm>
            <a:off x="539552" y="4786322"/>
            <a:ext cx="2035158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be-BY" sz="2400" b="1">
                <a:latin typeface="Times New Roman"/>
              </a:rPr>
              <a:t>Крестоносцы </a:t>
            </a:r>
            <a:endParaRPr lang="be-BY" sz="2400" b="1">
              <a:latin typeface="Times New Roman"/>
            </a:endParaRPr>
          </a:p>
          <a:p>
            <a:pPr algn="ctr">
              <a:defRPr/>
            </a:pPr>
            <a:r>
              <a:rPr lang="be-BY" sz="2400" b="1">
                <a:latin typeface="Times New Roman"/>
              </a:rPr>
              <a:t>с северо-запада</a:t>
            </a:r>
            <a:endParaRPr lang="be-BY" sz="2400" b="1">
              <a:latin typeface="Times New Roman"/>
            </a:endParaRPr>
          </a:p>
        </p:txBody>
      </p:sp>
      <p:sp>
        <p:nvSpPr>
          <p:cNvPr id="14" name="Rectangle 16" hidden="0"/>
          <p:cNvSpPr>
            <a:spLocks noChangeArrowheads="1"/>
          </p:cNvSpPr>
          <p:nvPr isPhoto="0" userDrawn="0"/>
        </p:nvSpPr>
        <p:spPr bwMode="auto">
          <a:xfrm>
            <a:off x="6804248" y="2385723"/>
            <a:ext cx="183197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be-BY" sz="2400" b="1">
                <a:latin typeface="Times New Roman"/>
              </a:rPr>
              <a:t>М</a:t>
            </a:r>
            <a:r>
              <a:rPr lang="ru-RU" sz="2400" b="1">
                <a:latin typeface="Times New Roman"/>
              </a:rPr>
              <a:t>о</a:t>
            </a:r>
            <a:r>
              <a:rPr lang="be-BY" sz="2400" b="1">
                <a:latin typeface="Times New Roman"/>
              </a:rPr>
              <a:t>нголо-</a:t>
            </a:r>
            <a:endParaRPr lang="be-BY" sz="2400" b="1">
              <a:latin typeface="Times New Roman"/>
            </a:endParaRPr>
          </a:p>
          <a:p>
            <a:pPr algn="ctr">
              <a:defRPr/>
            </a:pPr>
            <a:r>
              <a:rPr lang="be-BY" sz="2400" b="1">
                <a:latin typeface="Times New Roman"/>
              </a:rPr>
              <a:t>татары </a:t>
            </a:r>
            <a:endParaRPr lang="be-BY" sz="2400" b="1">
              <a:latin typeface="Times New Roman"/>
            </a:endParaRPr>
          </a:p>
          <a:p>
            <a:pPr algn="ctr">
              <a:defRPr/>
            </a:pPr>
            <a:r>
              <a:rPr lang="ru-RU" sz="2400" b="1">
                <a:latin typeface="Times New Roman"/>
              </a:rPr>
              <a:t>с юго-востока</a:t>
            </a:r>
            <a:endParaRPr lang="ru-RU" sz="2400" b="1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200" y="274637"/>
            <a:ext cx="8229600" cy="356536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367228"/>
            <a:ext cx="8229600" cy="5758934"/>
          </a:xfrm>
        </p:spPr>
        <p:txBody>
          <a:bodyPr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be-BY" sz="3200" b="1" i="0" u="sng" strike="noStrike" cap="none" spc="0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2. </a:t>
            </a:r>
            <a:r>
              <a:rPr lang="be-BY" sz="3200" b="1" i="0" u="sng" strike="noStrike" cap="none" spc="0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Внутриполитические:</a:t>
            </a:r>
            <a:endParaRPr sz="3200" b="1" u="sng">
              <a:solidFill>
                <a:srgbClr val="660033"/>
              </a:solidFill>
              <a:latin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be-BY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необходимость преодолеть феодальную раздробленность и княжеские усобицы</a:t>
            </a:r>
            <a:r>
              <a:rPr lang="be-BY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так </a:t>
            </a:r>
            <a:r>
              <a:rPr lang="be-BY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как это делало </a:t>
            </a:r>
            <a:r>
              <a:rPr lang="be-BY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раздробленные </a:t>
            </a:r>
            <a:r>
              <a:rPr lang="be-BY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княжества беспомощными перед внешним врагом</a:t>
            </a:r>
            <a:r>
              <a:rPr lang="be-BY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be-BY" sz="32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ru-RU" sz="3200" b="0">
              <a:latin typeface="Times New Roman"/>
            </a:endParaRPr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550843" y="2685361"/>
            <a:ext cx="7827740" cy="3612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 hidden="0"/>
          <p:cNvSpPr>
            <a:spLocks noChangeArrowheads="1"/>
          </p:cNvSpPr>
          <p:nvPr isPhoto="0" userDrawn="0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5292725" y="3213100"/>
          <a:ext cx="3617913" cy="2905125"/>
        </p:xfrm>
        <a:graphic>
          <a:graphicData uri="http://schemas.openxmlformats.org/presentationml/2006/ole">
            <p:oleObj name="oleObj" r:id="rId4" imgW="5687060" imgH="4563110" progId="">
              <p:embed/>
              <p:pic>
                <p:nvPicPr>
                  <p:cNvPr id="6" name="" hidden="0"/>
                  <p:cNvPicPr/>
                  <p:nvPr isPhoto="0" userDrawn="0"/>
                </p:nvPicPr>
                <p:blipFill>
                  <a:blip r:embed="rId3"/>
                  <a:stretch/>
                </p:blipFill>
                <p:spPr bwMode="auto">
                  <a:xfrm>
                    <a:off x="5292725" y="3213100"/>
                    <a:ext cx="3617913" cy="2905125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7" name="Rectangle 10" hidden="0"/>
          <p:cNvSpPr>
            <a:spLocks noChangeArrowheads="1"/>
          </p:cNvSpPr>
          <p:nvPr isPhoto="0" userDrawn="0"/>
        </p:nvSpPr>
        <p:spPr bwMode="auto">
          <a:xfrm>
            <a:off x="5219700" y="6138863"/>
            <a:ext cx="3744913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be-BY" sz="2000" b="1">
                <a:latin typeface="Times New Roman"/>
              </a:rPr>
              <a:t>Реконструкция Новоргудского </a:t>
            </a:r>
            <a:r>
              <a:rPr lang="be-BY" sz="2000" b="1">
                <a:latin typeface="Times New Roman"/>
              </a:rPr>
              <a:t>замка</a:t>
            </a:r>
            <a:endParaRPr lang="ru-RU" sz="2000" b="1">
              <a:latin typeface="Times New Roman"/>
            </a:endParaRPr>
          </a:p>
        </p:txBody>
      </p:sp>
      <p:sp>
        <p:nvSpPr>
          <p:cNvPr id="8" name="Rectangle 11" hidden="0"/>
          <p:cNvSpPr>
            <a:spLocks noChangeArrowheads="1"/>
          </p:cNvSpPr>
          <p:nvPr isPhoto="0" userDrawn="0"/>
        </p:nvSpPr>
        <p:spPr bwMode="auto">
          <a:xfrm>
            <a:off x="648494" y="260350"/>
            <a:ext cx="809997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Rectangle 12" hidden="0"/>
          <p:cNvSpPr>
            <a:spLocks noChangeArrowheads="1"/>
          </p:cNvSpPr>
          <p:nvPr isPhoto="0" userDrawn="0"/>
        </p:nvSpPr>
        <p:spPr bwMode="auto">
          <a:xfrm flipH="0" flipV="0">
            <a:off x="648492" y="504939"/>
            <a:ext cx="8316118" cy="2852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90000"/>
              </a:lnSpc>
              <a:defRPr/>
            </a:pPr>
            <a:r>
              <a:rPr lang="be-BY" sz="2400" b="1" u="sng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</a:rPr>
              <a:t>3. </a:t>
            </a:r>
            <a:r>
              <a:rPr lang="be-BY" sz="2400" b="1" u="sng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</a:rPr>
              <a:t>Экономические:</a:t>
            </a:r>
            <a:endParaRPr lang="be-BY" sz="2400" b="1" u="sng">
              <a:latin typeface="Times New Roman"/>
            </a:endParaRPr>
          </a:p>
          <a:p>
            <a:pPr algn="l">
              <a:lnSpc>
                <a:spcPct val="90000"/>
              </a:lnSpc>
              <a:defRPr/>
            </a:pPr>
            <a:r>
              <a:rPr lang="be-BY" sz="2800" b="0">
                <a:latin typeface="Times New Roman"/>
              </a:rPr>
              <a:t> </a:t>
            </a:r>
            <a:r>
              <a:rPr lang="be-BY" sz="2800" b="0">
                <a:latin typeface="Times New Roman"/>
              </a:rPr>
              <a:t>отделение ремесла от сельского хозяйства и возникновение городов как центров торговли и обороны</a:t>
            </a:r>
            <a:r>
              <a:rPr lang="be-BY" sz="2800" b="0">
                <a:latin typeface="Times New Roman"/>
              </a:rPr>
              <a:t>, </a:t>
            </a:r>
            <a:r>
              <a:rPr lang="be-BY" sz="2800" b="0">
                <a:latin typeface="Times New Roman"/>
              </a:rPr>
              <a:t>где строились </a:t>
            </a:r>
            <a:r>
              <a:rPr lang="be-BY" sz="2800" b="0" u="sng">
                <a:latin typeface="Times New Roman"/>
              </a:rPr>
              <a:t>детинцы</a:t>
            </a:r>
            <a:r>
              <a:rPr lang="be-BY" sz="2800" b="0">
                <a:latin typeface="Times New Roman"/>
              </a:rPr>
              <a:t> </a:t>
            </a:r>
            <a:r>
              <a:rPr lang="be-BY" sz="2800" b="0">
                <a:latin typeface="Times New Roman"/>
              </a:rPr>
              <a:t>(</a:t>
            </a:r>
            <a:r>
              <a:rPr lang="be-BY" sz="2800" b="0">
                <a:latin typeface="Times New Roman"/>
              </a:rPr>
              <a:t>крепости)</a:t>
            </a:r>
            <a:endParaRPr sz="2800" b="0">
              <a:latin typeface="Times New Roman"/>
            </a:endParaRPr>
          </a:p>
        </p:txBody>
      </p:sp>
      <p:sp>
        <p:nvSpPr>
          <p:cNvPr id="10" name="Rectangle 13" hidden="0"/>
          <p:cNvSpPr>
            <a:spLocks noChangeArrowheads="1"/>
          </p:cNvSpPr>
          <p:nvPr isPhoto="0" userDrawn="0"/>
        </p:nvSpPr>
        <p:spPr bwMode="auto">
          <a:xfrm flipH="0" flipV="0">
            <a:off x="862012" y="2123042"/>
            <a:ext cx="4357686" cy="37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90000"/>
              </a:lnSpc>
              <a:defRPr/>
            </a:pPr>
            <a:endParaRPr lang="be-BY" sz="2400" b="1">
              <a:latin typeface="Times New Roman"/>
            </a:endParaRPr>
          </a:p>
          <a:p>
            <a:pPr algn="l">
              <a:lnSpc>
                <a:spcPct val="90000"/>
              </a:lnSpc>
              <a:defRPr/>
            </a:pPr>
            <a:r>
              <a:rPr lang="be-BY" sz="2800" b="0">
                <a:latin typeface="Times New Roman"/>
              </a:rPr>
              <a:t>преодоление натурального характера хозяйства (когда всё необходимое для жизни производилось внутри феодального поместья) и развитие торговых отношений между разными регионами.</a:t>
            </a:r>
            <a:endParaRPr sz="2800" b="0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 hidden="0"/>
          <p:cNvSpPr>
            <a:spLocks noChangeArrowheads="1"/>
          </p:cNvSpPr>
          <p:nvPr isPhoto="0" userDrawn="0"/>
        </p:nvSpPr>
        <p:spPr bwMode="auto">
          <a:xfrm>
            <a:off x="900113" y="260350"/>
            <a:ext cx="7772400" cy="908050"/>
          </a:xfrm>
          <a:prstGeom prst="rect">
            <a:avLst/>
          </a:prstGeom>
          <a:solidFill>
            <a:srgbClr val="FFCC99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ts val="0"/>
              </a:spcBef>
              <a:defRPr/>
            </a:pPr>
            <a:r>
              <a:rPr lang="ru-RU" sz="4400">
                <a:solidFill>
                  <a:srgbClr val="660066"/>
                </a:solidFill>
                <a:latin typeface="Monotype Corsiva"/>
              </a:rPr>
              <a:t> </a:t>
            </a:r>
            <a:r>
              <a:rPr lang="ru-RU" sz="4400" b="1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Причины образования ВКЛ</a:t>
            </a:r>
            <a:endParaRPr sz="4400" b="1"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AutoShape 6" hidden="0"/>
          <p:cNvSpPr>
            <a:spLocks noChangeArrowheads="1"/>
          </p:cNvSpPr>
          <p:nvPr isPhoto="0" userDrawn="0"/>
        </p:nvSpPr>
        <p:spPr bwMode="auto">
          <a:xfrm rot="2112950">
            <a:off x="1692275" y="1268413"/>
            <a:ext cx="360363" cy="1079500"/>
          </a:xfrm>
          <a:prstGeom prst="downArrow">
            <a:avLst>
              <a:gd name="adj1" fmla="val 50000"/>
              <a:gd name="adj2" fmla="val 74890"/>
            </a:avLst>
          </a:prstGeom>
          <a:solidFill>
            <a:srgbClr val="FFCC99"/>
          </a:solidFill>
          <a:ln w="9525" algn="ctr">
            <a:solidFill>
              <a:srgbClr val="66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" name="AutoShape 7" hidden="0"/>
          <p:cNvSpPr>
            <a:spLocks noChangeArrowheads="1"/>
          </p:cNvSpPr>
          <p:nvPr isPhoto="0" userDrawn="0"/>
        </p:nvSpPr>
        <p:spPr bwMode="auto">
          <a:xfrm>
            <a:off x="4356100" y="1268413"/>
            <a:ext cx="360363" cy="1079500"/>
          </a:xfrm>
          <a:prstGeom prst="downArrow">
            <a:avLst>
              <a:gd name="adj1" fmla="val 50000"/>
              <a:gd name="adj2" fmla="val 74890"/>
            </a:avLst>
          </a:prstGeom>
          <a:solidFill>
            <a:srgbClr val="FFCC99"/>
          </a:solidFill>
          <a:ln w="9525" algn="ctr">
            <a:solidFill>
              <a:srgbClr val="66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" name="AutoShape 8" hidden="0"/>
          <p:cNvSpPr>
            <a:spLocks noChangeArrowheads="1"/>
          </p:cNvSpPr>
          <p:nvPr isPhoto="0" userDrawn="0"/>
        </p:nvSpPr>
        <p:spPr bwMode="auto">
          <a:xfrm rot="-3003712">
            <a:off x="6660357" y="1197769"/>
            <a:ext cx="360362" cy="1079500"/>
          </a:xfrm>
          <a:prstGeom prst="downArrow">
            <a:avLst>
              <a:gd name="adj1" fmla="val 50000"/>
              <a:gd name="adj2" fmla="val 74890"/>
            </a:avLst>
          </a:prstGeom>
          <a:solidFill>
            <a:srgbClr val="FFCC99"/>
          </a:solidFill>
          <a:ln w="9525" algn="ctr">
            <a:solidFill>
              <a:srgbClr val="66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" name="Rectangle 9" hidden="0"/>
          <p:cNvSpPr>
            <a:spLocks noChangeArrowheads="1"/>
          </p:cNvSpPr>
          <p:nvPr isPhoto="0" userDrawn="0"/>
        </p:nvSpPr>
        <p:spPr bwMode="auto">
          <a:xfrm>
            <a:off x="395288" y="2492375"/>
            <a:ext cx="2233612" cy="1800225"/>
          </a:xfrm>
          <a:prstGeom prst="rect">
            <a:avLst/>
          </a:prstGeom>
          <a:solidFill>
            <a:srgbClr val="CC99FF"/>
          </a:solidFill>
          <a:ln w="9525" algn="ctr">
            <a:solidFill>
              <a:srgbClr val="66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Оборона от 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внешней 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угрозы</a:t>
            </a:r>
            <a:endParaRPr lang="ru-RU" sz="2400" b="1">
              <a:solidFill>
                <a:srgbClr val="660066"/>
              </a:solidFill>
              <a:latin typeface="Times New Roman"/>
            </a:endParaRPr>
          </a:p>
        </p:txBody>
      </p:sp>
      <p:sp>
        <p:nvSpPr>
          <p:cNvPr id="10" name="Rectangle 10" hidden="0"/>
          <p:cNvSpPr>
            <a:spLocks noChangeArrowheads="1"/>
          </p:cNvSpPr>
          <p:nvPr isPhoto="0" userDrawn="0"/>
        </p:nvSpPr>
        <p:spPr bwMode="auto">
          <a:xfrm>
            <a:off x="6372225" y="2492375"/>
            <a:ext cx="2233613" cy="1800225"/>
          </a:xfrm>
          <a:prstGeom prst="rect">
            <a:avLst/>
          </a:prstGeom>
          <a:solidFill>
            <a:srgbClr val="CC99FF"/>
          </a:solidFill>
          <a:ln w="9525" algn="ctr">
            <a:solidFill>
              <a:srgbClr val="66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Укрепление 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экономических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связей</a:t>
            </a:r>
            <a:endParaRPr lang="ru-RU" sz="2400" b="1">
              <a:solidFill>
                <a:srgbClr val="660066"/>
              </a:solidFill>
              <a:latin typeface="Times New Roman"/>
            </a:endParaRPr>
          </a:p>
        </p:txBody>
      </p:sp>
      <p:sp>
        <p:nvSpPr>
          <p:cNvPr id="11" name="Rectangle 11" hidden="0"/>
          <p:cNvSpPr>
            <a:spLocks noChangeArrowheads="1"/>
          </p:cNvSpPr>
          <p:nvPr isPhoto="0" userDrawn="0"/>
        </p:nvSpPr>
        <p:spPr bwMode="auto">
          <a:xfrm>
            <a:off x="3276600" y="2420938"/>
            <a:ext cx="2447925" cy="1944687"/>
          </a:xfrm>
          <a:prstGeom prst="rect">
            <a:avLst/>
          </a:prstGeom>
          <a:solidFill>
            <a:srgbClr val="CC99FF"/>
          </a:solidFill>
          <a:ln w="9525" algn="ctr">
            <a:solidFill>
              <a:srgbClr val="66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Преодоление 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феодальной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раздробленности</a:t>
            </a:r>
            <a:endParaRPr lang="ru-RU" sz="2400" b="1">
              <a:solidFill>
                <a:srgbClr val="660066"/>
              </a:solidFill>
              <a:latin typeface="Times New Roman"/>
            </a:endParaRPr>
          </a:p>
        </p:txBody>
      </p:sp>
      <p:sp>
        <p:nvSpPr>
          <p:cNvPr id="12" name="Rectangle 13" hidden="0"/>
          <p:cNvSpPr>
            <a:spLocks noChangeArrowheads="1"/>
          </p:cNvSpPr>
          <p:nvPr isPhoto="0" userDrawn="0"/>
        </p:nvSpPr>
        <p:spPr bwMode="auto">
          <a:xfrm>
            <a:off x="0" y="22574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2700338" y="4652963"/>
          <a:ext cx="3529012" cy="1879600"/>
        </p:xfrm>
        <a:graphic>
          <a:graphicData uri="http://schemas.openxmlformats.org/presentationml/2006/ole">
            <p:oleObj name="oleObj" r:id="rId4" imgW="6780530" imgH="3609975" progId="">
              <p:embed/>
              <p:pic>
                <p:nvPicPr>
                  <p:cNvPr id="13" name="" hidden="0"/>
                  <p:cNvPicPr/>
                  <p:nvPr isPhoto="0" userDrawn="0"/>
                </p:nvPicPr>
                <p:blipFill>
                  <a:blip r:embed="rId3"/>
                  <a:stretch/>
                </p:blipFill>
                <p:spPr bwMode="auto">
                  <a:xfrm>
                    <a:off x="2700338" y="4652963"/>
                    <a:ext cx="3529012" cy="1879600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 hidden="0"/>
          <p:cNvSpPr>
            <a:spLocks noChangeArrowheads="1"/>
          </p:cNvSpPr>
          <p:nvPr isPhoto="0" userDrawn="0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827584" y="1502553"/>
          <a:ext cx="5308617" cy="2395646"/>
        </p:xfrm>
        <a:graphic>
          <a:graphicData uri="http://schemas.openxmlformats.org/presentationml/2006/ole">
            <p:oleObj name="oleObj" r:id="rId4" imgW="6409055" imgH="3152775" progId="">
              <p:embed/>
              <p:pic>
                <p:nvPicPr>
                  <p:cNvPr id="6" name="" hidden="0"/>
                  <p:cNvPicPr/>
                  <p:nvPr isPhoto="0" userDrawn="0"/>
                </p:nvPicPr>
                <p:blipFill>
                  <a:blip r:embed="rId3"/>
                  <a:stretch/>
                </p:blipFill>
                <p:spPr bwMode="auto">
                  <a:xfrm>
                    <a:off x="827584" y="1502553"/>
                    <a:ext cx="5308617" cy="2395646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7" name="Rectangle 6" hidden="0"/>
          <p:cNvSpPr>
            <a:spLocks noChangeArrowheads="1"/>
          </p:cNvSpPr>
          <p:nvPr isPhoto="0" userDrawn="0"/>
        </p:nvSpPr>
        <p:spPr bwMode="auto">
          <a:xfrm flipH="0" flipV="0">
            <a:off x="414307" y="214290"/>
            <a:ext cx="7838042" cy="90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ts val="0"/>
              </a:spcBef>
              <a:defRPr/>
            </a:pPr>
            <a:r>
              <a:rPr lang="be-BY" sz="4400">
                <a:solidFill>
                  <a:srgbClr val="FFFF00"/>
                </a:solidFill>
                <a:latin typeface="Monotype Corsiva"/>
              </a:rPr>
              <a:t> </a:t>
            </a:r>
            <a:r>
              <a:rPr lang="be-BY" sz="4400" b="1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Пр</a:t>
            </a:r>
            <a:r>
              <a:rPr lang="ru-RU" sz="4400" b="1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lang="be-BY" sz="4400" b="1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цесс  создания </a:t>
            </a:r>
            <a:r>
              <a:rPr lang="be-BY" sz="4400" b="1"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ВКЛ</a:t>
            </a:r>
            <a:endParaRPr sz="4400" b="1"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Rectangle 7" hidden="0"/>
          <p:cNvSpPr>
            <a:spLocks noChangeArrowheads="1"/>
          </p:cNvSpPr>
          <p:nvPr isPhoto="0" userDrawn="0"/>
        </p:nvSpPr>
        <p:spPr bwMode="auto">
          <a:xfrm flipH="0" flipV="0">
            <a:off x="1214413" y="926290"/>
            <a:ext cx="6858047" cy="82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be-BY" sz="2800" b="1">
                <a:latin typeface="Times New Roman"/>
              </a:rPr>
              <a:t>Центр </a:t>
            </a:r>
            <a:r>
              <a:rPr lang="ru-RU" sz="2800" b="1">
                <a:latin typeface="Times New Roman"/>
              </a:rPr>
              <a:t>о</a:t>
            </a:r>
            <a:r>
              <a:rPr lang="be-BY" sz="2800" b="1">
                <a:latin typeface="Times New Roman"/>
              </a:rPr>
              <a:t>бъединения земель </a:t>
            </a:r>
            <a:r>
              <a:rPr lang="be-BY" sz="2800" b="1">
                <a:latin typeface="Times New Roman"/>
              </a:rPr>
              <a:t>- </a:t>
            </a:r>
            <a:r>
              <a:rPr lang="be-BY" sz="2800" b="1" u="sng">
                <a:latin typeface="Times New Roman"/>
              </a:rPr>
              <a:t>Новогрудок</a:t>
            </a:r>
            <a:endParaRPr lang="be-BY" sz="2800" b="1" u="sng">
              <a:latin typeface="Times New Roman"/>
            </a:endParaRPr>
          </a:p>
        </p:txBody>
      </p:sp>
      <p:sp>
        <p:nvSpPr>
          <p:cNvPr id="9" name="Rectangle 8" hidden="0"/>
          <p:cNvSpPr>
            <a:spLocks noChangeArrowheads="1"/>
          </p:cNvSpPr>
          <p:nvPr isPhoto="0" userDrawn="0"/>
        </p:nvSpPr>
        <p:spPr bwMode="auto">
          <a:xfrm>
            <a:off x="5940152" y="1909931"/>
            <a:ext cx="2241207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be-BY" sz="2000" b="1">
                <a:latin typeface="Times New Roman"/>
              </a:rPr>
              <a:t>Историческая реконструкция города</a:t>
            </a:r>
            <a:endParaRPr lang="ru-RU" sz="2000" b="1">
              <a:latin typeface="Times New Roman"/>
            </a:endParaRPr>
          </a:p>
        </p:txBody>
      </p:sp>
      <p:sp>
        <p:nvSpPr>
          <p:cNvPr id="10" name="Rectangle 9" hidden="0"/>
          <p:cNvSpPr>
            <a:spLocks noChangeArrowheads="1"/>
          </p:cNvSpPr>
          <p:nvPr isPhoto="0" userDrawn="0"/>
        </p:nvSpPr>
        <p:spPr bwMode="auto">
          <a:xfrm>
            <a:off x="790575" y="3933056"/>
            <a:ext cx="8353425" cy="163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90000"/>
              </a:lnSpc>
              <a:defRPr/>
            </a:pPr>
            <a:r>
              <a:rPr lang="ru-RU" sz="2400" b="1">
                <a:latin typeface="Times New Roman"/>
              </a:rPr>
              <a:t>Возвышению Новогрудка способствовало:</a:t>
            </a:r>
            <a:endParaRPr lang="be-BY" sz="2400" b="1">
              <a:latin typeface="Times New Roman"/>
            </a:endParaRPr>
          </a:p>
          <a:p>
            <a:pPr algn="l">
              <a:lnSpc>
                <a:spcPct val="90000"/>
              </a:lnSpc>
              <a:buFontTx/>
              <a:buChar char="•"/>
              <a:defRPr/>
            </a:pPr>
            <a:r>
              <a:rPr lang="be-BY" sz="2400" b="0">
                <a:latin typeface="Times New Roman"/>
              </a:rPr>
              <a:t>удаленность от районов борьбы с набегами    </a:t>
            </a:r>
            <a:endParaRPr b="0"/>
          </a:p>
          <a:p>
            <a:pPr algn="l">
              <a:lnSpc>
                <a:spcPct val="90000"/>
              </a:lnSpc>
              <a:defRPr/>
            </a:pPr>
            <a:r>
              <a:rPr lang="be-BY" sz="2400" b="0">
                <a:latin typeface="Times New Roman"/>
              </a:rPr>
              <a:t>   крестоносцев и татар</a:t>
            </a:r>
            <a:endParaRPr sz="2400" b="0">
              <a:latin typeface="Times New Roman"/>
            </a:endParaRPr>
          </a:p>
          <a:p>
            <a:pPr algn="l">
              <a:lnSpc>
                <a:spcPct val="90000"/>
              </a:lnSpc>
              <a:buFontTx/>
              <a:buChar char="•"/>
              <a:defRPr/>
            </a:pPr>
            <a:r>
              <a:rPr lang="be-BY" sz="2400" b="0">
                <a:latin typeface="Times New Roman"/>
              </a:rPr>
              <a:t> </a:t>
            </a:r>
            <a:r>
              <a:rPr lang="be-BY" sz="2400" b="0">
                <a:latin typeface="Times New Roman"/>
              </a:rPr>
              <a:t>высокий уровень разв</a:t>
            </a:r>
            <a:r>
              <a:rPr lang="ru-RU" sz="2400" b="0">
                <a:latin typeface="Times New Roman"/>
              </a:rPr>
              <a:t>и</a:t>
            </a:r>
            <a:r>
              <a:rPr lang="be-BY" sz="2400" b="0">
                <a:latin typeface="Times New Roman"/>
              </a:rPr>
              <a:t>тия сельского хозяйства, ремесла</a:t>
            </a:r>
            <a:r>
              <a:rPr lang="be-BY" sz="2400" b="0">
                <a:latin typeface="Times New Roman"/>
              </a:rPr>
              <a:t>, </a:t>
            </a:r>
            <a:r>
              <a:rPr lang="be-BY" sz="2400" b="0">
                <a:latin typeface="Times New Roman"/>
              </a:rPr>
              <a:t> </a:t>
            </a:r>
            <a:endParaRPr b="0"/>
          </a:p>
          <a:p>
            <a:pPr algn="l">
              <a:lnSpc>
                <a:spcPct val="90000"/>
              </a:lnSpc>
              <a:defRPr/>
            </a:pPr>
            <a:r>
              <a:rPr lang="be-BY" sz="2400" b="0">
                <a:latin typeface="Times New Roman"/>
              </a:rPr>
              <a:t> </a:t>
            </a:r>
            <a:r>
              <a:rPr lang="be-BY" sz="2400" b="0">
                <a:latin typeface="Times New Roman"/>
              </a:rPr>
              <a:t> торговли</a:t>
            </a:r>
            <a:endParaRPr sz="2400" b="0">
              <a:latin typeface="Times New Roman"/>
            </a:endParaRPr>
          </a:p>
          <a:p>
            <a:pPr algn="l">
              <a:lnSpc>
                <a:spcPct val="90000"/>
              </a:lnSpc>
              <a:buFontTx/>
              <a:buChar char="•"/>
              <a:defRPr/>
            </a:pPr>
            <a:r>
              <a:rPr lang="be-BY" sz="2400" b="0">
                <a:latin typeface="Times New Roman"/>
              </a:rPr>
              <a:t> </a:t>
            </a:r>
            <a:r>
              <a:rPr lang="be-BY" sz="2400" b="0">
                <a:latin typeface="Times New Roman"/>
              </a:rPr>
              <a:t>заинтересованность знати в объединении вокруг  </a:t>
            </a:r>
            <a:endParaRPr b="0"/>
          </a:p>
          <a:p>
            <a:pPr algn="l">
              <a:lnSpc>
                <a:spcPct val="90000"/>
              </a:lnSpc>
              <a:defRPr/>
            </a:pPr>
            <a:r>
              <a:rPr lang="be-BY" sz="2400" b="0">
                <a:latin typeface="Times New Roman"/>
              </a:rPr>
              <a:t>  княжетва других земель</a:t>
            </a:r>
            <a:endParaRPr sz="2400" b="0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142844" y="4318622"/>
          <a:ext cx="2000264" cy="2433007"/>
        </p:xfrm>
        <a:graphic>
          <a:graphicData uri="http://schemas.openxmlformats.org/presentationml/2006/ole">
            <p:oleObj name="oleObj" r:id="rId4" imgW="3352165" imgH="4970780" progId="">
              <p:embed/>
              <p:pic>
                <p:nvPicPr>
                  <p:cNvPr id="5" name="" hidden="0"/>
                  <p:cNvPicPr/>
                  <p:nvPr isPhoto="0" userDrawn="0"/>
                </p:nvPicPr>
                <p:blipFill>
                  <a:blip r:embed="rId3"/>
                  <a:stretch/>
                </p:blipFill>
                <p:spPr bwMode="auto">
                  <a:xfrm>
                    <a:off x="142844" y="4318622"/>
                    <a:ext cx="2000264" cy="243300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6" name="Прямоугольник 5" hidden="0"/>
          <p:cNvSpPr/>
          <p:nvPr isPhoto="0" userDrawn="0"/>
        </p:nvSpPr>
        <p:spPr bwMode="auto">
          <a:xfrm>
            <a:off x="395535" y="0"/>
            <a:ext cx="8748643" cy="67361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/>
            </a:pPr>
            <a:r>
              <a:rPr lang="ru-RU" sz="4000" b="1" cap="none" spc="0">
                <a:ln w="1905"/>
                <a:solidFill>
                  <a:srgbClr val="660033"/>
                </a:solidFill>
              </a:rPr>
              <a:t>  </a:t>
            </a:r>
            <a:r>
              <a:rPr lang="en-US" sz="4000" b="1" cap="none" spc="0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XII-XIII</a:t>
            </a:r>
            <a:r>
              <a:rPr lang="ru-RU" sz="4000" b="1" cap="none" spc="0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вв.- </a:t>
            </a:r>
            <a:r>
              <a:rPr lang="ru-RU" sz="3200" b="1" cap="none" spc="0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возвышение </a:t>
            </a:r>
            <a:r>
              <a:rPr lang="ru-RU" sz="3200" b="1" cap="none" spc="0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Новогрудка</a:t>
            </a:r>
            <a:r>
              <a:rPr lang="ru-RU" sz="32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lang="ru-RU" sz="3200" b="1" cap="none" spc="0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Об этом свидетельствуют: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buAutoNum type="arabicPeriod" startAt="1"/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Строительство домов с застеклёнными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 cap="none" spc="0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cap="none" spc="0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окнами, украшенными фресками (2 этажа);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buAutoNum type="arabicPeriod" startAt="2"/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Высокий уровень развития ремесла, с/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х</a:t>
            </a:r>
            <a:endParaRPr sz="2800" b="1">
              <a:ln w="1905"/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lang="ru-RU" sz="2800" b="1" cap="none" spc="0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торговли благодаря выгодному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 cap="none" spc="0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географическому положени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ю</a:t>
            </a:r>
            <a:r>
              <a:rPr lang="ru-RU" sz="2800" b="1" cap="none" spc="0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;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3. Ни монголо-татары, ни крестоносцы не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д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остигали его территории;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4. Длительное время здесь мирно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 сосуществовали 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балты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и славяне;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5. Местное население видело в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Литве союзника в борьбе с 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врагами, а потому не противилось</a:t>
            </a:r>
            <a:endParaRPr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>
                <a:ln w="1905"/>
                <a:solidFill>
                  <a:schemeClr val="tx1">
                    <a:lumMod val="90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власти литовских князей; </a:t>
            </a:r>
            <a:endParaRPr sz="2800" b="1" cap="none" spc="0">
              <a:ln w="1905"/>
              <a:solidFill>
                <a:schemeClr val="tx1">
                  <a:lumMod val="90000"/>
                  <a:lumOff val="5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 hidden="0"/>
          <p:cNvSpPr>
            <a:spLocks noChangeArrowheads="1"/>
          </p:cNvSpPr>
          <p:nvPr isPhoto="0" userDrawn="0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6" name="PubCross" hidden="0"/>
          <p:cNvSpPr>
            <a:spLocks noChangeArrowheads="1" noEditPoints="1"/>
          </p:cNvSpPr>
          <p:nvPr isPhoto="0" userDrawn="0"/>
        </p:nvSpPr>
        <p:spPr bwMode="auto">
          <a:xfrm>
            <a:off x="6587455" y="4581128"/>
            <a:ext cx="504825" cy="503237"/>
          </a:xfrm>
          <a:custGeom>
            <a:avLst/>
            <a:gdLst>
              <a:gd name="G0" fmla="+- 0 0 0"/>
              <a:gd name="G1" fmla="+- 5400 0 0"/>
              <a:gd name="G2" fmla="+- 21600 0 5400"/>
              <a:gd name="G3" fmla="+- 5400 0 0"/>
              <a:gd name="G4" fmla="+- 21600 0 5400"/>
              <a:gd name="T0" fmla="*/ 10800 w 21600"/>
              <a:gd name="T1" fmla="*/ 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G1 w 21600"/>
              <a:gd name="T9" fmla="*/ G3 h 21600"/>
              <a:gd name="T10" fmla="*/ G2 w 21600"/>
              <a:gd name="T11" fmla="*/ G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fill="norm" stroke="1" extrusionOk="0">
                <a:moveTo>
                  <a:pt x="5400" y="0"/>
                </a:moveTo>
                <a:lnTo>
                  <a:pt x="5400" y="5400"/>
                </a:lnTo>
                <a:lnTo>
                  <a:pt x="0" y="5400"/>
                </a:lnTo>
                <a:lnTo>
                  <a:pt x="0" y="16200"/>
                </a:lnTo>
                <a:lnTo>
                  <a:pt x="5400" y="16200"/>
                </a:lnTo>
                <a:lnTo>
                  <a:pt x="5400" y="21600"/>
                </a:lnTo>
                <a:lnTo>
                  <a:pt x="16200" y="21600"/>
                </a:lnTo>
                <a:lnTo>
                  <a:pt x="16200" y="16200"/>
                </a:lnTo>
                <a:lnTo>
                  <a:pt x="21600" y="1620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0"/>
                </a:lnTo>
                <a:close/>
              </a:path>
            </a:pathLst>
          </a:custGeom>
          <a:solidFill>
            <a:srgbClr val="FFFF99"/>
          </a:solidFill>
          <a:ln w="2540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Rectangle 7" hidden="0"/>
          <p:cNvSpPr>
            <a:spLocks noChangeArrowheads="1"/>
          </p:cNvSpPr>
          <p:nvPr isPhoto="0" userDrawn="0"/>
        </p:nvSpPr>
        <p:spPr bwMode="auto">
          <a:xfrm>
            <a:off x="395288" y="188912"/>
            <a:ext cx="8497887" cy="166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be-BY" sz="2400">
                <a:solidFill>
                  <a:schemeClr val="bg1"/>
                </a:solidFill>
                <a:latin typeface="Times New Roman"/>
              </a:rPr>
              <a:t>   </a:t>
            </a:r>
            <a:r>
              <a:rPr lang="be-BY" sz="2400" b="0">
                <a:latin typeface="Times New Roman"/>
              </a:rPr>
              <a:t>Процесс создания основы Великого княжества Литовского начался в </a:t>
            </a:r>
            <a:r>
              <a:rPr lang="be-BY" sz="2400" b="0" u="sng">
                <a:solidFill>
                  <a:srgbClr val="660033"/>
                </a:solidFill>
                <a:latin typeface="Times New Roman"/>
              </a:rPr>
              <a:t>середине </a:t>
            </a:r>
            <a:r>
              <a:rPr lang="en-US" sz="2400" b="0" u="sng">
                <a:solidFill>
                  <a:srgbClr val="660033"/>
                </a:solidFill>
                <a:latin typeface="Times New Roman"/>
              </a:rPr>
              <a:t>XIII</a:t>
            </a:r>
            <a:r>
              <a:rPr lang="be-BY" sz="2400" b="0" u="sng">
                <a:solidFill>
                  <a:srgbClr val="660033"/>
                </a:solidFill>
                <a:latin typeface="Times New Roman"/>
              </a:rPr>
              <a:t> ст.</a:t>
            </a:r>
            <a:r>
              <a:rPr lang="be-BY" sz="2400" b="0">
                <a:solidFill>
                  <a:srgbClr val="660033"/>
                </a:solidFill>
                <a:latin typeface="Times New Roman"/>
              </a:rPr>
              <a:t> </a:t>
            </a:r>
            <a:r>
              <a:rPr lang="be-BY" sz="2400" b="0">
                <a:latin typeface="Times New Roman"/>
              </a:rPr>
              <a:t>На землях </a:t>
            </a:r>
            <a:r>
              <a:rPr lang="be-BY" sz="2400" b="0" u="sng">
                <a:latin typeface="Times New Roman"/>
              </a:rPr>
              <a:t>Верхнего  и</a:t>
            </a:r>
            <a:r>
              <a:rPr lang="be-BY" sz="2400" b="0">
                <a:latin typeface="Times New Roman"/>
              </a:rPr>
              <a:t> </a:t>
            </a:r>
            <a:r>
              <a:rPr lang="be-BY" sz="2400" b="0" u="sng">
                <a:latin typeface="Times New Roman"/>
              </a:rPr>
              <a:t>Среднего Понёмонья</a:t>
            </a:r>
            <a:r>
              <a:rPr lang="be-BY" sz="2400" b="0">
                <a:latin typeface="Times New Roman"/>
              </a:rPr>
              <a:t> </a:t>
            </a:r>
            <a:r>
              <a:rPr lang="be-BY" sz="2400" b="0">
                <a:latin typeface="Times New Roman"/>
              </a:rPr>
              <a:t>(современные северо-западные земли Беларуси </a:t>
            </a:r>
            <a:r>
              <a:rPr lang="be-BY" sz="2400" b="0">
                <a:latin typeface="Times New Roman"/>
              </a:rPr>
              <a:t>(</a:t>
            </a:r>
            <a:r>
              <a:rPr lang="be-BY" sz="2400" b="0">
                <a:latin typeface="Times New Roman"/>
              </a:rPr>
              <a:t>Гродненская обл</a:t>
            </a:r>
            <a:r>
              <a:rPr lang="be-BY" sz="2400" b="0">
                <a:latin typeface="Times New Roman"/>
              </a:rPr>
              <a:t>.) </a:t>
            </a:r>
            <a:r>
              <a:rPr lang="be-BY" sz="2400" b="0">
                <a:latin typeface="Times New Roman"/>
              </a:rPr>
              <a:t>и частично восточные земли современной Литвы</a:t>
            </a:r>
            <a:r>
              <a:rPr lang="be-BY" sz="2400" b="0">
                <a:latin typeface="Times New Roman"/>
              </a:rPr>
              <a:t>)</a:t>
            </a:r>
            <a:endParaRPr b="0"/>
          </a:p>
        </p:txBody>
      </p:sp>
      <p:sp>
        <p:nvSpPr>
          <p:cNvPr id="8" name="Rectangle 8" hidden="0"/>
          <p:cNvSpPr>
            <a:spLocks noChangeArrowheads="1"/>
          </p:cNvSpPr>
          <p:nvPr isPhoto="0" userDrawn="0"/>
        </p:nvSpPr>
        <p:spPr bwMode="auto">
          <a:xfrm>
            <a:off x="4931023" y="1989337"/>
            <a:ext cx="3817690" cy="86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be-BY" sz="2400" b="1">
                <a:latin typeface="Times New Roman"/>
              </a:rPr>
              <a:t>В создании  государства приняли  участие:</a:t>
            </a:r>
            <a:endParaRPr lang="be-BY" sz="2400" b="1">
              <a:latin typeface="Times New Roman"/>
            </a:endParaRPr>
          </a:p>
        </p:txBody>
      </p:sp>
      <p:sp>
        <p:nvSpPr>
          <p:cNvPr id="9" name="Rectangle 9" hidden="0"/>
          <p:cNvSpPr>
            <a:spLocks noChangeArrowheads="1"/>
          </p:cNvSpPr>
          <p:nvPr isPhoto="0" userDrawn="0"/>
        </p:nvSpPr>
        <p:spPr bwMode="auto">
          <a:xfrm>
            <a:off x="5003924" y="2924944"/>
            <a:ext cx="3671888" cy="1504957"/>
          </a:xfrm>
          <a:prstGeom prst="rect">
            <a:avLst/>
          </a:prstGeom>
          <a:solidFill>
            <a:srgbClr val="CC99FF"/>
          </a:solidFill>
          <a:ln w="9525" algn="ctr">
            <a:solidFill>
              <a:srgbClr val="66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Восточнославянское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 христианское 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население белорусских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660066"/>
                </a:solidFill>
                <a:latin typeface="Times New Roman"/>
              </a:rPr>
              <a:t> земель</a:t>
            </a:r>
            <a:endParaRPr lang="ru-RU" sz="2400" b="1">
              <a:solidFill>
                <a:srgbClr val="660066"/>
              </a:solidFill>
              <a:latin typeface="Times New Roman"/>
            </a:endParaRPr>
          </a:p>
        </p:txBody>
      </p:sp>
      <p:sp>
        <p:nvSpPr>
          <p:cNvPr id="10" name="Rectangle 10" hidden="0"/>
          <p:cNvSpPr>
            <a:spLocks noChangeArrowheads="1"/>
          </p:cNvSpPr>
          <p:nvPr isPhoto="0" userDrawn="0"/>
        </p:nvSpPr>
        <p:spPr bwMode="auto">
          <a:xfrm>
            <a:off x="5003924" y="5301208"/>
            <a:ext cx="3744913" cy="1285884"/>
          </a:xfrm>
          <a:prstGeom prst="rect">
            <a:avLst/>
          </a:prstGeom>
          <a:solidFill>
            <a:srgbClr val="CC99FF"/>
          </a:solidFill>
          <a:ln w="9525" algn="ctr">
            <a:solidFill>
              <a:srgbClr val="66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be-BY" sz="2400" b="1">
                <a:solidFill>
                  <a:srgbClr val="660066"/>
                </a:solidFill>
                <a:latin typeface="Times New Roman"/>
              </a:rPr>
              <a:t>Балтское языческое</a:t>
            </a:r>
            <a:endParaRPr/>
          </a:p>
          <a:p>
            <a:pPr algn="ctr">
              <a:defRPr/>
            </a:pPr>
            <a:r>
              <a:rPr lang="be-BY" sz="2400" b="1">
                <a:solidFill>
                  <a:srgbClr val="660066"/>
                </a:solidFill>
                <a:latin typeface="Times New Roman"/>
              </a:rPr>
              <a:t> население</a:t>
            </a:r>
            <a:endParaRPr lang="be-BY" sz="2400" b="1">
              <a:solidFill>
                <a:srgbClr val="660066"/>
              </a:solidFill>
              <a:latin typeface="Times New Roman"/>
            </a:endParaRPr>
          </a:p>
          <a:p>
            <a:pPr algn="ctr">
              <a:defRPr/>
            </a:pPr>
            <a:r>
              <a:rPr lang="be-BY" sz="2400" b="1">
                <a:solidFill>
                  <a:srgbClr val="660066"/>
                </a:solidFill>
                <a:latin typeface="Times New Roman"/>
              </a:rPr>
              <a:t>литовских земель</a:t>
            </a:r>
            <a:endParaRPr lang="ru-RU" sz="2400" b="1">
              <a:solidFill>
                <a:srgbClr val="660066"/>
              </a:solidFill>
              <a:latin typeface="Times New Roman"/>
            </a:endParaRPr>
          </a:p>
        </p:txBody>
      </p:sp>
      <p:pic>
        <p:nvPicPr>
          <p:cNvPr id="11" name="Picture 11" descr="сканирование0024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50825" y="2133600"/>
            <a:ext cx="4392613" cy="4105275"/>
          </a:xfrm>
          <a:prstGeom prst="rect">
            <a:avLst/>
          </a:prstGeom>
          <a:noFill/>
          <a:ln w="19050">
            <a:solidFill>
              <a:srgbClr val="660066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62491" y="1676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3" hidden="0"/>
          <p:cNvSpPr/>
          <p:nvPr isPhoto="0" userDrawn="0"/>
        </p:nvSpPr>
        <p:spPr bwMode="auto">
          <a:xfrm flipH="0" flipV="0">
            <a:off x="539551" y="573795"/>
            <a:ext cx="8609559" cy="3022844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 algn="l">
              <a:defRPr/>
            </a:pPr>
            <a:r>
              <a:rPr lang="ru-RU" sz="4000" b="1">
                <a:ln w="1905"/>
                <a:solidFill>
                  <a:srgbClr val="660033"/>
                </a:solidFill>
                <a:latin typeface="Times New Roman"/>
                <a:ea typeface="Times New Roman"/>
                <a:cs typeface="Times New Roman"/>
              </a:rPr>
              <a:t>1235г.-</a:t>
            </a:r>
            <a:r>
              <a:rPr lang="ru-RU" sz="3200" b="1">
                <a:ln w="1905"/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>
                <a:ln w="1905"/>
                <a:latin typeface="Times New Roman"/>
                <a:ea typeface="Times New Roman"/>
                <a:cs typeface="Times New Roman"/>
              </a:rPr>
              <a:t>первое летописное сообщение о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algn="l">
              <a:defRPr/>
            </a:pPr>
            <a:r>
              <a:rPr lang="ru-RU" sz="3200" b="1">
                <a:ln w="1905"/>
                <a:latin typeface="Times New Roman"/>
                <a:ea typeface="Times New Roman"/>
                <a:cs typeface="Times New Roman"/>
              </a:rPr>
              <a:t> великом князе литовском   </a:t>
            </a:r>
            <a:r>
              <a:rPr lang="ru-RU" sz="4000" b="1">
                <a:ln w="1905"/>
                <a:solidFill>
                  <a:srgbClr val="660033"/>
                </a:solidFill>
                <a:latin typeface="Times New Roman"/>
                <a:ea typeface="Times New Roman"/>
                <a:cs typeface="Times New Roman"/>
              </a:rPr>
              <a:t>Миндовге</a:t>
            </a:r>
            <a:r>
              <a:rPr lang="ru-RU" sz="3200" b="1">
                <a:ln w="1905"/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, который был приглашен  со своей дружиной княжить в Новогрудок      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algn="l">
              <a:defRPr/>
            </a:pPr>
            <a:r>
              <a:rPr lang="ru-RU" sz="3200" b="1">
                <a:ln w="1905"/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>
                <a:ln w="1905"/>
                <a:solidFill>
                  <a:schemeClr val="accent1">
                    <a:lumMod val="25000"/>
                  </a:schemeClr>
                </a:solidFill>
              </a:rPr>
              <a:t>                                      </a:t>
            </a:r>
            <a:endParaRPr/>
          </a:p>
          <a:p>
            <a:pPr>
              <a:defRPr/>
            </a:pPr>
            <a:r>
              <a:rPr lang="ru-RU" sz="3200" b="1">
                <a:ln w="1905"/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ru-RU" sz="3200" b="1">
                <a:ln w="1905"/>
                <a:solidFill>
                  <a:schemeClr val="accent1">
                    <a:lumMod val="25000"/>
                  </a:schemeClr>
                </a:solidFill>
              </a:rPr>
              <a:t>                                                             </a:t>
            </a:r>
            <a:endParaRPr/>
          </a:p>
          <a:p>
            <a:pPr>
              <a:defRPr/>
            </a:pPr>
            <a:r>
              <a:rPr lang="ru-RU" sz="3200" b="1">
                <a:ln w="1905"/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ru-RU" sz="3200" b="1">
                <a:ln w="1905"/>
                <a:solidFill>
                  <a:schemeClr val="accent1">
                    <a:lumMod val="25000"/>
                  </a:schemeClr>
                </a:solidFill>
              </a:rPr>
              <a:t>                                       </a:t>
            </a:r>
            <a:endParaRPr lang="ru-RU" sz="3200" b="1" cap="none" spc="0">
              <a:ln w="1905"/>
              <a:solidFill>
                <a:srgbClr val="7030A0"/>
              </a:solidFill>
            </a:endParaRPr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5165331" y="1962379"/>
            <a:ext cx="3718192" cy="4496492"/>
          </a:xfrm>
          <a:prstGeom prst="rect">
            <a:avLst/>
          </a:prstGeom>
        </p:spPr>
      </p:pic>
      <p:pic>
        <p:nvPicPr>
          <p:cNvPr id="7" name="Picture 11" descr="сканирование0024" hidden="0"/>
          <p:cNvPicPr>
            <a:picLocks noChangeAspect="1" noChangeArrowheads="1"/>
          </p:cNvPicPr>
          <p:nvPr isPhoto="0" userDrawn="0"/>
        </p:nvPicPr>
        <p:blipFill>
          <a:blip r:embed="rId4"/>
          <a:stretch/>
        </p:blipFill>
        <p:spPr bwMode="auto">
          <a:xfrm flipH="0" flipV="0">
            <a:off x="629529" y="3155873"/>
            <a:ext cx="3618045" cy="3381374"/>
          </a:xfrm>
          <a:prstGeom prst="rect">
            <a:avLst/>
          </a:prstGeom>
          <a:noFill/>
          <a:ln w="19050">
            <a:solidFill>
              <a:srgbClr val="660066"/>
            </a:solidFill>
            <a:miter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сканирование0026" hidden="0"/>
          <p:cNvPicPr>
            <a:picLocks noChangeAspect="1" noChangeArrowheads="1"/>
          </p:cNvPicPr>
          <p:nvPr isPhoto="0" userDrawn="0"/>
        </p:nvPicPr>
        <p:blipFill>
          <a:blip r:embed="rId3"/>
          <a:srcRect l="0" t="0" r="29310" b="31019"/>
          <a:stretch/>
        </p:blipFill>
        <p:spPr bwMode="auto">
          <a:xfrm>
            <a:off x="0" y="28600"/>
            <a:ext cx="3853893" cy="3571900"/>
          </a:xfrm>
          <a:prstGeom prst="rect">
            <a:avLst/>
          </a:prstGeom>
          <a:noFill/>
          <a:ln w="28575">
            <a:solidFill>
              <a:srgbClr val="660066"/>
            </a:solidFill>
            <a:miter lim="800000"/>
            <a:headEnd/>
            <a:tailEnd/>
          </a:ln>
        </p:spPr>
      </p:pic>
      <p:sp>
        <p:nvSpPr>
          <p:cNvPr id="6" name="Прямоугольник 6" hidden="0"/>
          <p:cNvSpPr/>
          <p:nvPr isPhoto="0" userDrawn="0"/>
        </p:nvSpPr>
        <p:spPr bwMode="auto">
          <a:xfrm flipH="0" flipV="0">
            <a:off x="827583" y="-9344"/>
            <a:ext cx="8316523" cy="643585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>
              <a:defRPr/>
            </a:pPr>
            <a:r>
              <a:rPr lang="ru-RU" sz="4000" b="1" cap="none" spc="0">
                <a:ln w="1905"/>
                <a:solidFill>
                  <a:srgbClr val="660033"/>
                </a:solidFill>
              </a:rPr>
              <a:t>                            </a:t>
            </a:r>
            <a:r>
              <a:rPr lang="ru-RU" sz="4000" b="1" cap="none" spc="0">
                <a:ln w="1905"/>
                <a:solidFill>
                  <a:srgbClr val="660033"/>
                </a:solidFill>
                <a:latin typeface="Times New Roman"/>
                <a:ea typeface="Times New Roman"/>
                <a:cs typeface="Times New Roman"/>
              </a:rPr>
              <a:t>Середина </a:t>
            </a:r>
            <a:r>
              <a:rPr lang="en-US" sz="4000" b="1" cap="none" spc="0">
                <a:ln w="1905"/>
                <a:solidFill>
                  <a:srgbClr val="660033"/>
                </a:solidFill>
                <a:latin typeface="Times New Roman"/>
                <a:ea typeface="Times New Roman"/>
                <a:cs typeface="Times New Roman"/>
              </a:rPr>
              <a:t>XIII</a:t>
            </a:r>
            <a:r>
              <a:rPr lang="ru-RU" sz="4000" b="1" cap="none" spc="0">
                <a:ln w="1905"/>
                <a:solidFill>
                  <a:srgbClr val="660033"/>
                </a:solidFill>
                <a:latin typeface="Times New Roman"/>
                <a:ea typeface="Times New Roman"/>
                <a:cs typeface="Times New Roman"/>
              </a:rPr>
              <a:t>в.-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>
                <a:ln w="1905"/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          </a:t>
            </a:r>
            <a:r>
              <a:rPr lang="ru-RU" sz="3200" b="1">
                <a:ln w="1905"/>
                <a:latin typeface="Times New Roman"/>
                <a:ea typeface="Times New Roman"/>
                <a:cs typeface="Times New Roman"/>
              </a:rPr>
              <a:t>распространение власти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 cap="none" spc="0">
                <a:ln w="1905"/>
                <a:latin typeface="Times New Roman"/>
                <a:ea typeface="Times New Roman"/>
                <a:cs typeface="Times New Roman"/>
              </a:rPr>
              <a:t>                                  Миндовга на всю Литву,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>
                <a:ln w="1905"/>
                <a:latin typeface="Times New Roman"/>
                <a:ea typeface="Times New Roman"/>
                <a:cs typeface="Times New Roman"/>
              </a:rPr>
              <a:t>                                  Белорусское </a:t>
            </a:r>
            <a:r>
              <a:rPr lang="ru-RU" sz="3200" b="1">
                <a:ln w="1905"/>
                <a:latin typeface="Times New Roman"/>
                <a:ea typeface="Times New Roman"/>
                <a:cs typeface="Times New Roman"/>
              </a:rPr>
              <a:t>Понёманье</a:t>
            </a:r>
            <a:endParaRPr sz="3200" b="1">
              <a:ln w="1905"/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>
                <a:ln w="1905"/>
                <a:latin typeface="Times New Roman"/>
                <a:ea typeface="Times New Roman"/>
                <a:cs typeface="Times New Roman"/>
              </a:rPr>
              <a:t>                                  с </a:t>
            </a:r>
            <a:r>
              <a:rPr lang="ru-RU" sz="3200" b="1" cap="none" spc="0">
                <a:ln w="1905"/>
                <a:latin typeface="Times New Roman"/>
                <a:ea typeface="Times New Roman"/>
                <a:cs typeface="Times New Roman"/>
              </a:rPr>
              <a:t>городами </a:t>
            </a:r>
            <a:r>
              <a:rPr lang="ru-RU" sz="3200" b="1" cap="none" spc="0">
                <a:ln w="1905"/>
                <a:latin typeface="Times New Roman"/>
                <a:ea typeface="Times New Roman"/>
                <a:cs typeface="Times New Roman"/>
              </a:rPr>
              <a:t>Новогрудок</a:t>
            </a:r>
            <a:r>
              <a:rPr lang="ru-RU" sz="3200" b="1" cap="none" spc="0">
                <a:ln w="1905"/>
                <a:latin typeface="Times New Roman"/>
                <a:ea typeface="Times New Roman"/>
                <a:cs typeface="Times New Roman"/>
              </a:rPr>
              <a:t>,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>
                <a:ln w="1905"/>
                <a:latin typeface="Times New Roman"/>
                <a:ea typeface="Times New Roman"/>
                <a:cs typeface="Times New Roman"/>
              </a:rPr>
              <a:t>                                  Волковыск, Слоним.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 cap="none" spc="0">
                <a:ln w="1905"/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          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 lang="ru-RU" sz="5400" b="1" cap="none" spc="0">
              <a:ln w="1905"/>
              <a:solidFill>
                <a:srgbClr val="7030A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5400" b="1" cap="none" spc="0">
                <a:ln w="1905"/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1253г.- </a:t>
            </a:r>
            <a:r>
              <a:rPr lang="ru-RU" sz="3200" b="1" cap="none" spc="0">
                <a:ln w="1905"/>
                <a:latin typeface="Times New Roman"/>
                <a:ea typeface="Times New Roman"/>
                <a:cs typeface="Times New Roman"/>
              </a:rPr>
              <a:t>коронация Миндовга в Новогрудке королевской короной, присланной ему Папой Римским. </a:t>
            </a:r>
            <a:endParaRPr sz="3200" b="1" cap="none" spc="0">
              <a:ln w="1905"/>
              <a:solidFill>
                <a:schemeClr val="accent1">
                  <a:lumMod val="25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7" name="Picture 9" descr="mindovg17" hidden="0"/>
          <p:cNvPicPr>
            <a:picLocks noChangeAspect="1" noChangeArrowheads="1"/>
          </p:cNvPicPr>
          <p:nvPr isPhoto="0" userDrawn="0"/>
        </p:nvPicPr>
        <p:blipFill>
          <a:blip r:embed="rId4"/>
          <a:stretch/>
        </p:blipFill>
        <p:spPr bwMode="auto">
          <a:xfrm>
            <a:off x="7403985" y="4472302"/>
            <a:ext cx="1561639" cy="1954203"/>
          </a:xfrm>
          <a:prstGeom prst="rect">
            <a:avLst/>
          </a:prstGeom>
          <a:noFill/>
          <a:ln w="19050">
            <a:solidFill>
              <a:srgbClr val="660066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2" hidden="0"/>
          <p:cNvSpPr/>
          <p:nvPr isPhoto="0" userDrawn="0"/>
        </p:nvSpPr>
        <p:spPr bwMode="auto">
          <a:xfrm>
            <a:off x="0" y="0"/>
            <a:ext cx="9188818" cy="7010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660033"/>
                </a:solidFill>
                <a:latin typeface="Times New Roman"/>
                <a:ea typeface="Times New Roman"/>
                <a:cs typeface="Times New Roman"/>
              </a:rPr>
              <a:t>Пути укрепления власти Миндовга</a:t>
            </a:r>
            <a:endParaRPr sz="4000" b="1" cap="none" spc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660033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Прямоугольник 3" hidden="0"/>
          <p:cNvSpPr/>
          <p:nvPr isPhoto="0" userDrawn="0"/>
        </p:nvSpPr>
        <p:spPr bwMode="auto">
          <a:xfrm flipH="0" flipV="0">
            <a:off x="539551" y="585730"/>
            <a:ext cx="8496943" cy="610472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 marL="514350" indent="-514350">
              <a:buAutoNum type="arabicPeriod" startAt="1"/>
              <a:defRPr/>
            </a:pPr>
            <a:r>
              <a:rPr lang="ru-RU" sz="2800" b="1" cap="none" spc="0">
                <a:ln w="1905"/>
                <a:latin typeface="Times New Roman"/>
                <a:ea typeface="Times New Roman"/>
                <a:cs typeface="Times New Roman"/>
              </a:rPr>
              <a:t>Принятие католичества и коронация – укрепили международный престиж Миндовга;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buAutoNum type="arabicPeriod" startAt="1"/>
              <a:defRPr/>
            </a:pPr>
            <a:r>
              <a:rPr lang="ru-RU" sz="2800" b="1">
                <a:ln w="1905"/>
                <a:latin typeface="Times New Roman"/>
                <a:ea typeface="Times New Roman"/>
                <a:cs typeface="Times New Roman"/>
              </a:rPr>
              <a:t>Временная передача части </a:t>
            </a:r>
            <a:r>
              <a:rPr lang="ru-RU" sz="2800" b="1">
                <a:ln w="1905"/>
                <a:latin typeface="Times New Roman"/>
                <a:ea typeface="Times New Roman"/>
                <a:cs typeface="Times New Roman"/>
              </a:rPr>
              <a:t>Жемайтии</a:t>
            </a:r>
            <a:r>
              <a:rPr lang="ru-RU" sz="2800" b="1">
                <a:ln w="1905"/>
                <a:latin typeface="Times New Roman"/>
                <a:ea typeface="Times New Roman"/>
                <a:cs typeface="Times New Roman"/>
              </a:rPr>
              <a:t> крестоносцам;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buAutoNum type="arabicPeriod" startAt="1"/>
              <a:defRPr/>
            </a:pPr>
            <a:r>
              <a:rPr lang="ru-RU" sz="2800" b="1" cap="none" spc="0">
                <a:ln w="1905"/>
                <a:latin typeface="Times New Roman"/>
                <a:ea typeface="Times New Roman"/>
                <a:cs typeface="Times New Roman"/>
              </a:rPr>
              <a:t>Передача </a:t>
            </a:r>
            <a:r>
              <a:rPr lang="ru-RU" sz="2800" b="1" cap="none" spc="0">
                <a:ln w="1905"/>
                <a:latin typeface="Times New Roman"/>
                <a:ea typeface="Times New Roman"/>
                <a:cs typeface="Times New Roman"/>
              </a:rPr>
              <a:t>Новогрудка</a:t>
            </a:r>
            <a:r>
              <a:rPr lang="ru-RU" sz="2800" b="1" cap="none" spc="0">
                <a:ln w="1905"/>
                <a:latin typeface="Times New Roman"/>
                <a:ea typeface="Times New Roman"/>
                <a:cs typeface="Times New Roman"/>
              </a:rPr>
              <a:t>, Волковыска и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 cap="none" spc="0">
                <a:ln w="1905"/>
                <a:latin typeface="Times New Roman"/>
                <a:ea typeface="Times New Roman"/>
                <a:cs typeface="Times New Roman"/>
              </a:rPr>
              <a:t>Слонима на </a:t>
            </a:r>
            <a:r>
              <a:rPr lang="ru-RU" sz="2800" b="1">
                <a:ln w="1905"/>
                <a:latin typeface="Times New Roman"/>
                <a:ea typeface="Times New Roman"/>
                <a:cs typeface="Times New Roman"/>
              </a:rPr>
              <a:t>правах вассального владения сыну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 cap="none" spc="0">
                <a:ln w="1905"/>
                <a:latin typeface="Times New Roman"/>
                <a:ea typeface="Times New Roman"/>
                <a:cs typeface="Times New Roman"/>
              </a:rPr>
              <a:t>Галицко-волынского князя Роману Даниловичу;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buAutoNum type="arabicPeriod" startAt="4"/>
              <a:defRPr/>
            </a:pPr>
            <a:r>
              <a:rPr lang="ru-RU" sz="2800" b="1">
                <a:ln w="1905"/>
                <a:latin typeface="Times New Roman"/>
                <a:ea typeface="Times New Roman"/>
                <a:cs typeface="Times New Roman"/>
              </a:rPr>
              <a:t>Заключение брака между дочерью Миндовга и вторым сыном галицко-волынского князя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 cap="none" spc="0">
                <a:ln w="1905"/>
                <a:latin typeface="Times New Roman"/>
                <a:ea typeface="Times New Roman"/>
                <a:cs typeface="Times New Roman"/>
              </a:rPr>
              <a:t>Шварном</a:t>
            </a:r>
            <a:r>
              <a:rPr lang="ru-RU" sz="2800" b="1">
                <a:ln w="1905"/>
                <a:latin typeface="Times New Roman"/>
                <a:ea typeface="Times New Roman"/>
                <a:cs typeface="Times New Roman"/>
              </a:rPr>
              <a:t>;</a:t>
            </a:r>
            <a:r>
              <a:rPr lang="ru-RU" sz="28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             </a:t>
            </a:r>
            <a:r>
              <a:rPr lang="ru-RU" sz="2800" b="1">
                <a:ln w="1905"/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Это дало возможность:   </a:t>
            </a:r>
            <a:r>
              <a:rPr lang="ru-RU" sz="28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                                        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latin typeface="Times New Roman"/>
                <a:ea typeface="Times New Roman"/>
                <a:cs typeface="Times New Roman"/>
              </a:rPr>
              <a:t>1. разгромить мятежных литовских князей;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defRPr/>
            </a:pPr>
            <a:r>
              <a:rPr lang="ru-RU" sz="2800" b="1">
                <a:ln w="1905"/>
                <a:latin typeface="Times New Roman"/>
                <a:ea typeface="Times New Roman"/>
                <a:cs typeface="Times New Roman"/>
              </a:rPr>
              <a:t> 2. возвратить </a:t>
            </a:r>
            <a:r>
              <a:rPr lang="ru-RU" sz="2800" b="1">
                <a:ln w="1905"/>
                <a:solidFill>
                  <a:srgbClr val="660033"/>
                </a:solidFill>
                <a:latin typeface="Times New Roman"/>
                <a:ea typeface="Times New Roman"/>
                <a:cs typeface="Times New Roman"/>
              </a:rPr>
              <a:t>Новогрудок</a:t>
            </a:r>
            <a:r>
              <a:rPr lang="ru-RU" sz="2800" b="1">
                <a:ln w="1905"/>
                <a:solidFill>
                  <a:srgbClr val="660033"/>
                </a:solidFill>
                <a:latin typeface="Times New Roman"/>
                <a:ea typeface="Times New Roman"/>
                <a:cs typeface="Times New Roman"/>
              </a:rPr>
              <a:t>, и сделать его столицей ВКЛ.</a:t>
            </a:r>
            <a:r>
              <a:rPr lang="ru-RU" sz="32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 </a:t>
            </a:r>
            <a:endParaRPr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88047" y="3602575"/>
          <a:ext cx="2831643" cy="2962266"/>
        </p:xfrm>
        <a:graphic>
          <a:graphicData uri="http://schemas.openxmlformats.org/presentationml/2006/ole">
            <p:oleObj name="oleObj" r:id="rId4" imgW="5477510" imgH="5742305" progId="">
              <p:embed/>
              <p:pic>
                <p:nvPicPr>
                  <p:cNvPr id="5" name="" hidden="0"/>
                  <p:cNvPicPr/>
                  <p:nvPr isPhoto="0" userDrawn="0"/>
                </p:nvPicPr>
                <p:blipFill>
                  <a:blip r:embed="rId3"/>
                  <a:stretch/>
                </p:blipFill>
                <p:spPr bwMode="auto">
                  <a:xfrm>
                    <a:off x="88047" y="3602575"/>
                    <a:ext cx="2831643" cy="2962266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6" name="Прямоугольник 3" hidden="0"/>
          <p:cNvSpPr/>
          <p:nvPr isPhoto="0" userDrawn="0"/>
        </p:nvSpPr>
        <p:spPr bwMode="auto">
          <a:xfrm>
            <a:off x="673321" y="0"/>
            <a:ext cx="7764234" cy="91443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Борьба с крестоносцами</a:t>
            </a:r>
            <a:endParaRPr sz="54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 scaled="1"/>
              </a:gra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Прямоугольник 4" hidden="0"/>
          <p:cNvSpPr/>
          <p:nvPr isPhoto="0" userDrawn="0"/>
        </p:nvSpPr>
        <p:spPr bwMode="auto">
          <a:xfrm>
            <a:off x="683568" y="785793"/>
            <a:ext cx="8462808" cy="4724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/>
            </a:pPr>
            <a:r>
              <a:rPr lang="ru-RU" sz="4800" b="1" cap="none" spc="0">
                <a:ln w="1905"/>
                <a:solidFill>
                  <a:srgbClr val="660033"/>
                </a:solidFill>
                <a:latin typeface="Times New Roman"/>
                <a:ea typeface="Times New Roman"/>
                <a:cs typeface="Times New Roman"/>
              </a:rPr>
              <a:t>1261г.-</a:t>
            </a:r>
            <a:r>
              <a:rPr lang="ru-RU" sz="3200" b="1" cap="none" spc="0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разрыв соглашения с крестоносца</a:t>
            </a:r>
            <a:r>
              <a:rPr lang="ru-RU" sz="3200" b="1" cap="none" spc="0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ми, отречение от католичества и заключение </a:t>
            </a:r>
            <a:r>
              <a:rPr lang="ru-RU" sz="3200" b="1" cap="none" spc="0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союза против крестоносцев с Александром</a:t>
            </a:r>
            <a:r>
              <a:rPr lang="ru-RU" sz="3200" b="1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Невским, князьями Полоцка 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и Витебска;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</a:t>
            </a:r>
            <a:r>
              <a:rPr lang="ru-RU" sz="4800" b="1">
                <a:ln w="1905"/>
                <a:solidFill>
                  <a:srgbClr val="660033"/>
                </a:solidFill>
                <a:latin typeface="Times New Roman"/>
                <a:ea typeface="Times New Roman"/>
                <a:cs typeface="Times New Roman"/>
              </a:rPr>
              <a:t>1263г.- </a:t>
            </a:r>
            <a:r>
              <a:rPr lang="ru-RU" sz="3200" b="1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убийство Миндовга,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  переход власти к </a:t>
            </a:r>
            <a:r>
              <a:rPr lang="ru-RU" sz="3200" b="1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Треняте</a:t>
            </a:r>
            <a:r>
              <a:rPr lang="ru-RU" sz="3200" b="1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1" cap="none" spc="0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cap="none" spc="0">
                <a:ln w="1905"/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  </a:t>
            </a:r>
            <a:endParaRPr sz="4800" b="1" cap="none" spc="0">
              <a:ln w="1905"/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200" y="274637"/>
            <a:ext cx="8229600" cy="1664789"/>
          </a:xfrm>
        </p:spPr>
        <p:txBody>
          <a:bodyPr/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6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Пути включения земель в состав</a:t>
            </a:r>
            <a:endParaRPr sz="3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6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Великого Княжества Литовского</a:t>
            </a:r>
            <a:endParaRPr sz="3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1927951"/>
            <a:ext cx="8229600" cy="4198210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Google Shape;97;p15" hidden="0"/>
          <p:cNvPicPr/>
          <p:nvPr isPhoto="0" userDrawn="0"/>
        </p:nvPicPr>
        <p:blipFill>
          <a:blip r:embed="rId3"/>
          <a:stretch/>
        </p:blipFill>
        <p:spPr bwMode="auto">
          <a:xfrm flipH="0" flipV="0">
            <a:off x="689728" y="1767288"/>
            <a:ext cx="7562620" cy="4716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" sz="3600" b="1" i="0" u="none" strike="noStrike" cap="none" spc="0">
                <a:solidFill>
                  <a:srgbClr val="660000"/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3600" b="1" i="0" u="none" strike="noStrike" cap="none" spc="0">
                <a:solidFill>
                  <a:srgbClr val="660000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3600" b="1" i="0" u="none" strike="noStrike" cap="none" spc="0">
                <a:solidFill>
                  <a:srgbClr val="660000"/>
                </a:solidFill>
                <a:latin typeface="Times New Roman"/>
                <a:ea typeface="Times New Roman"/>
                <a:cs typeface="Times New Roman"/>
              </a:rPr>
              <a:t>М</a:t>
            </a:r>
            <a:r>
              <a:rPr lang="ru" sz="3600" b="1" i="0" u="none" strike="noStrike" cap="none" spc="0">
                <a:solidFill>
                  <a:srgbClr val="660000"/>
                </a:solidFill>
                <a:latin typeface="Times New Roman"/>
                <a:ea typeface="Times New Roman"/>
                <a:cs typeface="Times New Roman"/>
              </a:rPr>
              <a:t>ирные договоры, приглашение литовских князей на княжение</a:t>
            </a:r>
            <a:endParaRPr sz="3600" i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На таком основании были включены </a:t>
            </a:r>
            <a:r>
              <a:rPr lang="ru-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п</a:t>
            </a:r>
            <a:r>
              <a:rPr lang="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олоцкие земли </a:t>
            </a:r>
            <a:r>
              <a:rPr lang="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в середине XIII века.</a:t>
            </a:r>
            <a:endParaRPr sz="3200">
              <a:latin typeface="Times New Roman"/>
              <a:ea typeface="Times New Roman"/>
              <a:cs typeface="Times New Roman"/>
            </a:endParaRPr>
          </a:p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 b="1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 1307г.</a:t>
            </a:r>
            <a:r>
              <a:rPr lang="ru" sz="3200" b="1" i="0" u="none" strike="noStrike" cap="none" spc="0">
                <a:solidFill>
                  <a:srgbClr val="262699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полочане  обратились к литовскому князю </a:t>
            </a:r>
            <a:r>
              <a:rPr lang="ru" sz="3200" b="1" i="0" u="none" strike="noStrike" cap="none" spc="0">
                <a:solidFill>
                  <a:srgbClr val="00664C"/>
                </a:solidFill>
                <a:latin typeface="Times New Roman"/>
                <a:ea typeface="Times New Roman"/>
                <a:cs typeface="Times New Roman"/>
              </a:rPr>
              <a:t>Витеню</a:t>
            </a:r>
            <a:r>
              <a:rPr lang="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за помощью в борьбе против крестоносцев. </a:t>
            </a:r>
            <a:endParaRPr lang="ru" sz="3200" b="1" i="0" u="none" strike="noStrike" cap="none" spc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 b="1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 XIVв.-</a:t>
            </a:r>
            <a:r>
              <a:rPr lang="ru" sz="3200" b="1" i="0" u="none" strike="noStrike" cap="none" spc="0">
                <a:solidFill>
                  <a:srgbClr val="6565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 ВКЛ </a:t>
            </a:r>
            <a:endParaRPr sz="3200" b="1" i="0" u="none" strike="noStrike" cap="none" spc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вошло Менское </a:t>
            </a:r>
            <a:r>
              <a:rPr lang="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к</a:t>
            </a:r>
            <a:r>
              <a:rPr lang="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няжество</a:t>
            </a:r>
            <a:r>
              <a:rPr lang="ru" sz="3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" sz="3200" b="1" i="0" u="none" strike="noStrike" cap="none" spc="0">
                <a:solidFill>
                  <a:srgbClr val="6565FF"/>
                </a:solidFill>
                <a:latin typeface="Arial"/>
                <a:ea typeface="Arial"/>
                <a:cs typeface="Arial"/>
              </a:rPr>
              <a:t> </a:t>
            </a:r>
            <a:endParaRPr lang="ru-RU" sz="3200" b="1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6057215" y="3726432"/>
            <a:ext cx="2906639" cy="29066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oogle Shape;110;p17" descr="D:\Мои рисунки\2013_01_29\IMG.jpg" hidden="0"/>
          <p:cNvPicPr/>
          <p:nvPr isPhoto="0" userDrawn="0"/>
        </p:nvPicPr>
        <p:blipFill>
          <a:blip r:embed="rId3"/>
          <a:srcRect l="823" t="2703" r="1135" b="1349"/>
          <a:stretch/>
        </p:blipFill>
        <p:spPr bwMode="auto">
          <a:xfrm flipH="0" flipV="0">
            <a:off x="251153" y="192178"/>
            <a:ext cx="8673499" cy="6314658"/>
          </a:xfrm>
          <a:prstGeom prst="rect">
            <a:avLst/>
          </a:prstGeom>
          <a:noFill/>
          <a:ln w="2857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2. Через брачный договор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250633" y="1600199"/>
            <a:ext cx="5855721" cy="4525962"/>
          </a:xfrm>
        </p:spPr>
        <p:txBody>
          <a:bodyPr/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Таким путём была присоединена    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Витебская земля.      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Витебский князь </a:t>
            </a:r>
            <a:r>
              <a:rPr lang="ru" sz="3200" b="0" i="0" u="none" strike="noStrike" cap="none" spc="0">
                <a:solidFill>
                  <a:srgbClr val="741B47"/>
                </a:solidFill>
                <a:latin typeface="Times New Roman"/>
                <a:ea typeface="Times New Roman"/>
                <a:cs typeface="Times New Roman"/>
              </a:rPr>
              <a:t>Ярослав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отдал 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дочь </a:t>
            </a:r>
            <a:r>
              <a:rPr lang="ru" sz="3200" b="0" i="0" u="none" strike="noStrike" cap="none" spc="0">
                <a:solidFill>
                  <a:srgbClr val="741B47"/>
                </a:solidFill>
                <a:latin typeface="Times New Roman"/>
                <a:ea typeface="Times New Roman"/>
                <a:cs typeface="Times New Roman"/>
              </a:rPr>
              <a:t>Марию 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 </a:t>
            </a:r>
            <a:endParaRPr sz="3200" b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замуж за сына  князя </a:t>
            </a:r>
            <a:r>
              <a:rPr lang="ru-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ВКЛ 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Гедимина</a:t>
            </a:r>
            <a:r>
              <a:rPr lang="ru-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3200" b="0" i="0" u="none" strike="noStrike" cap="none" spc="0">
                <a:solidFill>
                  <a:srgbClr val="741B47"/>
                </a:solidFill>
                <a:latin typeface="Times New Roman"/>
                <a:ea typeface="Times New Roman"/>
                <a:cs typeface="Times New Roman"/>
              </a:rPr>
              <a:t>Ольгерда, 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который стал княжить в Витебске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3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после смерти Ярослава с </a:t>
            </a:r>
            <a:r>
              <a:rPr lang="ru" sz="3200" b="0" i="0" u="none" strike="noStrike" cap="none" spc="0">
                <a:solidFill>
                  <a:srgbClr val="741B47"/>
                </a:solidFill>
                <a:latin typeface="Times New Roman"/>
                <a:ea typeface="Times New Roman"/>
                <a:cs typeface="Times New Roman"/>
              </a:rPr>
              <a:t>1320г.</a:t>
            </a:r>
            <a:endParaRPr sz="3200" b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200" b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Google Shape;116;p18" hidden="0"/>
          <p:cNvPicPr/>
          <p:nvPr isPhoto="0" userDrawn="0"/>
        </p:nvPicPr>
        <p:blipFill>
          <a:blip r:embed="rId3"/>
          <a:stretch/>
        </p:blipFill>
        <p:spPr bwMode="auto">
          <a:xfrm flipH="0" flipV="0">
            <a:off x="6288858" y="1276555"/>
            <a:ext cx="2411050" cy="2659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17;p18" hidden="0"/>
          <p:cNvPicPr/>
          <p:nvPr isPhoto="0" userDrawn="0"/>
        </p:nvPicPr>
        <p:blipFill>
          <a:blip r:embed="rId4"/>
          <a:stretch/>
        </p:blipFill>
        <p:spPr bwMode="auto">
          <a:xfrm flipH="0" flipV="0">
            <a:off x="6312921" y="4070907"/>
            <a:ext cx="2536174" cy="2539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0" y="0"/>
            <a:ext cx="9032710" cy="6803149"/>
          </a:xfrm>
          <a:prstGeom prst="rect">
            <a:avLst/>
          </a:prstGeom>
        </p:spPr>
      </p:pic>
      <p:sp>
        <p:nvSpPr>
          <p:cNvPr id="5" name="" hidden="0"/>
          <p:cNvSpPr/>
          <p:nvPr isPhoto="0" userDrawn="0"/>
        </p:nvSpPr>
        <p:spPr bwMode="auto">
          <a:xfrm flipH="0" flipV="0">
            <a:off x="265120" y="504939"/>
            <a:ext cx="3373915" cy="837740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b="1"/>
              <a:t>Памятник князю Ольгерду в Витебске</a:t>
            </a:r>
            <a:endParaRPr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2. Присоединение через военные захваты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4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При Гедимине так были присоединены Берестейские     </a:t>
            </a:r>
            <a:r>
              <a:rPr lang="ru" sz="4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земли;</a:t>
            </a:r>
            <a:endParaRPr sz="4000" b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4000" b="0" i="0" u="none" strike="noStrike" cap="none" spc="0">
                <a:solidFill>
                  <a:srgbClr val="4C1130"/>
                </a:solidFill>
                <a:latin typeface="Times New Roman"/>
                <a:ea typeface="Times New Roman"/>
                <a:cs typeface="Times New Roman"/>
              </a:rPr>
              <a:t>1359г.-</a:t>
            </a:r>
            <a:r>
              <a:rPr lang="ru" sz="4000" b="0" i="0" u="none" strike="noStrike" cap="none" spc="0">
                <a:solidFill>
                  <a:srgbClr val="4C113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4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Ольгердом было завоёвано Мстиславское </a:t>
            </a:r>
            <a:r>
              <a:rPr lang="ru" sz="4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lang="ru" sz="4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княжество;</a:t>
            </a:r>
            <a:endParaRPr sz="4000" b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4000" b="0" i="0" u="none" strike="noStrike" cap="none" spc="0">
                <a:solidFill>
                  <a:srgbClr val="4C1130"/>
                </a:solidFill>
                <a:latin typeface="Times New Roman"/>
                <a:ea typeface="Times New Roman"/>
                <a:cs typeface="Times New Roman"/>
              </a:rPr>
              <a:t>1362г.-</a:t>
            </a:r>
            <a:r>
              <a:rPr lang="ru" sz="4000" b="0" i="0" u="none" strike="noStrike" cap="none" spc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4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разгром Ольгердом татар в битве на р.Синие   </a:t>
            </a:r>
            <a:r>
              <a:rPr lang="ru" sz="4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Воды.</a:t>
            </a:r>
            <a:endParaRPr sz="4000" b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200" b="1" i="0" u="none" strike="noStrike" cap="none" spc="0">
                <a:solidFill>
                  <a:srgbClr val="60C89B"/>
                </a:solidFill>
                <a:latin typeface="Arial"/>
                <a:ea typeface="Arial"/>
                <a:cs typeface="Arial"/>
              </a:rPr>
              <a:t>  </a:t>
            </a:r>
            <a:endParaRPr sz="3200" b="1" cap="none">
              <a:solidFill>
                <a:srgbClr val="60C89B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Правление Гедымина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5876837" y="1600200"/>
            <a:ext cx="2809962" cy="452596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" sz="3600" b="1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XIII-XIVвв.-</a:t>
            </a:r>
            <a:r>
              <a:rPr lang="ru" sz="3600" b="1" i="0" u="none" strike="noStrike" cap="none" spc="0">
                <a:solidFill>
                  <a:srgbClr val="6565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36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все белорусские земли </a:t>
            </a:r>
            <a:r>
              <a:rPr lang="ru" sz="36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вошли </a:t>
            </a:r>
            <a:r>
              <a:rPr lang="ru" sz="36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 состав </a:t>
            </a:r>
            <a:r>
              <a:rPr lang="ru" sz="36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ВКЛ</a:t>
            </a:r>
            <a:endParaRPr sz="36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Google Shape;130;p20" descr="https://s00.yaplakal.com/pics/pics_preview/3/7/6/11179673.jpg" hidden="0"/>
          <p:cNvPicPr/>
          <p:nvPr isPhoto="0" userDrawn="0"/>
        </p:nvPicPr>
        <p:blipFill>
          <a:blip r:embed="rId3"/>
          <a:srcRect l="24018" t="0" r="4238" b="0"/>
          <a:stretch/>
        </p:blipFill>
        <p:spPr bwMode="auto">
          <a:xfrm flipH="0" flipV="0">
            <a:off x="127479" y="1572198"/>
            <a:ext cx="5565742" cy="4762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200" y="274637"/>
            <a:ext cx="8229600" cy="58163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200" y="240993"/>
            <a:ext cx="8391896" cy="5885168"/>
          </a:xfrm>
        </p:spPr>
        <p:txBody>
          <a:bodyPr/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sz="3000" b="0">
                <a:latin typeface="Times New Roman"/>
                <a:ea typeface="Times New Roman"/>
                <a:cs typeface="Times New Roman"/>
              </a:rPr>
              <a:t>1</a:t>
            </a: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ВКЛ становится одним из главных центров</a:t>
            </a:r>
            <a:endParaRPr sz="3000" b="0"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объединения восточнославянских земель;</a:t>
            </a:r>
            <a:endParaRPr sz="3000" b="0"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2. Активизируются контакты с Европой;</a:t>
            </a:r>
            <a:endParaRPr sz="3000" b="0"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3. </a:t>
            </a:r>
            <a:r>
              <a:rPr lang="ru-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Гедымин не препятствует</a:t>
            </a: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деятельност</a:t>
            </a:r>
            <a:r>
              <a:rPr lang="ru-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в ВКЛ представителей </a:t>
            </a: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разных религиозных конфессий;</a:t>
            </a:r>
            <a:endParaRPr sz="3000" b="0"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4. В XIVв. старобелорусский язык получает статус </a:t>
            </a: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государственного;</a:t>
            </a:r>
            <a:endParaRPr sz="3000" b="0"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5. Расширяется территория ВКЛ;</a:t>
            </a:r>
            <a:endParaRPr sz="3000" b="0"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6. </a:t>
            </a:r>
            <a:r>
              <a:rPr lang="ru" sz="3000" b="0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1323г.- </a:t>
            </a: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перенос столицы в Вильно;</a:t>
            </a:r>
            <a:endParaRPr sz="3000" b="0"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7.</a:t>
            </a:r>
            <a:r>
              <a:rPr lang="ru" sz="3000" b="0" i="0" u="none" strike="noStrike" cap="none" spc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Получает титул </a:t>
            </a:r>
            <a:r>
              <a:rPr lang="ru" sz="3000" b="0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«король Литвы и Руси»;</a:t>
            </a:r>
            <a:endParaRPr sz="3000" b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8. </a:t>
            </a:r>
            <a:r>
              <a:rPr lang="ru-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Изменяется</a:t>
            </a:r>
            <a:r>
              <a:rPr lang="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название княжества «Великое княжество Литовское, Русское, Жемайтское»;</a:t>
            </a:r>
            <a:endParaRPr sz="3000" b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800" b="1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200" y="274637"/>
            <a:ext cx="8229600" cy="299157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401656"/>
            <a:ext cx="8229600" cy="5724506"/>
          </a:xfrm>
        </p:spPr>
        <p:txBody>
          <a:bodyPr/>
          <a:lstStyle/>
          <a:p>
            <a:pPr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После смерти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Гедимина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0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 1341 г.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престол занял его сын </a:t>
            </a:r>
            <a:r>
              <a:rPr lang="ru-RU" sz="3200" b="0" i="0" u="none" strike="noStrike" cap="none" spc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Евнут</a:t>
            </a:r>
            <a:r>
              <a:rPr lang="ru-RU" sz="3200" b="0" i="0" u="none" strike="noStrike" cap="none" spc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.  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Но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братья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Евнута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0" i="0" u="none" strike="noStrike" cap="none" spc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Ольгерд и </a:t>
            </a:r>
            <a:r>
              <a:rPr lang="ru-RU" sz="3200" b="0" i="0" u="none" strike="noStrike" cap="none" spc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Кейстут</a:t>
            </a:r>
            <a:r>
              <a:rPr lang="ru-RU" sz="3200" b="0" i="0" u="none" strike="noStrike" cap="none" spc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лишили его власти.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0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sz="3200" b="0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1345 </a:t>
            </a:r>
            <a:r>
              <a:rPr lang="ru-RU" sz="3200" b="0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г.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великим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князем стал </a:t>
            </a:r>
            <a:r>
              <a:rPr lang="ru-RU" sz="3200" b="0" i="0" u="none" strike="noStrike" cap="none" spc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Ольгерд. </a:t>
            </a:r>
            <a:endParaRPr sz="3200" b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Он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властвовал в согласии с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Кейстутом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которому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была передана в правление западная часть государства.</a:t>
            </a:r>
            <a:endParaRPr sz="3200" b="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0" i="0" u="none" strike="noStrike" cap="none" spc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Деятельность </a:t>
            </a:r>
            <a:r>
              <a:rPr lang="ru-RU" sz="3200" b="0" i="0" u="none" strike="noStrike" cap="none" spc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Кейстута</a:t>
            </a:r>
            <a:r>
              <a:rPr lang="ru-RU" sz="3200" b="0" i="0" u="none" strike="noStrike" cap="none" spc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была направлена прежде всего на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борьбу с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крестоносцами. </a:t>
            </a:r>
            <a:endParaRPr sz="3200" b="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Восточной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частью государства правил Ольгерд.</a:t>
            </a:r>
            <a:endParaRPr sz="3200" b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oogle Shape;152;p23" descr="https://cf.ppt-online.org/files/slide/1/1hrQoMELXFm08vcb36HtxU45IpfqNwAjRJOKYB/slide-31.jpg" hidden="0"/>
          <p:cNvPicPr/>
          <p:nvPr isPhoto="0" userDrawn="0"/>
        </p:nvPicPr>
        <p:blipFill>
          <a:blip r:embed="rId3"/>
          <a:srcRect l="0" t="0" r="50000" b="0"/>
          <a:stretch/>
        </p:blipFill>
        <p:spPr bwMode="auto">
          <a:xfrm flipH="0" flipV="0">
            <a:off x="216353" y="112003"/>
            <a:ext cx="2516085" cy="3701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51;p23" descr="https://i.pinimg.com/originals/7a/58/69/7a58692815155faac2161611d0458c2f.jpg" hidden="0"/>
          <p:cNvPicPr/>
          <p:nvPr isPhoto="0" userDrawn="0"/>
        </p:nvPicPr>
        <p:blipFill>
          <a:blip r:embed="rId4"/>
          <a:stretch/>
        </p:blipFill>
        <p:spPr bwMode="auto">
          <a:xfrm flipH="0" flipV="0">
            <a:off x="3663015" y="165698"/>
            <a:ext cx="4887706" cy="3594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0;p23" descr="http://i.imgur.com/Z0CU59N.jpg" hidden="0"/>
          <p:cNvPicPr/>
          <p:nvPr isPhoto="0" userDrawn="0"/>
        </p:nvPicPr>
        <p:blipFill>
          <a:blip r:embed="rId5"/>
          <a:stretch/>
        </p:blipFill>
        <p:spPr bwMode="auto">
          <a:xfrm flipH="0" flipV="0">
            <a:off x="1137288" y="3487627"/>
            <a:ext cx="5416626" cy="33061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" hidden="0"/>
          <p:cNvSpPr/>
          <p:nvPr isPhoto="0" userDrawn="0"/>
        </p:nvSpPr>
        <p:spPr bwMode="auto">
          <a:xfrm flipH="0" flipV="0">
            <a:off x="4163267" y="3246120"/>
            <a:ext cx="817465" cy="365759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ru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Евнут</a:t>
            </a:r>
            <a:endParaRPr/>
          </a:p>
        </p:txBody>
      </p:sp>
      <p:sp>
        <p:nvSpPr>
          <p:cNvPr id="8" name="" hidden="0"/>
          <p:cNvSpPr/>
          <p:nvPr isPhoto="0" userDrawn="0"/>
        </p:nvSpPr>
        <p:spPr bwMode="auto">
          <a:xfrm flipH="0" flipV="0">
            <a:off x="2342259" y="619698"/>
            <a:ext cx="914688" cy="3962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000" b="1">
                <a:latin typeface="Times New Roman"/>
                <a:ea typeface="Times New Roman"/>
                <a:cs typeface="Times New Roman"/>
              </a:rPr>
              <a:t>Евнут</a:t>
            </a:r>
            <a:endParaRPr sz="2000"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" hidden="0"/>
          <p:cNvSpPr/>
          <p:nvPr isPhoto="0" userDrawn="0"/>
        </p:nvSpPr>
        <p:spPr bwMode="auto">
          <a:xfrm flipH="0" flipV="0">
            <a:off x="5555511" y="240993"/>
            <a:ext cx="1824668" cy="68855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2200" b="1">
                <a:latin typeface="Times New Roman"/>
                <a:ea typeface="Times New Roman"/>
                <a:cs typeface="Times New Roman"/>
              </a:rPr>
              <a:t>Ольгерд</a:t>
            </a:r>
            <a:endParaRPr sz="2200"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" hidden="0"/>
          <p:cNvSpPr/>
          <p:nvPr isPhoto="0" userDrawn="0"/>
        </p:nvSpPr>
        <p:spPr bwMode="auto">
          <a:xfrm flipH="0" flipV="0">
            <a:off x="1263524" y="3741144"/>
            <a:ext cx="1595150" cy="6401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2200" b="1">
                <a:latin typeface="Times New Roman"/>
                <a:ea typeface="Times New Roman"/>
                <a:cs typeface="Times New Roman"/>
              </a:rPr>
              <a:t>Кейстут</a:t>
            </a:r>
            <a:endParaRPr sz="2200" b="1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" sz="4000" b="1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 время княжения Ольгерда (1345—1377) 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marL="342900" marR="0" lvl="0" indent="-317499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●"/>
              <a:defRPr/>
            </a:pPr>
            <a:r>
              <a:rPr lang="ru-RU" sz="30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lang="ru" sz="30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ерритория ВКЛ увеличилась </a:t>
            </a:r>
            <a:r>
              <a:rPr lang="ru" sz="3000" b="0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в два раза. </a:t>
            </a:r>
            <a:endParaRPr sz="3000" b="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marR="0" lvl="0" indent="-317499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●"/>
              <a:defRPr/>
            </a:pPr>
            <a:r>
              <a:rPr lang="ru" sz="30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Объединение восточнославянских княжеств стало главной задачей государства. </a:t>
            </a:r>
            <a:endParaRPr sz="3000" b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marR="0" lvl="0" indent="-317499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●"/>
              <a:defRPr/>
            </a:pPr>
            <a:r>
              <a:rPr lang="ru" sz="30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Белорусские земли  заняли центральное место в стране. </a:t>
            </a:r>
            <a:endParaRPr sz="3000" b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marR="0" lvl="0" indent="-317499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●"/>
              <a:defRPr/>
            </a:pPr>
            <a:r>
              <a:rPr lang="ru" sz="30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Выгодное расположение способствовало развитию экономики  и культуры. </a:t>
            </a:r>
            <a:endParaRPr sz="3000" b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marR="0" lvl="0" indent="-317499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●"/>
              <a:defRPr/>
            </a:pPr>
            <a:r>
              <a:rPr lang="ru" sz="30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Обеспечивалась ведущая роль белорусских земель в Великом Княжестве.</a:t>
            </a:r>
            <a:endParaRPr sz="3000" b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5830933" y="1600200"/>
            <a:ext cx="2855865" cy="4525962"/>
          </a:xfrm>
        </p:spPr>
        <p:txBody>
          <a:bodyPr/>
          <a:lstStyle/>
          <a:p>
            <a:pPr>
              <a:defRPr/>
            </a:pPr>
            <a:r>
              <a:rPr>
                <a:latin typeface="Times New Roman"/>
                <a:ea typeface="Times New Roman"/>
                <a:cs typeface="Times New Roman"/>
              </a:rPr>
              <a:t>Ольгерд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Google Shape;162;p24" descr="http://krevo.by/upload/resize_cache/iblock/8e7/300_9000_140cd750bba9870f18aada2478b24840a/8e75709a989cccac70578af7a33a9e0a.jpg" hidden="0"/>
          <p:cNvPicPr/>
          <p:nvPr isPhoto="0" userDrawn="0"/>
        </p:nvPicPr>
        <p:blipFill>
          <a:blip r:embed="rId3"/>
          <a:stretch/>
        </p:blipFill>
        <p:spPr bwMode="auto">
          <a:xfrm flipH="0" flipV="0">
            <a:off x="735652" y="194160"/>
            <a:ext cx="4624769" cy="5417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24</Slides>
  <Notes>24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