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12192000" cy="6858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presProps" Target="presProps.xml" /><Relationship Id="rId23" Type="http://schemas.openxmlformats.org/officeDocument/2006/relationships/tableStyles" Target="tableStyles.xml" /><Relationship Id="rId24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 bwMode="auto"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6C29E26-682E-4977-A4E3-FBF8F6175F50}" type="datetimeFigureOut">
              <a:rPr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A4F6CF0-31E8-4199-90ED-57A5A563892D}" type="slidenum">
              <a:rPr/>
              <a:t/>
            </a:fld>
            <a:endParaRPr/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 bwMode="auto"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C29E26-682E-4977-A4E3-FBF8F6175F50}" type="datetimeFigureOut">
              <a:rPr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A4F6CF0-31E8-4199-90ED-57A5A563892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762000"/>
            <a:ext cx="2324100" cy="5410200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1143000" y="762000"/>
            <a:ext cx="7429500" cy="5410200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C29E26-682E-4977-A4E3-FBF8F6175F50}" type="datetimeFigureOut">
              <a:rPr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A4F6CF0-31E8-4199-90ED-57A5A563892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C29E26-682E-4977-A4E3-FBF8F6175F50}" type="datetimeFigureOut">
              <a:rPr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A4F6CF0-31E8-4199-90ED-57A5A563892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C29E26-682E-4977-A4E3-FBF8F6175F50}" type="datetimeFigureOut">
              <a:rPr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A4F6CF0-31E8-4199-90ED-57A5A563892D}" type="slidenum">
              <a:rPr/>
              <a:t/>
            </a:fld>
            <a:endParaRPr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 bwMode="auto"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C29E26-682E-4977-A4E3-FBF8F6175F50}" type="datetimeFigureOut">
              <a:rPr/>
              <a:t/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A4F6CF0-31E8-4199-90ED-57A5A563892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C29E26-682E-4977-A4E3-FBF8F6175F50}" type="datetimeFigureOut">
              <a:rPr/>
              <a:t/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A4F6CF0-31E8-4199-90ED-57A5A563892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C29E26-682E-4977-A4E3-FBF8F6175F50}" type="datetimeFigureOut">
              <a:rPr/>
              <a:t/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A4F6CF0-31E8-4199-90ED-57A5A563892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C29E26-682E-4977-A4E3-FBF8F6175F50}" type="datetimeFigureOut">
              <a:rPr/>
              <a:t/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A4F6CF0-31E8-4199-90ED-57A5A563892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143000" y="2834640"/>
            <a:ext cx="3931920" cy="301751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C29E26-682E-4977-A4E3-FBF8F6175F50}" type="datetimeFigureOut">
              <a:rPr/>
              <a:t/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A4F6CF0-31E8-4199-90ED-57A5A563892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ChangeAspect="1" noGrp="1"/>
          </p:cNvSpPr>
          <p:nvPr>
            <p:ph type="pic" idx="1"/>
          </p:nvPr>
        </p:nvSpPr>
        <p:spPr bwMode="auto"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C29E26-682E-4977-A4E3-FBF8F6175F50}" type="datetimeFigureOut">
              <a:rPr/>
              <a:t/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A4F6CF0-31E8-4199-90ED-57A5A563892D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accen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 bwMode="auto"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96C29E26-682E-4977-A4E3-FBF8F6175F50}" type="datetimeFigureOut">
              <a:rPr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AA4F6CF0-31E8-4199-90ED-57A5A563892D}" type="slidenum">
              <a:rPr/>
              <a:t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/>
        <a:buChar char="•"/>
        <a:defRPr sz="2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/>
        <a:buChar char="•"/>
        <a:defRPr sz="20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/>
        <a:buChar char="•"/>
        <a:defRPr sz="18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/>
        <a:buChar char="•"/>
        <a:defRPr sz="16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/>
        <a:buChar char="•"/>
        <a:defRPr sz="16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/>
        <a:buChar char="•"/>
        <a:defRPr sz="16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/>
        <a:buChar char="•"/>
        <a:defRPr sz="16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/>
        <a:buChar char="•"/>
        <a:defRPr sz="16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/>
        <a:buChar char="•"/>
        <a:defRPr sz="16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openxmlformats.org/officeDocument/2006/relationships/image" Target="../media/image17.jp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/>
          </a:bodyPr>
          <a:lstStyle/>
          <a:p>
            <a:pPr>
              <a:defRPr/>
            </a:pPr>
            <a:r>
              <a:rPr lang="ru-RU" sz="5400"/>
              <a:t>Государства раннего и высокого средневековья на западе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9448799" y="5695950"/>
            <a:ext cx="242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i="1">
                <a:solidFill>
                  <a:schemeClr val="accent1">
                    <a:lumMod val="50000"/>
                  </a:schemeClr>
                </a:solidFill>
              </a:rPr>
              <a:t>Елисеенко</a:t>
            </a:r>
            <a:r>
              <a:rPr lang="ru-RU" i="1">
                <a:solidFill>
                  <a:schemeClr val="accent1">
                    <a:lumMod val="50000"/>
                  </a:schemeClr>
                </a:solidFill>
              </a:rPr>
              <a:t> О.А.</a:t>
            </a:r>
            <a:endParaRPr i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0272754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651627" y="3808455"/>
            <a:ext cx="4883664" cy="24418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7258966" name="Text Placeholder 2"/>
          <p:cNvSpPr>
            <a:spLocks noGrp="1"/>
          </p:cNvSpPr>
          <p:nvPr>
            <p:ph type="body" idx="1"/>
          </p:nvPr>
        </p:nvSpPr>
        <p:spPr bwMode="auto">
          <a:xfrm flipH="0" flipV="0">
            <a:off x="4615485" y="480873"/>
            <a:ext cx="6491795" cy="2709538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>
              <a:defRPr/>
            </a:pPr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ОТТОН </a:t>
            </a: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I</a:t>
            </a:r>
            <a:endParaRPr lang="en-US" b="1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-объединил германские племена</a:t>
            </a:r>
            <a:endParaRPr lang="ru-RU" b="1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-совершил поход в Италию</a:t>
            </a:r>
            <a:endParaRPr lang="ru-RU" b="1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-покорил славянские племена</a:t>
            </a:r>
            <a:endParaRPr lang="ru-RU" b="1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-коронован императорской короной</a:t>
            </a:r>
            <a:endParaRPr lang="ru-RU" b="1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-распространял христианство</a:t>
            </a:r>
            <a:endParaRPr lang="en-US" b="1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28051200" name="Content Placeholder 3"/>
          <p:cNvSpPr>
            <a:spLocks noGrp="1"/>
          </p:cNvSpPr>
          <p:nvPr>
            <p:ph sz="half" idx="2"/>
          </p:nvPr>
        </p:nvSpPr>
        <p:spPr bwMode="auto">
          <a:xfrm flipH="0" flipV="0">
            <a:off x="722257" y="2721483"/>
            <a:ext cx="5175622" cy="372407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>
              <a:defRPr/>
            </a:pPr>
            <a:endParaRPr/>
          </a:p>
        </p:txBody>
      </p:sp>
      <p:sp>
        <p:nvSpPr>
          <p:cNvPr id="539686265" name="Content Placeholder 5"/>
          <p:cNvSpPr>
            <a:spLocks noGrp="1"/>
          </p:cNvSpPr>
          <p:nvPr>
            <p:ph sz="quarter" idx="4"/>
          </p:nvPr>
        </p:nvSpPr>
        <p:spPr bwMode="auto">
          <a:xfrm flipH="0" flipV="0">
            <a:off x="7334271" y="4392596"/>
            <a:ext cx="3689781" cy="171000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>
              <a:defRPr/>
            </a:pPr>
            <a:endParaRPr/>
          </a:p>
        </p:txBody>
      </p:sp>
      <p:pic>
        <p:nvPicPr>
          <p:cNvPr id="177545080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77427" y="166456"/>
            <a:ext cx="3962399" cy="41673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8076375" name="Title 9"/>
          <p:cNvSpPr>
            <a:spLocks noGrp="1"/>
          </p:cNvSpPr>
          <p:nvPr>
            <p:ph type="title"/>
          </p:nvPr>
        </p:nvSpPr>
        <p:spPr bwMode="auto">
          <a:xfrm flipH="0" flipV="0">
            <a:off x="5897880" y="332912"/>
            <a:ext cx="6254377" cy="1091213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>
              <a:defRPr/>
            </a:pPr>
            <a:r>
              <a:rPr lang="ru-RU" sz="3600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Северная Европа</a:t>
            </a:r>
            <a:endParaRPr sz="3600" b="1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156812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2001510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>
              <a:defRPr/>
            </a:pPr>
            <a:endParaRPr/>
          </a:p>
        </p:txBody>
      </p:sp>
      <p:sp>
        <p:nvSpPr>
          <p:cNvPr id="96157268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>
              <a:defRPr/>
            </a:pPr>
            <a:endParaRPr/>
          </a:p>
        </p:txBody>
      </p:sp>
      <p:sp>
        <p:nvSpPr>
          <p:cNvPr id="1122706963" name="Text Placeholder 4"/>
          <p:cNvSpPr>
            <a:spLocks noGrp="1"/>
          </p:cNvSpPr>
          <p:nvPr>
            <p:ph type="body" sz="quarter" idx="3"/>
          </p:nvPr>
        </p:nvSpPr>
        <p:spPr bwMode="auto">
          <a:xfrm flipH="0" flipV="0">
            <a:off x="5897880" y="1276164"/>
            <a:ext cx="5909198" cy="2543082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5000" lnSpcReduction="1000"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>
              <a:defRPr/>
            </a:pPr>
            <a:r>
              <a:rPr lang="ru-RU" sz="2400" b="1" i="0" u="none" strike="noStrike" cap="none" spc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На Скандинавском полуострове проживали </a:t>
            </a:r>
            <a:r>
              <a:rPr lang="ru-RU" sz="2400" b="1" i="0" u="none" strike="noStrike" cap="none" spc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Cambria"/>
                <a:ea typeface="Cambria"/>
                <a:cs typeface="Cambria"/>
              </a:rPr>
              <a:t>норманны</a:t>
            </a:r>
            <a:r>
              <a:rPr lang="ru-RU" sz="2400" b="1" i="0" u="none" strike="noStrike" cap="none" spc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Cambria"/>
                <a:ea typeface="Cambria"/>
                <a:cs typeface="Cambria"/>
              </a:rPr>
              <a:t>.</a:t>
            </a:r>
            <a:r>
              <a:rPr lang="ru-RU" sz="2400" b="1" i="0" u="none" strike="noStrike" cap="none" spc="0">
                <a:solidFill>
                  <a:schemeClr val="accent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Скудность ресурсов не позволяла конунгам (местным князьям) содержать дружинников, а тем более наделять их землей. В итоге дружинники нападали на земли европейских государств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200" b="1" i="0" u="none" strike="noStrike" cap="none" spc="0">
                <a:solidFill>
                  <a:schemeClr val="accent1">
                    <a:lumMod val="50000"/>
                  </a:schemeClr>
                </a:solidFill>
                <a:latin typeface="Cambria"/>
                <a:cs typeface="Cambria"/>
              </a:rPr>
              <a:t>занимались торговлей, пиратством</a:t>
            </a:r>
            <a:endParaRPr lang="ru-RU" sz="2200" b="1" i="0" u="none" strike="noStrike" cap="none" spc="0">
              <a:solidFill>
                <a:schemeClr val="accent1">
                  <a:lumMod val="50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402291454" name="Content Placeholder 5"/>
          <p:cNvSpPr>
            <a:spLocks noGrp="1"/>
          </p:cNvSpPr>
          <p:nvPr>
            <p:ph sz="quarter" idx="4"/>
          </p:nvPr>
        </p:nvSpPr>
        <p:spPr bwMode="auto">
          <a:xfrm flipH="0" flipV="0">
            <a:off x="6039611" y="3865485"/>
            <a:ext cx="5899951" cy="24506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45719" indent="0">
              <a:buClr>
                <a:schemeClr val="accent1"/>
              </a:buClr>
              <a:buSzPct val="80000"/>
              <a:buFont typeface="Corbel"/>
              <a:buNone/>
              <a:defRPr/>
            </a:pPr>
            <a:r>
              <a:rPr lang="ru-RU">
                <a:solidFill>
                  <a:schemeClr val="tx1"/>
                </a:solidFill>
                <a:latin typeface="Arial"/>
                <a:cs typeface="Arial"/>
              </a:rPr>
              <a:t>Нормандское герцогство в Сев.Франции</a:t>
            </a:r>
            <a:endParaRPr lang="ru-RU">
              <a:solidFill>
                <a:schemeClr val="tx1"/>
              </a:solidFill>
              <a:latin typeface="Arial"/>
              <a:cs typeface="Arial"/>
            </a:endParaRPr>
          </a:p>
          <a:p>
            <a:pPr marL="45719" indent="0">
              <a:buClr>
                <a:schemeClr val="accent1"/>
              </a:buClr>
              <a:buSzPct val="80000"/>
              <a:buFont typeface="Corbel"/>
              <a:buNone/>
              <a:defRPr/>
            </a:pPr>
            <a:r>
              <a:rPr lang="ru-RU">
                <a:solidFill>
                  <a:schemeClr val="tx1"/>
                </a:solidFill>
                <a:latin typeface="Arial"/>
                <a:cs typeface="Arial"/>
              </a:rPr>
              <a:t>Захват Вильгельмом Завоевателем (1066г), герцогом Нормандии Британии</a:t>
            </a:r>
            <a:endParaRPr lang="ru-RU">
              <a:solidFill>
                <a:schemeClr val="tx1"/>
              </a:solidFill>
              <a:latin typeface="Arial"/>
              <a:cs typeface="Arial"/>
            </a:endParaRPr>
          </a:p>
          <a:p>
            <a:pPr marL="45719" indent="0">
              <a:buClr>
                <a:schemeClr val="accent1"/>
              </a:buClr>
              <a:buSzPct val="80000"/>
              <a:buFont typeface="Corbel"/>
              <a:buNone/>
              <a:defRPr/>
            </a:pPr>
            <a:r>
              <a:rPr lang="ru-RU">
                <a:solidFill>
                  <a:schemeClr val="tx1"/>
                </a:solidFill>
                <a:latin typeface="Arial"/>
                <a:cs typeface="Arial"/>
              </a:rPr>
              <a:t>Государство на Сицилии и юге Италии</a:t>
            </a:r>
            <a:endParaRPr lang="ru-RU">
              <a:solidFill>
                <a:schemeClr val="tx1"/>
              </a:solidFill>
              <a:latin typeface="Arial"/>
              <a:cs typeface="Arial"/>
            </a:endParaRPr>
          </a:p>
          <a:p>
            <a:pPr marL="45719" indent="0">
              <a:buClr>
                <a:schemeClr val="accent1"/>
              </a:buClr>
              <a:buSzPct val="80000"/>
              <a:buFont typeface="Corbel"/>
              <a:buNone/>
              <a:defRPr/>
            </a:pPr>
            <a:r>
              <a:rPr lang="ru-RU">
                <a:solidFill>
                  <a:schemeClr val="tx1"/>
                </a:solidFill>
                <a:latin typeface="Arial"/>
                <a:cs typeface="Arial"/>
              </a:rPr>
              <a:t>Дания, Швеция, Норвегия</a:t>
            </a:r>
            <a:endParaRPr lang="ru-RU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89216718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03446" y="73240"/>
            <a:ext cx="5515918" cy="6315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61491405" name="Title 1"/>
          <p:cNvSpPr>
            <a:spLocks noGrp="1"/>
          </p:cNvSpPr>
          <p:nvPr>
            <p:ph type="ctrTitle"/>
          </p:nvPr>
        </p:nvSpPr>
        <p:spPr bwMode="auto">
          <a:xfrm>
            <a:off x="1109979" y="882375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24273630" name="Subtitle 2"/>
          <p:cNvSpPr>
            <a:spLocks noGrp="1"/>
          </p:cNvSpPr>
          <p:nvPr>
            <p:ph type="subTitle" idx="1"/>
          </p:nvPr>
        </p:nvSpPr>
        <p:spPr bwMode="auto">
          <a:xfrm>
            <a:off x="1709529" y="3869633"/>
            <a:ext cx="8767859" cy="1388164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>
              <a:defRPr/>
            </a:pPr>
            <a:endParaRPr/>
          </a:p>
        </p:txBody>
      </p:sp>
      <p:pic>
        <p:nvPicPr>
          <p:cNvPr id="943486264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04392" y="102879"/>
            <a:ext cx="10022469" cy="4485072"/>
          </a:xfrm>
          <a:prstGeom prst="rect">
            <a:avLst/>
          </a:prstGeom>
        </p:spPr>
      </p:pic>
      <p:pic>
        <p:nvPicPr>
          <p:cNvPr id="663109237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 flipH="0" flipV="0">
            <a:off x="8858252" y="3147954"/>
            <a:ext cx="2470970" cy="3480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3889431" name=""/>
          <p:cNvSpPr txBox="1"/>
          <p:nvPr/>
        </p:nvSpPr>
        <p:spPr bwMode="auto">
          <a:xfrm flipH="0" flipV="0">
            <a:off x="870218" y="5520800"/>
            <a:ext cx="7482366" cy="5181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2800" b="1"/>
              <a:t>1066-битва при Гастингсе</a:t>
            </a:r>
            <a:endParaRPr sz="28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77365222" name="Title 1"/>
          <p:cNvSpPr>
            <a:spLocks noGrp="1"/>
          </p:cNvSpPr>
          <p:nvPr>
            <p:ph type="title"/>
          </p:nvPr>
        </p:nvSpPr>
        <p:spPr bwMode="auto">
          <a:xfrm flipH="0" flipV="0">
            <a:off x="537305" y="268179"/>
            <a:ext cx="10481213" cy="1165194"/>
          </a:xfrm>
        </p:spPr>
        <p:txBody>
          <a:bodyPr/>
          <a:lstStyle/>
          <a:p>
            <a:pPr>
              <a:defRPr/>
            </a:pPr>
            <a:r>
              <a:rPr lang="ru-RU" sz="3600" b="1">
                <a:solidFill>
                  <a:schemeClr val="tx1"/>
                </a:solidFill>
                <a:latin typeface="Arial"/>
                <a:cs typeface="Arial"/>
              </a:rPr>
              <a:t>Пиренейский п-ов-захвачен арабами-мусульманами</a:t>
            </a:r>
            <a:endParaRPr sz="3600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43529282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740752" y="1377888"/>
            <a:ext cx="10275118" cy="4718111"/>
          </a:xfrm>
        </p:spPr>
        <p:txBody>
          <a:bodyPr/>
          <a:lstStyle/>
          <a:p>
            <a:pPr>
              <a:defRPr/>
            </a:pPr>
            <a:r>
              <a:rPr lang="ru-RU" sz="2400">
                <a:solidFill>
                  <a:schemeClr val="tx1"/>
                </a:solidFill>
                <a:latin typeface="Arial"/>
                <a:cs typeface="Arial"/>
              </a:rPr>
              <a:t>РЕКОНКИСТА-</a:t>
            </a:r>
            <a:r>
              <a:rPr sz="2400" b="0" i="0" u="none">
                <a:solidFill>
                  <a:srgbClr val="212121"/>
                </a:solidFill>
                <a:latin typeface="Arial"/>
                <a:ea typeface="Arial"/>
                <a:cs typeface="Arial"/>
              </a:rPr>
              <a:t>это освободительная борьба христиан против арабов-мусульман на Пиренейском полуострове в VIII–XV вв.</a:t>
            </a:r>
            <a:endParaRPr/>
          </a:p>
        </p:txBody>
      </p:sp>
      <p:pic>
        <p:nvPicPr>
          <p:cNvPr id="64400235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16140" y="2922232"/>
            <a:ext cx="4943475" cy="3667124"/>
          </a:xfrm>
          <a:prstGeom prst="rect">
            <a:avLst/>
          </a:prstGeom>
        </p:spPr>
      </p:pic>
      <p:sp>
        <p:nvSpPr>
          <p:cNvPr id="478948167" name=""/>
          <p:cNvSpPr txBox="1"/>
          <p:nvPr/>
        </p:nvSpPr>
        <p:spPr bwMode="auto">
          <a:xfrm flipH="0" flipV="0">
            <a:off x="5660461" y="2524587"/>
            <a:ext cx="5706004" cy="30175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1800" b="0" i="0" u="none" strike="noStrike" cap="none" spc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ru-RU" sz="2400" b="0" i="0" u="none" strike="noStrike" cap="none" spc="0">
                <a:solidFill>
                  <a:schemeClr val="tx1"/>
                </a:solidFill>
                <a:latin typeface="Arial"/>
                <a:ea typeface="Cambria"/>
                <a:cs typeface="Arial"/>
              </a:rPr>
              <a:t>В </a:t>
            </a:r>
            <a:r>
              <a:rPr lang="ru-RU" sz="2400" b="1" i="0" u="none" strike="noStrike" cap="none" spc="0">
                <a:solidFill>
                  <a:schemeClr val="tx1"/>
                </a:solidFill>
                <a:latin typeface="Arial"/>
                <a:ea typeface="Cambria"/>
                <a:cs typeface="Arial"/>
              </a:rPr>
              <a:t>1212 г. </a:t>
            </a:r>
            <a:r>
              <a:rPr lang="ru-RU" sz="2400" b="0" i="0" u="none" strike="noStrike" cap="none" spc="0">
                <a:solidFill>
                  <a:schemeClr val="tx1"/>
                </a:solidFill>
                <a:latin typeface="Arial"/>
                <a:ea typeface="Cambria"/>
                <a:cs typeface="Arial"/>
              </a:rPr>
              <a:t>благодаря объединённому действию королевских войск </a:t>
            </a:r>
            <a:r>
              <a:rPr lang="ru-RU" sz="2400" b="0" i="0" u="none" strike="noStrike" cap="none" spc="0">
                <a:solidFill>
                  <a:schemeClr val="tx1"/>
                </a:solidFill>
                <a:highlight>
                  <a:srgbClr val="FFFF00"/>
                </a:highlight>
                <a:latin typeface="Arial"/>
                <a:ea typeface="Cambria"/>
                <a:cs typeface="Arial"/>
              </a:rPr>
              <a:t>Арагона, Кастилии, Леона, Наварры и Португалии </a:t>
            </a:r>
            <a:r>
              <a:rPr lang="ru-RU" sz="2400" b="0" i="0" u="none" strike="noStrike" cap="none" spc="0">
                <a:solidFill>
                  <a:schemeClr val="tx1"/>
                </a:solidFill>
                <a:latin typeface="Arial"/>
                <a:ea typeface="Cambria"/>
                <a:cs typeface="Arial"/>
              </a:rPr>
              <a:t>при поддержке западноевропейских рыцарей мавры были разбиты. Изгнание мусульман с Пиренеев продолжилось в следующие столетия.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10233599" name="Title 1"/>
          <p:cNvSpPr>
            <a:spLocks noGrp="1"/>
          </p:cNvSpPr>
          <p:nvPr>
            <p:ph type="title"/>
          </p:nvPr>
        </p:nvSpPr>
        <p:spPr bwMode="auto">
          <a:xfrm flipH="0" flipV="0">
            <a:off x="426334" y="342159"/>
            <a:ext cx="11457742" cy="1100460"/>
          </a:xfrm>
        </p:spPr>
        <p:txBody>
          <a:bodyPr/>
          <a:lstStyle/>
          <a:p>
            <a:pPr>
              <a:defRPr/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Византийская империя 395-1453</a:t>
            </a:r>
            <a:endParaRPr b="1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29294806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352354" y="1313155"/>
            <a:ext cx="11430000" cy="4782844"/>
          </a:xfrm>
        </p:spPr>
        <p:txBody>
          <a:bodyPr/>
          <a:lstStyle/>
          <a:p>
            <a:pPr marL="45719" indent="0">
              <a:buClr>
                <a:schemeClr val="accent1"/>
              </a:buClr>
              <a:buSzPct val="80000"/>
              <a:buFont typeface="Corbel"/>
              <a:buNone/>
              <a:defRPr/>
            </a:pPr>
            <a:r>
              <a:rPr lang="ru-RU" sz="2200" b="0" i="0" u="none" strike="noStrike" cap="none" spc="0">
                <a:solidFill>
                  <a:schemeClr val="accent1">
                    <a:lumMod val="75000"/>
                  </a:schemeClr>
                </a:solidFill>
                <a:latin typeface="Cambria"/>
                <a:ea typeface="Cambria"/>
                <a:cs typeface="Cambria"/>
              </a:rPr>
              <a:t>Просуществовала более тысячи лет. В Раннем средневековье самое крупное государство, расположенное в Европе, Азии, Африке. </a:t>
            </a:r>
            <a:endParaRPr sz="2200" b="0" i="0" u="none" strike="noStrike" cap="none" spc="0">
              <a:solidFill>
                <a:schemeClr val="accent1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200" b="0" i="0" u="none" strike="noStrike" cap="none" spc="0">
                <a:solidFill>
                  <a:schemeClr val="accent1">
                    <a:lumMod val="75000"/>
                  </a:schemeClr>
                </a:solidFill>
                <a:latin typeface="Cambria"/>
                <a:ea typeface="Cambria"/>
                <a:cs typeface="Cambria"/>
              </a:rPr>
              <a:t>Император </a:t>
            </a:r>
            <a:r>
              <a:rPr lang="ru-RU" sz="2200" b="1" i="0" u="none" strike="noStrike" cap="none" spc="0">
                <a:solidFill>
                  <a:schemeClr val="accent1">
                    <a:lumMod val="75000"/>
                  </a:schemeClr>
                </a:solidFill>
                <a:latin typeface="Cambria"/>
                <a:ea typeface="Cambria"/>
                <a:cs typeface="Cambria"/>
              </a:rPr>
              <a:t>Юстиниан</a:t>
            </a:r>
            <a:r>
              <a:rPr lang="ru-RU" sz="2200" b="0" i="0" u="none" strike="noStrike" cap="none" spc="0">
                <a:solidFill>
                  <a:schemeClr val="accent1">
                    <a:lumMod val="75000"/>
                  </a:schemeClr>
                </a:solidFill>
                <a:latin typeface="Cambria"/>
                <a:ea typeface="Cambria"/>
                <a:cs typeface="Cambria"/>
              </a:rPr>
              <a:t>, правивший в VI в., создал на основе римского права «гражданский кодекс» («Кодекс Юстиниана»). Но уже в VII в. Византия переживала кризис, в результате которого страна ослабла и уменьшилась в размерах. Начались междоусобицы, императоров («василевсов») часто свергали. Этот период в истории империи (приблизительно середина VII - середина IX в.) византийские историки назвали «тёмными веками».</a:t>
            </a:r>
            <a:r>
              <a:rPr lang="ru-RU" sz="2200" i="0" u="none" strike="noStrike" cap="none" spc="0">
                <a:solidFill>
                  <a:schemeClr val="accent1">
                    <a:lumMod val="75000"/>
                  </a:schemeClr>
                </a:solidFill>
                <a:latin typeface="Cambria"/>
                <a:ea typeface="Times New Roman"/>
                <a:cs typeface="Cambria"/>
              </a:rPr>
              <a:t>Болгары, сербы</a:t>
            </a:r>
            <a:r>
              <a:rPr lang="ru-RU" sz="2200" i="0" u="none" strike="noStrike" cap="none" spc="0">
                <a:solidFill>
                  <a:schemeClr val="accent1">
                    <a:lumMod val="75000"/>
                  </a:schemeClr>
                </a:solidFill>
                <a:latin typeface="Cambria"/>
                <a:ea typeface="Times New Roman"/>
                <a:cs typeface="Cambria"/>
              </a:rPr>
              <a:t> </a:t>
            </a:r>
            <a:r>
              <a:rPr lang="ru-RU" sz="2200" i="0" u="none" strike="noStrike" cap="none" spc="0">
                <a:solidFill>
                  <a:schemeClr val="accent1">
                    <a:lumMod val="75000"/>
                  </a:schemeClr>
                </a:solidFill>
                <a:latin typeface="Cambria"/>
                <a:ea typeface="Times New Roman"/>
                <a:cs typeface="Cambria"/>
              </a:rPr>
              <a:t>и</a:t>
            </a:r>
            <a:r>
              <a:rPr lang="ru-RU" sz="2200" i="0" u="none" strike="noStrike" cap="none" spc="0">
                <a:solidFill>
                  <a:schemeClr val="accent1">
                    <a:lumMod val="75000"/>
                  </a:schemeClr>
                </a:solidFill>
                <a:latin typeface="Cambria"/>
                <a:ea typeface="Times New Roman"/>
                <a:cs typeface="Cambria"/>
              </a:rPr>
              <a:t> </a:t>
            </a:r>
            <a:r>
              <a:rPr lang="ru-RU" sz="2200" i="0" u="none" strike="noStrike" cap="none" spc="0">
                <a:solidFill>
                  <a:schemeClr val="accent1">
                    <a:lumMod val="75000"/>
                  </a:schemeClr>
                </a:solidFill>
                <a:latin typeface="Cambria"/>
                <a:ea typeface="Times New Roman"/>
                <a:cs typeface="Cambria"/>
              </a:rPr>
              <a:t>другие славянские народы во многом заимствовали</a:t>
            </a:r>
            <a:r>
              <a:rPr lang="ru-RU" sz="2200" i="0" u="none" strike="noStrike" cap="none" spc="0">
                <a:solidFill>
                  <a:schemeClr val="accent1">
                    <a:lumMod val="75000"/>
                  </a:schemeClr>
                </a:solidFill>
                <a:latin typeface="Cambria"/>
                <a:cs typeface="Cambria"/>
              </a:rPr>
              <a:t> </a:t>
            </a:r>
            <a:r>
              <a:rPr lang="ru-RU" sz="2200" i="0" u="none" strike="noStrike" cap="none" spc="0">
                <a:solidFill>
                  <a:schemeClr val="accent1">
                    <a:lumMod val="75000"/>
                  </a:schemeClr>
                </a:solidFill>
                <a:latin typeface="Cambria"/>
                <a:ea typeface="Times New Roman"/>
                <a:cs typeface="Cambria"/>
              </a:rPr>
              <a:t>византийскую систему правления, а</a:t>
            </a:r>
            <a:r>
              <a:rPr lang="ru-RU" sz="2200" i="0" u="none" strike="noStrike" cap="none" spc="0">
                <a:solidFill>
                  <a:schemeClr val="accent1">
                    <a:lumMod val="75000"/>
                  </a:schemeClr>
                </a:solidFill>
                <a:latin typeface="Cambria"/>
                <a:ea typeface="Times New Roman"/>
                <a:cs typeface="Cambria"/>
              </a:rPr>
              <a:t> </a:t>
            </a:r>
            <a:r>
              <a:rPr lang="ru-RU" sz="2200" i="0" u="none" strike="noStrike" cap="none" spc="0">
                <a:solidFill>
                  <a:schemeClr val="accent1">
                    <a:lumMod val="75000"/>
                  </a:schemeClr>
                </a:solidFill>
                <a:latin typeface="Cambria"/>
                <a:ea typeface="Times New Roman"/>
                <a:cs typeface="Cambria"/>
              </a:rPr>
              <a:t>также восточную</a:t>
            </a:r>
            <a:r>
              <a:rPr lang="ru-RU" sz="2200" i="0" u="none" strike="noStrike" cap="none" spc="0">
                <a:solidFill>
                  <a:schemeClr val="accent1">
                    <a:lumMod val="75000"/>
                  </a:schemeClr>
                </a:solidFill>
                <a:latin typeface="Cambria"/>
                <a:ea typeface="Times New Roman"/>
                <a:cs typeface="Cambria"/>
              </a:rPr>
              <a:t>(византийскую) интерпретацию христианства.</a:t>
            </a:r>
            <a:endParaRPr lang="ru-RU" sz="2200" i="0" u="none" strike="noStrike" cap="none" spc="0">
              <a:solidFill>
                <a:schemeClr val="accent1">
                  <a:lumMod val="75000"/>
                </a:schemeClr>
              </a:solidFill>
              <a:latin typeface="Cambria"/>
              <a:cs typeface="Cambria"/>
            </a:endParaRPr>
          </a:p>
        </p:txBody>
      </p:sp>
      <p:pic>
        <p:nvPicPr>
          <p:cNvPr id="18164551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155206" y="4337111"/>
            <a:ext cx="5553074" cy="2371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3737453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27232345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7879878" y="609599"/>
            <a:ext cx="3458592" cy="2377365"/>
          </a:xfrm>
        </p:spPr>
        <p:txBody>
          <a:bodyPr/>
          <a:lstStyle/>
          <a:p>
            <a:pPr>
              <a:defRPr/>
            </a:pPr>
            <a:r>
              <a:rPr lang="ru-RU" sz="2600" b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Поработаем с историческим документом</a:t>
            </a:r>
            <a:endParaRPr sz="2600" b="1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62189523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41383" y="48962"/>
            <a:ext cx="7226771" cy="4027736"/>
          </a:xfrm>
          <a:prstGeom prst="rect">
            <a:avLst/>
          </a:prstGeom>
        </p:spPr>
      </p:pic>
      <p:pic>
        <p:nvPicPr>
          <p:cNvPr id="1947401035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7958278" y="2117693"/>
            <a:ext cx="3541115" cy="4035085"/>
          </a:xfrm>
          <a:prstGeom prst="rect">
            <a:avLst/>
          </a:prstGeom>
        </p:spPr>
      </p:pic>
      <p:pic>
        <p:nvPicPr>
          <p:cNvPr id="1834419187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3601937" y="3685897"/>
            <a:ext cx="4957645" cy="2783704"/>
          </a:xfrm>
          <a:prstGeom prst="rect">
            <a:avLst/>
          </a:prstGeom>
        </p:spPr>
      </p:pic>
      <p:sp>
        <p:nvSpPr>
          <p:cNvPr id="97938745" name=""/>
          <p:cNvSpPr txBox="1"/>
          <p:nvPr/>
        </p:nvSpPr>
        <p:spPr bwMode="auto">
          <a:xfrm flipH="0" flipV="0">
            <a:off x="407839" y="4420339"/>
            <a:ext cx="3070446" cy="192027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2400" b="1">
                <a:solidFill>
                  <a:schemeClr val="accent1">
                    <a:lumMod val="75000"/>
                  </a:schemeClr>
                </a:solidFill>
              </a:rPr>
              <a:t>Узнайте, какое влияние Византия оказывала на восточнославянские народы?</a:t>
            </a:r>
            <a:endParaRPr sz="2400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12635059" name="Title 1"/>
          <p:cNvSpPr>
            <a:spLocks noGrp="1"/>
          </p:cNvSpPr>
          <p:nvPr>
            <p:ph type="title"/>
          </p:nvPr>
        </p:nvSpPr>
        <p:spPr bwMode="auto">
          <a:xfrm flipH="0" flipV="0">
            <a:off x="1087514" y="490121"/>
            <a:ext cx="9875520" cy="786043"/>
          </a:xfrm>
        </p:spPr>
        <p:txBody>
          <a:bodyPr/>
          <a:lstStyle/>
          <a:p>
            <a:pPr>
              <a:defRPr/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Византийское влияние</a:t>
            </a:r>
            <a:endParaRPr b="1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63927570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616878" y="1655315"/>
            <a:ext cx="8705621" cy="44406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45719" indent="0">
              <a:buClr>
                <a:schemeClr val="accent1"/>
              </a:buClr>
              <a:buSzPct val="80000"/>
              <a:buFont typeface="Corbel"/>
              <a:buNone/>
              <a:defRPr/>
            </a:pPr>
            <a:r>
              <a:rPr lang="ru-RU" sz="2400" b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Письменность кириллица</a:t>
            </a:r>
            <a:endParaRPr lang="ru-RU" sz="2400" b="1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45719" indent="0">
              <a:buClr>
                <a:schemeClr val="accent1"/>
              </a:buClr>
              <a:buSzPct val="80000"/>
              <a:buFont typeface="Corbel"/>
              <a:buNone/>
              <a:defRPr/>
            </a:pPr>
            <a:r>
              <a:rPr lang="ru-RU" sz="2400" b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Строительство храмов по византийскому образцу, каменное зодчество</a:t>
            </a:r>
            <a:endParaRPr lang="ru-RU" sz="2400" b="1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45719" indent="0">
              <a:buClr>
                <a:schemeClr val="accent1"/>
              </a:buClr>
              <a:buSzPct val="80000"/>
              <a:buFont typeface="Corbel"/>
              <a:buNone/>
              <a:defRPr/>
            </a:pPr>
            <a:r>
              <a:rPr lang="ru-RU" sz="2400" b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Обучение в Византии, использование научных знаний</a:t>
            </a:r>
            <a:endParaRPr lang="ru-RU" sz="2400" b="1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45719" indent="0">
              <a:buClr>
                <a:schemeClr val="accent1"/>
              </a:buClr>
              <a:buSzPct val="80000"/>
              <a:buFont typeface="Corbel"/>
              <a:buNone/>
              <a:defRPr/>
            </a:pPr>
            <a:r>
              <a:rPr lang="ru-RU" sz="2400" b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Приглашение медиков, математиков, мастеров</a:t>
            </a:r>
            <a:endParaRPr lang="ru-RU" sz="2400" b="1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45719" indent="0">
              <a:buClr>
                <a:schemeClr val="accent1"/>
              </a:buClr>
              <a:buSzPct val="80000"/>
              <a:buFont typeface="Corbel"/>
              <a:buNone/>
              <a:defRPr/>
            </a:pPr>
            <a:r>
              <a:rPr lang="ru-RU" sz="2400" b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Духовные и нравственные ценности христианской культуры</a:t>
            </a:r>
            <a:endParaRPr lang="ru-RU" sz="2400" b="1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45719" indent="0">
              <a:buClr>
                <a:schemeClr val="accent1"/>
              </a:buClr>
              <a:buSzPct val="80000"/>
              <a:buFont typeface="Corbel"/>
              <a:buNone/>
              <a:defRPr/>
            </a:pPr>
            <a:r>
              <a:rPr lang="ru-RU" sz="2400" b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Знакомство с античным наследием</a:t>
            </a:r>
            <a:endParaRPr lang="ru-RU" sz="2400" b="1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45719" indent="0">
              <a:buClr>
                <a:schemeClr val="accent1"/>
              </a:buClr>
              <a:buSzPct val="80000"/>
              <a:buFont typeface="Corbel"/>
              <a:buNone/>
              <a:defRPr/>
            </a:pPr>
            <a:r>
              <a:rPr lang="ru-RU" sz="2400" b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Иконопись</a:t>
            </a:r>
            <a:endParaRPr lang="ru-RU" sz="2400" b="1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095780985" name="Picture 2"/>
          <p:cNvPicPr>
            <a:picLocks noChangeAspect="1" noChangeArrowheads="1"/>
          </p:cNvPicPr>
          <p:nvPr/>
        </p:nvPicPr>
        <p:blipFill>
          <a:blip r:embed="rId2"/>
          <a:srcRect l="8699" t="6671" r="6522" b="15239"/>
          <a:stretch/>
        </p:blipFill>
        <p:spPr bwMode="auto">
          <a:xfrm flipH="0" flipV="0">
            <a:off x="9156043" y="1868009"/>
            <a:ext cx="2754315" cy="3662331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0125211" name="Title 1"/>
          <p:cNvSpPr>
            <a:spLocks noGrp="1"/>
          </p:cNvSpPr>
          <p:nvPr>
            <p:ph type="title"/>
          </p:nvPr>
        </p:nvSpPr>
        <p:spPr bwMode="auto">
          <a:xfrm flipH="0" flipV="0">
            <a:off x="602038" y="323664"/>
            <a:ext cx="10416480" cy="1174441"/>
          </a:xfrm>
        </p:spPr>
        <p:txBody>
          <a:bodyPr/>
          <a:lstStyle/>
          <a:p>
            <a:pPr>
              <a:defRPr/>
            </a:pPr>
            <a:r>
              <a:rPr lang="ru-RU" sz="3600" b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Особенности</a:t>
            </a:r>
            <a:endParaRPr sz="3600" b="1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18023819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463325" y="1414878"/>
            <a:ext cx="7730970" cy="4681121"/>
          </a:xfr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45035417" name=""/>
          <p:cNvSpPr/>
          <p:nvPr/>
        </p:nvSpPr>
        <p:spPr bwMode="auto">
          <a:xfrm flipH="0" flipV="0">
            <a:off x="456434" y="4919708"/>
            <a:ext cx="7467396" cy="767548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37966384" name=""/>
          <p:cNvSpPr/>
          <p:nvPr/>
        </p:nvSpPr>
        <p:spPr bwMode="auto">
          <a:xfrm flipH="0" flipV="0">
            <a:off x="463325" y="1562839"/>
            <a:ext cx="7472038" cy="767547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5583168" name=""/>
          <p:cNvSpPr/>
          <p:nvPr/>
        </p:nvSpPr>
        <p:spPr bwMode="auto">
          <a:xfrm flipH="0" flipV="0">
            <a:off x="407839" y="3624595"/>
            <a:ext cx="7472038" cy="767547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8107921" name=""/>
          <p:cNvSpPr/>
          <p:nvPr/>
        </p:nvSpPr>
        <p:spPr bwMode="auto">
          <a:xfrm flipH="0" flipV="0">
            <a:off x="463325" y="2607814"/>
            <a:ext cx="7472038" cy="767547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7072054" name=""/>
          <p:cNvSpPr txBox="1"/>
          <p:nvPr/>
        </p:nvSpPr>
        <p:spPr bwMode="auto">
          <a:xfrm flipH="0" flipV="0">
            <a:off x="546553" y="1562839"/>
            <a:ext cx="7287159" cy="70107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2000" b="0" i="0" u="none" strike="noStrike" cap="none" spc="0">
                <a:solidFill>
                  <a:schemeClr val="tx1"/>
                </a:solidFill>
                <a:latin typeface="Arial"/>
                <a:ea typeface="Cambria"/>
                <a:cs typeface="Arial"/>
              </a:rPr>
              <a:t>Типичной формой правления в  была монархия: верховная власть принадлежала одному наследственному правителю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32422428" name=""/>
          <p:cNvSpPr txBox="1"/>
          <p:nvPr/>
        </p:nvSpPr>
        <p:spPr bwMode="auto">
          <a:xfrm flipH="0" flipV="0">
            <a:off x="546553" y="2700291"/>
            <a:ext cx="7287303" cy="91443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0" lvl="0" indent="0" algn="ctr" defTabSz="8889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b="0" i="0" u="none" strike="noStrike" cap="none" spc="0">
                <a:solidFill>
                  <a:schemeClr val="tx1"/>
                </a:solidFill>
                <a:latin typeface="Arial"/>
                <a:ea typeface="Cambria"/>
                <a:cs typeface="Arial"/>
              </a:rPr>
              <a:t>Полномочия правителя первоначально были ограничены советом знати</a:t>
            </a:r>
            <a:endParaRPr sz="2000">
              <a:latin typeface="Arial"/>
              <a:cs typeface="Arial"/>
            </a:endParaRPr>
          </a:p>
          <a:p>
            <a:pPr>
              <a:defRPr/>
            </a:pPr>
            <a:endParaRPr/>
          </a:p>
        </p:txBody>
      </p:sp>
      <p:sp>
        <p:nvSpPr>
          <p:cNvPr id="1691240973" name=""/>
          <p:cNvSpPr txBox="1"/>
          <p:nvPr/>
        </p:nvSpPr>
        <p:spPr bwMode="auto">
          <a:xfrm flipH="0" flipV="0">
            <a:off x="602038" y="3614727"/>
            <a:ext cx="7333612" cy="11887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0" lvl="0" indent="0" algn="ctr" defTabSz="88899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b="0" i="0" u="none" strike="noStrike" cap="none" spc="0">
                <a:solidFill>
                  <a:schemeClr val="tx1"/>
                </a:solidFill>
                <a:latin typeface="Arial"/>
                <a:ea typeface="Cambria"/>
                <a:cs typeface="Arial"/>
              </a:rPr>
              <a:t>Законодательство и судебная система- писаные сборники обычного права, возникшие на основе древних традиций и известные как «правды»</a:t>
            </a:r>
            <a:endParaRPr sz="2000" b="1">
              <a:latin typeface="Arial"/>
              <a:cs typeface="Arial"/>
            </a:endParaRPr>
          </a:p>
          <a:p>
            <a:pPr>
              <a:defRPr/>
            </a:pPr>
            <a:endParaRPr/>
          </a:p>
        </p:txBody>
      </p:sp>
      <p:sp>
        <p:nvSpPr>
          <p:cNvPr id="966628057" name=""/>
          <p:cNvSpPr txBox="1"/>
          <p:nvPr/>
        </p:nvSpPr>
        <p:spPr bwMode="auto">
          <a:xfrm flipH="0" flipV="0">
            <a:off x="463325" y="4984441"/>
            <a:ext cx="7370855" cy="70107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2000" b="0" i="0" u="none" strike="noStrike" cap="none" spc="0">
                <a:solidFill>
                  <a:schemeClr val="tx1"/>
                </a:solidFill>
                <a:latin typeface="Arial"/>
                <a:ea typeface="Cambria"/>
                <a:cs typeface="Arial"/>
              </a:rPr>
              <a:t>наместникм правителя в  отдельные области  назначались приближенные к  нему представители знати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78913561" name=""/>
          <p:cNvSpPr/>
          <p:nvPr/>
        </p:nvSpPr>
        <p:spPr bwMode="auto">
          <a:xfrm flipH="0" flipV="0">
            <a:off x="8554951" y="1488859"/>
            <a:ext cx="3282888" cy="4577548"/>
          </a:xfrm>
          <a:prstGeom prst="homePlate">
            <a:avLst>
              <a:gd name="adj" fmla="val 29295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35123445" name=""/>
          <p:cNvSpPr txBox="1"/>
          <p:nvPr/>
        </p:nvSpPr>
        <p:spPr bwMode="auto">
          <a:xfrm flipH="0" flipV="0">
            <a:off x="8554951" y="1664562"/>
            <a:ext cx="2885710" cy="435867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000" b="0" i="0" u="none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Период Высокого средневековья в</a:t>
            </a:r>
            <a:r>
              <a:rPr sz="2000" b="0" i="0" u="none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 </a:t>
            </a:r>
            <a:r>
              <a:rPr sz="2000" b="0" i="0" u="none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европейских</a:t>
            </a:r>
            <a:br>
              <a:rPr sz="2000" b="0" i="0" u="none">
                <a:solidFill>
                  <a:srgbClr val="000000"/>
                </a:solidFill>
                <a:latin typeface="Arial"/>
                <a:ea typeface="Times New Roman"/>
                <a:cs typeface="Arial"/>
              </a:rPr>
            </a:br>
            <a:r>
              <a:rPr sz="2000" b="0" i="0" u="none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государствах характеризовался политической неста</a:t>
            </a:r>
            <a:r>
              <a:rPr sz="2000" b="0" i="0" u="none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бильностью, слабостью королевской власти и</a:t>
            </a:r>
            <a:r>
              <a:rPr sz="2000" b="0" i="0" u="none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 </a:t>
            </a:r>
            <a:r>
              <a:rPr sz="2000" b="0" i="0" u="none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посто</a:t>
            </a:r>
            <a:r>
              <a:rPr sz="2000" b="0" i="0" u="none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янными междоусобицами. Это была эпоха феодаль</a:t>
            </a:r>
            <a:r>
              <a:rPr sz="2000" b="0" i="0" u="none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ной раздробленности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2914408" name="Title 1"/>
          <p:cNvSpPr>
            <a:spLocks noGrp="1"/>
          </p:cNvSpPr>
          <p:nvPr>
            <p:ph type="title"/>
          </p:nvPr>
        </p:nvSpPr>
        <p:spPr bwMode="auto">
          <a:xfrm flipH="0" flipV="0">
            <a:off x="1143000" y="609599"/>
            <a:ext cx="9875520" cy="943992"/>
          </a:xfrm>
        </p:spPr>
        <p:txBody>
          <a:bodyPr/>
          <a:lstStyle/>
          <a:p>
            <a:pPr>
              <a:defRPr/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СРАВНИМ</a:t>
            </a:r>
            <a:endParaRPr b="1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11097095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1143000" y="4300121"/>
            <a:ext cx="9872870" cy="2200922"/>
          </a:xfr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57156523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80323" y="1784781"/>
            <a:ext cx="11270841" cy="2457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14486382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657524" y="388397"/>
            <a:ext cx="10949126" cy="5707601"/>
          </a:xfrm>
        </p:spPr>
        <p:txBody>
          <a:bodyPr/>
          <a:lstStyle/>
          <a:p>
            <a:pPr marL="45719" indent="0">
              <a:buClr>
                <a:schemeClr val="accent1"/>
              </a:buClr>
              <a:buSzPct val="80000"/>
              <a:buFont typeface="Corbel"/>
              <a:buNone/>
              <a:defRPr/>
            </a:pPr>
            <a:r>
              <a:rPr sz="2800" b="1" i="1" u="none">
                <a:solidFill>
                  <a:schemeClr val="accent1">
                    <a:lumMod val="75000"/>
                  </a:schemeClr>
                </a:solidFill>
                <a:latin typeface="Arial"/>
                <a:ea typeface="Times New Roman"/>
                <a:cs typeface="Arial"/>
              </a:rPr>
              <a:t>В Раннем средневековье постепенно сформировались полити</a:t>
            </a:r>
            <a:r>
              <a:rPr sz="2800" b="1" i="1" u="none">
                <a:solidFill>
                  <a:schemeClr val="accent1">
                    <a:lumMod val="75000"/>
                  </a:schemeClr>
                </a:solidFill>
                <a:latin typeface="Arial"/>
                <a:ea typeface="Times New Roman"/>
                <a:cs typeface="Arial"/>
              </a:rPr>
              <a:t>ческие институты государств Западной</a:t>
            </a:r>
            <a:r>
              <a:rPr lang="ru-RU" sz="2800" b="1" i="1" u="none">
                <a:solidFill>
                  <a:schemeClr val="accent1">
                    <a:lumMod val="75000"/>
                  </a:schemeClr>
                </a:solidFill>
                <a:latin typeface="Arial"/>
                <a:ea typeface="Times New Roman"/>
                <a:cs typeface="Arial"/>
              </a:rPr>
              <a:t> </a:t>
            </a:r>
            <a:r>
              <a:rPr sz="2800" b="1" i="1" u="none">
                <a:solidFill>
                  <a:schemeClr val="accent1">
                    <a:lumMod val="75000"/>
                  </a:schemeClr>
                </a:solidFill>
                <a:latin typeface="Arial"/>
                <a:ea typeface="Times New Roman"/>
                <a:cs typeface="Arial"/>
              </a:rPr>
              <a:t>Европы. В Высоком</a:t>
            </a:r>
            <a:r>
              <a:rPr sz="2800" b="1" i="1" u="none">
                <a:solidFill>
                  <a:schemeClr val="accent1">
                    <a:lumMod val="75000"/>
                  </a:schemeClr>
                </a:solidFill>
                <a:latin typeface="Arial"/>
                <a:ea typeface="Times New Roman"/>
                <a:cs typeface="Arial"/>
              </a:rPr>
              <a:t>средневековье европейские государства переживали период фе</a:t>
            </a:r>
            <a:r>
              <a:rPr sz="2800" b="1" i="1" u="none">
                <a:solidFill>
                  <a:schemeClr val="accent1">
                    <a:lumMod val="75000"/>
                  </a:schemeClr>
                </a:solidFill>
                <a:latin typeface="Arial"/>
                <a:ea typeface="Times New Roman"/>
                <a:cs typeface="Arial"/>
              </a:rPr>
              <a:t>одальной раздробленности.</a:t>
            </a:r>
            <a:endParaRPr sz="2800" b="1" i="1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45719" indent="0">
              <a:buClr>
                <a:schemeClr val="accent1"/>
              </a:buClr>
              <a:buSzPct val="80000"/>
              <a:buFont typeface="Corbel"/>
              <a:buNone/>
              <a:defRPr/>
            </a:pPr>
            <a:endParaRPr sz="2600" b="1" i="1" u="none">
              <a:solidFill>
                <a:schemeClr val="accent1">
                  <a:lumMod val="75000"/>
                </a:schemeClr>
              </a:solidFill>
              <a:latin typeface="Arial"/>
              <a:ea typeface="Times New Roman"/>
              <a:cs typeface="Arial"/>
            </a:endParaRPr>
          </a:p>
          <a:p>
            <a:pPr marL="45719" indent="0">
              <a:buClr>
                <a:schemeClr val="accent1"/>
              </a:buClr>
              <a:buSzPct val="80000"/>
              <a:buFont typeface="Corbel"/>
              <a:buNone/>
              <a:defRPr/>
            </a:pPr>
            <a:r>
              <a:rPr lang="ru-RU" sz="2800" b="1" i="1" u="none">
                <a:solidFill>
                  <a:schemeClr val="accent2">
                    <a:lumMod val="75000"/>
                  </a:schemeClr>
                </a:solidFill>
                <a:latin typeface="Arial"/>
                <a:ea typeface="Times New Roman"/>
                <a:cs typeface="Arial"/>
              </a:rPr>
              <a:t>Подумайте:</a:t>
            </a:r>
            <a:endParaRPr sz="2800" b="1" i="1" u="none">
              <a:solidFill>
                <a:schemeClr val="accent2">
                  <a:lumMod val="75000"/>
                </a:schemeClr>
              </a:solidFill>
              <a:latin typeface="Arial"/>
              <a:ea typeface="Times New Roman"/>
              <a:cs typeface="Arial"/>
            </a:endParaRPr>
          </a:p>
          <a:p>
            <a:pPr marL="45719" indent="0">
              <a:buClr>
                <a:schemeClr val="accent1"/>
              </a:buClr>
              <a:buSzPct val="80000"/>
              <a:buFont typeface="Corbel"/>
              <a:buNone/>
              <a:defRPr/>
            </a:pPr>
            <a:r>
              <a:rPr lang="ru-RU" sz="2600" b="1" i="1" u="none" strike="noStrike" cap="none" spc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В чем вы видите причины нестабильности политической карты Западной Европы</a:t>
            </a:r>
            <a:r>
              <a:rPr lang="ru-RU" sz="2600" b="1" i="1" u="none" strike="noStrike" cap="none" spc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2600" b="1" i="1" u="none" strike="noStrike" cap="none" spc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в Раннем и Высоком средневековье?</a:t>
            </a:r>
            <a:endParaRPr lang="ru-RU" sz="2600" b="1" i="1" u="none" strike="noStrike" cap="none" spc="0">
              <a:solidFill>
                <a:schemeClr val="accent1">
                  <a:lumMod val="75000"/>
                </a:schemeClr>
              </a:solidFill>
              <a:latin typeface="Arial"/>
              <a:ea typeface="Arial"/>
              <a:cs typeface="Arial"/>
            </a:endParaRPr>
          </a:p>
          <a:p>
            <a:pPr marL="45719" indent="0">
              <a:buClr>
                <a:schemeClr val="accent1"/>
              </a:buClr>
              <a:buSzPct val="80000"/>
              <a:buFont typeface="Corbel"/>
              <a:buNone/>
              <a:defRPr/>
            </a:pPr>
            <a:br>
              <a:rPr lang="ru-RU" sz="2600" b="1" i="1" u="none" strike="noStrike" cap="none" spc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</a:br>
            <a:r>
              <a:rPr lang="ru-RU" sz="2600" b="1" i="1" u="none" strike="noStrike" cap="none" spc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Как вы думаете, почему европейские государства в Раннем и Высоком средневековье</a:t>
            </a:r>
            <a:r>
              <a:rPr lang="ru-RU" sz="2600" b="1" i="1" u="none" strike="noStrike" cap="none" spc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2600" b="1" i="1" u="none" strike="noStrike" cap="none" spc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стремились объявить себя наследниками Римской империи?</a:t>
            </a:r>
            <a:endParaRPr lang="ru-RU" sz="2600" b="1" i="1" u="none" strike="noStrike" cap="none" spc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>
                <a:solidFill>
                  <a:schemeClr val="accent1">
                    <a:lumMod val="50000"/>
                  </a:schemeClr>
                </a:solidFill>
              </a:rPr>
              <a:t>Цель урока</a:t>
            </a:r>
            <a:endParaRPr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666771" y="1738543"/>
            <a:ext cx="10875145" cy="435745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>
                <a:solidFill>
                  <a:schemeClr val="accent1">
                    <a:lumMod val="50000"/>
                  </a:schemeClr>
                </a:solidFill>
              </a:rPr>
              <a:t>Узнать развитии западных государств в Раннем и Высоком средневековье</a:t>
            </a:r>
            <a:endParaRPr/>
          </a:p>
          <a:p>
            <a:pPr>
              <a:defRPr/>
            </a:pPr>
            <a:r>
              <a:rPr lang="ru-RU" sz="3600">
                <a:solidFill>
                  <a:schemeClr val="accent1">
                    <a:lumMod val="50000"/>
                  </a:schemeClr>
                </a:solidFill>
              </a:rPr>
              <a:t>Уметь характеризовать политическую карту средневековой Европы</a:t>
            </a:r>
            <a:endParaRPr/>
          </a:p>
          <a:p>
            <a:pPr>
              <a:defRPr/>
            </a:pPr>
            <a:r>
              <a:rPr lang="ru-RU" sz="3600">
                <a:solidFill>
                  <a:schemeClr val="accent1">
                    <a:lumMod val="50000"/>
                  </a:schemeClr>
                </a:solidFill>
              </a:rPr>
              <a:t>Уметь выделять особенности развития средневековых государств</a:t>
            </a:r>
            <a:endParaRPr sz="360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269125" y="342159"/>
            <a:ext cx="7527524" cy="3310630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>
              <a:defRPr/>
            </a:pPr>
            <a:r>
              <a:rPr lang="ru-RU" b="1">
                <a:solidFill>
                  <a:schemeClr val="accent1">
                    <a:lumMod val="50000"/>
                  </a:schemeClr>
                </a:solidFill>
              </a:rPr>
              <a:t>Что такое «Великое переселение народов»? В чем причины миграции племен? Попробуйте выдвинуть гипотезу </a:t>
            </a:r>
            <a:endParaRPr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1143000" y="3514077"/>
            <a:ext cx="4362449" cy="294072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/>
          <a:p>
            <a:pPr>
              <a:defRPr/>
            </a:pPr>
            <a:endParaRPr lang="ru-RU"/>
          </a:p>
          <a:p>
            <a:pPr marL="45720" indent="0">
              <a:buNone/>
              <a:defRPr/>
            </a:pPr>
            <a:r>
              <a:rPr lang="ru-RU" sz="4000" b="1">
                <a:latin typeface="Calibri"/>
                <a:cs typeface="Calibri"/>
              </a:rPr>
              <a:t>Прочитайте материал пособия, сравните со своей гипотезой?</a:t>
            </a:r>
            <a:r>
              <a:rPr lang="ru-RU" sz="4000">
                <a:latin typeface="Calibri"/>
                <a:cs typeface="Calibri"/>
              </a:rPr>
              <a:t> </a:t>
            </a:r>
            <a:endParaRPr sz="4000">
              <a:latin typeface="Calibri"/>
              <a:cs typeface="Calibri"/>
            </a:endParaRPr>
          </a:p>
        </p:txBody>
      </p:sp>
      <p:pic>
        <p:nvPicPr>
          <p:cNvPr id="5" name="Рисунок 4" descr="Справка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48171" y="3571689"/>
            <a:ext cx="914400" cy="914400"/>
          </a:xfrm>
          <a:prstGeom prst="rect">
            <a:avLst/>
          </a:prstGeom>
        </p:spPr>
      </p:pic>
      <p:pic>
        <p:nvPicPr>
          <p:cNvPr id="69767609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676431" y="27742"/>
            <a:ext cx="4324349" cy="6696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0000" lnSpcReduction="2000"/>
          </a:bodyPr>
          <a:lstStyle/>
          <a:p>
            <a:pPr>
              <a:defRPr/>
            </a:pPr>
            <a:r>
              <a:rPr lang="ru-RU" sz="3600" b="1">
                <a:solidFill>
                  <a:schemeClr val="tx1"/>
                </a:solidFill>
                <a:latin typeface="Arial"/>
                <a:cs typeface="Arial"/>
              </a:rPr>
              <a:t>Великое переселение народов- </a:t>
            </a:r>
            <a:r>
              <a:rPr lang="ru-RU" sz="3600" b="0">
                <a:solidFill>
                  <a:schemeClr val="tx1"/>
                </a:solidFill>
                <a:latin typeface="Arial"/>
                <a:cs typeface="Arial"/>
              </a:rPr>
              <a:t>активные миграционные процессы в Европе и Азии в 4-7 веке</a:t>
            </a:r>
            <a:endParaRPr sz="3600" b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778207866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2507038" y="1646067"/>
            <a:ext cx="8868422" cy="4762499"/>
          </a:xfr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6" name="Рисунок 5" descr="Справка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5459" y="152399"/>
            <a:ext cx="914400" cy="91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8543925" y="2400300"/>
            <a:ext cx="3038510" cy="365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33288490" name=""/>
          <p:cNvSpPr/>
          <p:nvPr/>
        </p:nvSpPr>
        <p:spPr bwMode="auto">
          <a:xfrm flipH="0" flipV="0">
            <a:off x="663582" y="1965959"/>
            <a:ext cx="1294660" cy="4683044"/>
          </a:xfrm>
          <a:prstGeom prst="rightArrow">
            <a:avLst>
              <a:gd name="adj1" fmla="val 70788"/>
              <a:gd name="adj2" fmla="val 365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6548734" name=""/>
          <p:cNvSpPr/>
          <p:nvPr/>
        </p:nvSpPr>
        <p:spPr bwMode="auto">
          <a:xfrm flipH="0" flipV="0">
            <a:off x="2969417" y="1738543"/>
            <a:ext cx="8406043" cy="78916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6521759" name=""/>
          <p:cNvSpPr/>
          <p:nvPr/>
        </p:nvSpPr>
        <p:spPr bwMode="auto">
          <a:xfrm flipH="0" flipV="0">
            <a:off x="2969417" y="4161407"/>
            <a:ext cx="8406042" cy="78916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lang="ru-RU" sz="2400" b="1" i="0" u="none" strike="noStrike" cap="none" spc="0">
                <a:solidFill>
                  <a:schemeClr val="tx1"/>
                </a:solidFill>
                <a:latin typeface="Arial"/>
                <a:cs typeface="Arial"/>
              </a:rPr>
              <a:t>Выделение племенной элиты, стремление к обогащению военным путем</a:t>
            </a:r>
            <a:endParaRPr/>
          </a:p>
        </p:txBody>
      </p:sp>
      <p:sp>
        <p:nvSpPr>
          <p:cNvPr id="1006260214" name=""/>
          <p:cNvSpPr/>
          <p:nvPr/>
        </p:nvSpPr>
        <p:spPr bwMode="auto">
          <a:xfrm flipH="0" flipV="0">
            <a:off x="2969417" y="2885242"/>
            <a:ext cx="8406042" cy="78916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1144021" name=""/>
          <p:cNvSpPr/>
          <p:nvPr/>
        </p:nvSpPr>
        <p:spPr bwMode="auto">
          <a:xfrm flipH="0" flipV="0">
            <a:off x="2969417" y="5345096"/>
            <a:ext cx="8406042" cy="78916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lang="ru-RU" sz="2400" b="1" i="0" u="none" strike="noStrike" cap="none" spc="0">
                <a:solidFill>
                  <a:schemeClr val="tx1"/>
                </a:solidFill>
                <a:latin typeface="Arial"/>
                <a:cs typeface="Arial"/>
              </a:rPr>
              <a:t>Нашествие гуннов (кочевников)</a:t>
            </a:r>
            <a:endParaRPr lang="ru-RU" sz="2400" b="1" i="0" u="none" strike="noStrike" cap="none" spc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01164633" name=""/>
          <p:cNvSpPr txBox="1"/>
          <p:nvPr/>
        </p:nvSpPr>
        <p:spPr bwMode="auto">
          <a:xfrm flipH="0" flipV="0">
            <a:off x="2969417" y="1738543"/>
            <a:ext cx="8406222" cy="82299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2400" b="1">
                <a:latin typeface="Arial"/>
                <a:cs typeface="Arial"/>
              </a:rPr>
              <a:t>В результате переходы к земледелию и оседлости небывалый рост населения</a:t>
            </a:r>
            <a:endParaRPr sz="2400" b="1">
              <a:latin typeface="Arial"/>
              <a:cs typeface="Arial"/>
            </a:endParaRPr>
          </a:p>
        </p:txBody>
      </p:sp>
      <p:sp>
        <p:nvSpPr>
          <p:cNvPr id="1947627505" name=""/>
          <p:cNvSpPr txBox="1"/>
          <p:nvPr/>
        </p:nvSpPr>
        <p:spPr bwMode="auto">
          <a:xfrm flipH="0" flipV="0">
            <a:off x="3061892" y="2885242"/>
            <a:ext cx="5482139" cy="45723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2400" b="1" i="0" u="none" strike="noStrike" cap="none" spc="0">
                <a:solidFill>
                  <a:schemeClr val="tx1"/>
                </a:solidFill>
                <a:latin typeface="Arial"/>
                <a:cs typeface="Arial"/>
              </a:rPr>
              <a:t>Сильное похолодание</a:t>
            </a:r>
            <a:endParaRPr sz="2400" b="1" i="0" u="none" strike="noStrike" cap="none" spc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92419711" name=""/>
          <p:cNvSpPr txBox="1"/>
          <p:nvPr/>
        </p:nvSpPr>
        <p:spPr bwMode="auto">
          <a:xfrm rot="5399978" flipH="0" flipV="0">
            <a:off x="-218996" y="4225724"/>
            <a:ext cx="3059889" cy="6401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3600" b="1">
                <a:latin typeface="Arial"/>
                <a:cs typeface="Arial"/>
              </a:rPr>
              <a:t>ПРИЧИНЫ</a:t>
            </a:r>
            <a:endParaRPr sz="3600" b="1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1143000" y="609599"/>
            <a:ext cx="9875520" cy="796030"/>
          </a:xfrm>
        </p:spPr>
        <p:txBody>
          <a:bodyPr/>
          <a:lstStyle/>
          <a:p>
            <a:pPr>
              <a:defRPr/>
            </a:pPr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Варварские королевства</a:t>
            </a:r>
            <a:endParaRPr b="1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823790364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143000" y="2057398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>
              <a:defRPr/>
            </a:pPr>
            <a:endParaRPr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 bwMode="auto">
          <a:xfrm flipH="0" flipV="0">
            <a:off x="7297281" y="453130"/>
            <a:ext cx="4411008" cy="6029417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85000" lnSpcReduction="3000"/>
          </a:bodyPr>
          <a:lstStyle/>
          <a:p>
            <a:pPr>
              <a:defRPr/>
            </a:pPr>
            <a:r>
              <a:rPr lang="ru-RU" sz="3200">
                <a:solidFill>
                  <a:schemeClr val="tx1"/>
                </a:solidFill>
                <a:latin typeface="Arial"/>
                <a:cs typeface="Arial"/>
              </a:rPr>
              <a:t>Начали миграцию германские племена. Они вторгались в пределы Римской империи, что привело в последствии к ее падению.</a:t>
            </a:r>
            <a:endParaRPr sz="320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sz="3200">
                <a:solidFill>
                  <a:schemeClr val="tx1"/>
                </a:solidFill>
                <a:latin typeface="Arial"/>
                <a:cs typeface="Arial"/>
              </a:rPr>
              <a:t>476 год Падение Западной Римской империи</a:t>
            </a:r>
            <a:endParaRPr lang="ru-RU" sz="320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sz="3200">
                <a:solidFill>
                  <a:schemeClr val="tx1"/>
                </a:solidFill>
                <a:latin typeface="Arial"/>
                <a:cs typeface="Arial"/>
              </a:rPr>
              <a:t>6-8 век активно шла миграция славян. Они разделились на три группы: западные, восточные и южные</a:t>
            </a:r>
            <a:endParaRPr lang="ru-RU" sz="320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22041271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35900" y="1260945"/>
            <a:ext cx="6769268" cy="4987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3235722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143000" y="2057398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>
              <a:defRPr/>
            </a:pPr>
            <a:endParaRPr/>
          </a:p>
        </p:txBody>
      </p:sp>
      <p:sp>
        <p:nvSpPr>
          <p:cNvPr id="1344823697" name="Content Placeholder 3"/>
          <p:cNvSpPr>
            <a:spLocks noGrp="1"/>
          </p:cNvSpPr>
          <p:nvPr>
            <p:ph sz="half" idx="2"/>
          </p:nvPr>
        </p:nvSpPr>
        <p:spPr bwMode="auto">
          <a:xfrm flipH="0" flipV="0">
            <a:off x="8545703" y="406892"/>
            <a:ext cx="3338373" cy="59276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>
              <a:defRPr/>
            </a:pPr>
            <a:r>
              <a:rPr lang="ru-RU" sz="2200" b="1">
                <a:solidFill>
                  <a:schemeClr val="tx1"/>
                </a:solidFill>
                <a:latin typeface="Arial"/>
                <a:cs typeface="Arial"/>
              </a:rPr>
              <a:t>395 г Римская империя была разделена между сыновьями императора Феодосия. Ранее в 330 году император Константин сделал своей столицей греческий город Византий (Константинополь)</a:t>
            </a:r>
            <a:endParaRPr lang="ru-RU" sz="2200" b="1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sz="2200" b="1">
                <a:solidFill>
                  <a:schemeClr val="tx1"/>
                </a:solidFill>
                <a:latin typeface="Arial"/>
                <a:cs typeface="Arial"/>
              </a:rPr>
              <a:t>Под натиском варваров последний римский император </a:t>
            </a:r>
            <a:r>
              <a:rPr lang="ru-RU" sz="2200" b="1">
                <a:solidFill>
                  <a:schemeClr val="tx1"/>
                </a:solidFill>
                <a:highlight>
                  <a:srgbClr val="D3D3D3"/>
                </a:highlight>
                <a:latin typeface="Arial"/>
                <a:cs typeface="Arial"/>
              </a:rPr>
              <a:t>Ромул Августул</a:t>
            </a:r>
            <a:r>
              <a:rPr lang="ru-RU" sz="2200" b="1">
                <a:solidFill>
                  <a:schemeClr val="tx1"/>
                </a:solidFill>
                <a:latin typeface="Arial"/>
                <a:cs typeface="Arial"/>
              </a:rPr>
              <a:t> отрекся от престола</a:t>
            </a:r>
            <a:endParaRPr sz="2200" b="1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96555667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75051" y="305616"/>
            <a:ext cx="7438370" cy="4577175"/>
          </a:xfrm>
          <a:prstGeom prst="rect">
            <a:avLst/>
          </a:prstGeom>
        </p:spPr>
      </p:pic>
      <p:pic>
        <p:nvPicPr>
          <p:cNvPr id="1671801654" name="Picture 6" descr="undefine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 flipH="0" flipV="0">
            <a:off x="333858" y="4069078"/>
            <a:ext cx="2423425" cy="2625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90148770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 flipH="0" flipV="0">
            <a:off x="6668815" y="4152160"/>
            <a:ext cx="1876887" cy="2337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9538544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342890" y="203446"/>
            <a:ext cx="10672979" cy="5892553"/>
          </a:xfrm>
        </p:spPr>
        <p:txBody>
          <a:bodyPr/>
          <a:lstStyle/>
          <a:p>
            <a:pPr>
              <a:defRPr/>
            </a:pPr>
            <a:r>
              <a:rPr lang="ru-RU" b="1">
                <a:solidFill>
                  <a:srgbClr val="181A04"/>
                </a:solidFill>
                <a:latin typeface="Arial"/>
                <a:cs typeface="Arial"/>
              </a:rPr>
              <a:t>Политическая карта в Раннем средневековье менялась</a:t>
            </a:r>
            <a:endParaRPr b="1">
              <a:solidFill>
                <a:srgbClr val="181A04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b="1">
                <a:solidFill>
                  <a:srgbClr val="181A04"/>
                </a:solidFill>
                <a:latin typeface="Arial"/>
                <a:cs typeface="Arial"/>
              </a:rPr>
              <a:t>Самое крупное государство –Галлия, племя франков во главе с Хлодвигом. Приняли христианство. </a:t>
            </a:r>
            <a:r>
              <a:rPr lang="ru-RU" b="1">
                <a:solidFill>
                  <a:srgbClr val="181A04"/>
                </a:solidFill>
                <a:highlight>
                  <a:srgbClr val="FFFF00"/>
                </a:highlight>
                <a:latin typeface="Arial"/>
                <a:cs typeface="Arial"/>
              </a:rPr>
              <a:t>500 г-государство франков</a:t>
            </a:r>
            <a:r>
              <a:rPr lang="ru-RU" b="1">
                <a:solidFill>
                  <a:srgbClr val="181A04"/>
                </a:solidFill>
                <a:latin typeface="Arial"/>
                <a:cs typeface="Arial"/>
              </a:rPr>
              <a:t>.</a:t>
            </a:r>
            <a:endParaRPr lang="ru-RU" b="1">
              <a:solidFill>
                <a:srgbClr val="181A04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b="1">
                <a:solidFill>
                  <a:srgbClr val="181A04"/>
                </a:solidFill>
                <a:latin typeface="Arial"/>
                <a:cs typeface="Arial"/>
              </a:rPr>
              <a:t>Хлодвиг объединил всех франков,</a:t>
            </a:r>
            <a:r>
              <a:rPr lang="ru-RU" b="1">
                <a:solidFill>
                  <a:srgbClr val="181A04"/>
                </a:solidFill>
                <a:latin typeface="Arial"/>
                <a:cs typeface="Arial"/>
              </a:rPr>
              <a:t> получил поддержку церкви,</a:t>
            </a:r>
            <a:endParaRPr lang="ru-RU" b="1">
              <a:solidFill>
                <a:srgbClr val="181A04"/>
              </a:solidFill>
              <a:latin typeface="Arial"/>
              <a:cs typeface="Arial"/>
            </a:endParaRPr>
          </a:p>
          <a:p>
            <a:pPr marL="45719" indent="0">
              <a:buClr>
                <a:schemeClr val="accent1"/>
              </a:buClr>
              <a:buSzPct val="80000"/>
              <a:buFont typeface="Corbel"/>
              <a:buNone/>
              <a:defRPr/>
            </a:pPr>
            <a:r>
              <a:rPr lang="ru-RU" b="1">
                <a:solidFill>
                  <a:srgbClr val="181A04"/>
                </a:solidFill>
                <a:latin typeface="Arial"/>
                <a:cs typeface="Arial"/>
              </a:rPr>
              <a:t>законы</a:t>
            </a:r>
            <a:endParaRPr b="1">
              <a:solidFill>
                <a:srgbClr val="181A04"/>
              </a:solidFill>
              <a:latin typeface="Arial"/>
              <a:cs typeface="Arial"/>
            </a:endParaRPr>
          </a:p>
          <a:p>
            <a:pPr marL="45719" indent="0">
              <a:buClr>
                <a:schemeClr val="accent1"/>
              </a:buClr>
              <a:buSzPct val="80000"/>
              <a:buFont typeface="Corbel"/>
              <a:buNone/>
              <a:defRPr/>
            </a:pPr>
            <a:endParaRPr b="1">
              <a:solidFill>
                <a:srgbClr val="181A04"/>
              </a:solidFill>
              <a:latin typeface="Arial"/>
              <a:cs typeface="Arial"/>
            </a:endParaRPr>
          </a:p>
        </p:txBody>
      </p:sp>
      <p:sp>
        <p:nvSpPr>
          <p:cNvPr id="691477084" name=""/>
          <p:cNvSpPr txBox="1"/>
          <p:nvPr/>
        </p:nvSpPr>
        <p:spPr bwMode="auto">
          <a:xfrm flipH="0" flipV="0">
            <a:off x="3977402" y="1895151"/>
            <a:ext cx="5724936" cy="405387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2600">
                <a:highlight>
                  <a:srgbClr val="D3D3D3"/>
                </a:highlight>
                <a:latin typeface="Arial"/>
                <a:cs typeface="Arial"/>
              </a:rPr>
              <a:t>«Салическая правда» свод законов (первый у варваров), составлен при Хлодвиге.</a:t>
            </a:r>
            <a:endParaRPr lang="ru-RU" sz="2600">
              <a:latin typeface="Arial"/>
              <a:cs typeface="Arial"/>
            </a:endParaRPr>
          </a:p>
          <a:p>
            <a:pPr>
              <a:defRPr/>
            </a:pPr>
            <a:r>
              <a:rPr lang="ru-RU" sz="2600">
                <a:latin typeface="Arial"/>
                <a:cs typeface="Arial"/>
              </a:rPr>
              <a:t>Сильный правитель франков-Карл Великий. Расширил границы. Захватил почти всю Европу</a:t>
            </a:r>
            <a:endParaRPr lang="ru-RU" sz="2600">
              <a:latin typeface="Arial"/>
              <a:cs typeface="Arial"/>
            </a:endParaRPr>
          </a:p>
          <a:p>
            <a:pPr>
              <a:defRPr/>
            </a:pPr>
            <a:r>
              <a:rPr lang="ru-RU" sz="2600" b="1">
                <a:highlight>
                  <a:srgbClr val="FFFF00"/>
                </a:highlight>
                <a:latin typeface="Arial"/>
                <a:cs typeface="Arial"/>
              </a:rPr>
              <a:t>800 </a:t>
            </a:r>
            <a:r>
              <a:rPr lang="ru-RU" sz="2600" b="0">
                <a:latin typeface="Arial"/>
                <a:cs typeface="Arial"/>
              </a:rPr>
              <a:t>год</a:t>
            </a:r>
            <a:r>
              <a:rPr lang="ru-RU" sz="2600">
                <a:latin typeface="Arial"/>
                <a:cs typeface="Arial"/>
              </a:rPr>
              <a:t>-Папа Римский провозгласил Карла Великого ИМПЕРАТОРОМ. </a:t>
            </a:r>
            <a:r>
              <a:rPr lang="ru-RU" sz="2600" b="1">
                <a:highlight>
                  <a:srgbClr val="FFFF00"/>
                </a:highlight>
                <a:latin typeface="Arial"/>
                <a:cs typeface="Arial"/>
              </a:rPr>
              <a:t>Франкская империя</a:t>
            </a:r>
            <a:endParaRPr lang="ru-RU" sz="2600">
              <a:latin typeface="Arial"/>
              <a:cs typeface="Arial"/>
            </a:endParaRPr>
          </a:p>
        </p:txBody>
      </p:sp>
      <p:pic>
        <p:nvPicPr>
          <p:cNvPr id="76846443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42890" y="3239239"/>
            <a:ext cx="3508916" cy="3264392"/>
          </a:xfrm>
          <a:prstGeom prst="rect">
            <a:avLst/>
          </a:prstGeom>
        </p:spPr>
      </p:pic>
      <p:pic>
        <p:nvPicPr>
          <p:cNvPr id="156575905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3349" y="3413278"/>
            <a:ext cx="3047999" cy="276224"/>
          </a:xfrm>
          <a:prstGeom prst="rect">
            <a:avLst/>
          </a:prstGeom>
        </p:spPr>
      </p:pic>
      <p:pic>
        <p:nvPicPr>
          <p:cNvPr id="601057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660327" y="6008332"/>
            <a:ext cx="2190749" cy="495299"/>
          </a:xfrm>
          <a:prstGeom prst="rect">
            <a:avLst/>
          </a:prstGeom>
        </p:spPr>
      </p:pic>
      <p:pic>
        <p:nvPicPr>
          <p:cNvPr id="1233061160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9969829" y="92151"/>
            <a:ext cx="1936628" cy="4121807"/>
          </a:xfrm>
          <a:prstGeom prst="rect">
            <a:avLst/>
          </a:prstGeom>
        </p:spPr>
      </p:pic>
      <p:pic>
        <p:nvPicPr>
          <p:cNvPr id="1558118210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9195501" y="4217378"/>
            <a:ext cx="2525509" cy="24052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2924151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5762184" y="249684"/>
            <a:ext cx="6168130" cy="5846315"/>
          </a:xfrm>
        </p:spPr>
        <p:txBody>
          <a:bodyPr/>
          <a:lstStyle/>
          <a:p>
            <a:pPr>
              <a:defRPr/>
            </a:pPr>
            <a:r>
              <a:rPr lang="ru-RU" sz="2400">
                <a:solidFill>
                  <a:srgbClr val="181A04"/>
                </a:solidFill>
                <a:latin typeface="Arial"/>
                <a:cs typeface="Arial"/>
              </a:rPr>
              <a:t>843 г-распад Франкской империи (раздел между наследниками, Верденский договор.</a:t>
            </a:r>
            <a:endParaRPr lang="ru-RU" sz="2400">
              <a:solidFill>
                <a:srgbClr val="181A04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sz="24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На какие части разделилось государство? Какие современные государства существуют на месте средневековой Франкской империи?</a:t>
            </a:r>
            <a:endParaRPr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39074374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51407" y="127794"/>
            <a:ext cx="4532257" cy="3629031"/>
          </a:xfrm>
          <a:prstGeom prst="rect">
            <a:avLst/>
          </a:prstGeom>
        </p:spPr>
      </p:pic>
      <p:pic>
        <p:nvPicPr>
          <p:cNvPr id="172794256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949660" y="3190939"/>
            <a:ext cx="7520289" cy="3492835"/>
          </a:xfrm>
          <a:prstGeom prst="rect">
            <a:avLst/>
          </a:prstGeom>
        </p:spPr>
      </p:pic>
      <p:pic>
        <p:nvPicPr>
          <p:cNvPr id="259355076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 flipH="0" flipV="0">
            <a:off x="1646595" y="3172842"/>
            <a:ext cx="2201341" cy="3449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95118733" name=""/>
          <p:cNvSpPr txBox="1"/>
          <p:nvPr/>
        </p:nvSpPr>
        <p:spPr bwMode="auto">
          <a:xfrm flipH="0" flipV="0">
            <a:off x="398591" y="5104659"/>
            <a:ext cx="1220931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/>
              <a:t>ХЛОДВИГ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9055762" name="Title 9"/>
          <p:cNvSpPr>
            <a:spLocks noGrp="1"/>
          </p:cNvSpPr>
          <p:nvPr>
            <p:ph type="title"/>
          </p:nvPr>
        </p:nvSpPr>
        <p:spPr bwMode="auto">
          <a:xfrm flipH="0" flipV="0">
            <a:off x="259878" y="295922"/>
            <a:ext cx="11698179" cy="961747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5000" lnSpcReduction="1000"/>
          </a:bodyPr>
          <a:lstStyle/>
          <a:p>
            <a:pPr>
              <a:defRPr/>
            </a:pPr>
            <a:r>
              <a:rPr lang="ru-RU" sz="3600" b="1">
                <a:solidFill>
                  <a:srgbClr val="181A04"/>
                </a:solidFill>
                <a:latin typeface="Arial"/>
                <a:cs typeface="Arial"/>
              </a:rPr>
              <a:t>962 год –образование Священной Римской империи</a:t>
            </a:r>
            <a:endParaRPr>
              <a:solidFill>
                <a:srgbClr val="181A04"/>
              </a:solidFill>
              <a:latin typeface="Arial"/>
              <a:cs typeface="Arial"/>
            </a:endParaRPr>
          </a:p>
        </p:txBody>
      </p:sp>
      <p:sp>
        <p:nvSpPr>
          <p:cNvPr id="12470512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2001510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>
              <a:defRPr/>
            </a:pPr>
            <a:endParaRPr/>
          </a:p>
        </p:txBody>
      </p:sp>
      <p:sp>
        <p:nvSpPr>
          <p:cNvPr id="641223998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>
              <a:defRPr/>
            </a:pPr>
            <a:endParaRPr/>
          </a:p>
        </p:txBody>
      </p:sp>
      <p:sp>
        <p:nvSpPr>
          <p:cNvPr id="262657392" name="Text Placeholder 4"/>
          <p:cNvSpPr>
            <a:spLocks noGrp="1"/>
          </p:cNvSpPr>
          <p:nvPr>
            <p:ph type="body" sz="quarter" idx="3"/>
          </p:nvPr>
        </p:nvSpPr>
        <p:spPr bwMode="auto">
          <a:xfrm flipH="0" flipV="0">
            <a:off x="5660461" y="1165194"/>
            <a:ext cx="5955436" cy="12854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0000" lnSpcReduction="2000"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>
              <a:defRPr/>
            </a:pPr>
            <a:r>
              <a:rPr lang="ru-RU" sz="2600" b="1">
                <a:solidFill>
                  <a:schemeClr val="accent1">
                    <a:lumMod val="50000"/>
                  </a:schemeClr>
                </a:solidFill>
              </a:rPr>
              <a:t>Найдите в тексте пособия:</a:t>
            </a:r>
            <a:endParaRPr sz="2600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2600" b="1">
                <a:solidFill>
                  <a:schemeClr val="accent1">
                    <a:lumMod val="50000"/>
                  </a:schemeClr>
                </a:solidFill>
              </a:rPr>
              <a:t>На каких землях образовано?</a:t>
            </a:r>
            <a:endParaRPr sz="2600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2600" b="1">
                <a:solidFill>
                  <a:schemeClr val="accent1">
                    <a:lumMod val="50000"/>
                  </a:schemeClr>
                </a:solidFill>
              </a:rPr>
              <a:t>Кто считается основателем?</a:t>
            </a:r>
            <a:endParaRPr sz="2600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endParaRPr/>
          </a:p>
        </p:txBody>
      </p:sp>
      <p:sp>
        <p:nvSpPr>
          <p:cNvPr id="1733347545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269172" y="2719321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>
              <a:defRPr/>
            </a:pPr>
            <a:endParaRPr/>
          </a:p>
        </p:txBody>
      </p:sp>
      <p:pic>
        <p:nvPicPr>
          <p:cNvPr id="150282756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69902" y="1081965"/>
            <a:ext cx="4956591" cy="4836480"/>
          </a:xfrm>
          <a:prstGeom prst="rect">
            <a:avLst/>
          </a:prstGeom>
        </p:spPr>
      </p:pic>
      <p:pic>
        <p:nvPicPr>
          <p:cNvPr id="196594148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5557683" y="2519596"/>
            <a:ext cx="3635349" cy="3635349"/>
          </a:xfrm>
          <a:prstGeom prst="rect">
            <a:avLst/>
          </a:prstGeom>
        </p:spPr>
      </p:pic>
      <p:pic>
        <p:nvPicPr>
          <p:cNvPr id="497637516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 flipH="0" flipV="0">
            <a:off x="9193033" y="2986965"/>
            <a:ext cx="2635558" cy="3741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/>
        <a:ea typeface="Arial"/>
        <a:cs typeface="Arial"/>
      </a:majorFont>
      <a:minorFont>
        <a:latin typeface="Corbel"/>
        <a:ea typeface="Arial"/>
        <a:cs typeface="Arial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0</TotalTime>
  <Words>0</Words>
  <Application>ONLYOFFICE/7.2.1.36</Application>
  <DocSecurity>0</DocSecurity>
  <PresentationFormat>Широкоэкранный</PresentationFormat>
  <Paragraphs>0</Paragraphs>
  <Slides>19</Slides>
  <Notes>19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Эволюция общества и экономики в древности</dc:title>
  <dc:subject/>
  <dc:creator>Учитель</dc:creator>
  <cp:keywords/>
  <dc:description/>
  <dc:identifier/>
  <dc:language/>
  <cp:lastModifiedBy/>
  <cp:revision>18</cp:revision>
  <dcterms:created xsi:type="dcterms:W3CDTF">2024-08-16T09:00:34Z</dcterms:created>
  <dcterms:modified xsi:type="dcterms:W3CDTF">2025-08-13T20:25:32Z</dcterms:modified>
  <cp:category/>
  <cp:contentStatus/>
  <cp:version/>
</cp:coreProperties>
</file>