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presProps.xml" ContentType="application/vnd.openxmlformats-officedocument.presentationml.presProps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12192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presProps" Target="presProps.xml" /><Relationship Id="rId25" Type="http://schemas.openxmlformats.org/officeDocument/2006/relationships/tableStyles" Target="tableStyles.xml" /><Relationship Id="rId2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C9E3639-7EF3-425D-A20C-B2EBBABD86DA}" type="datetimeFigureOut">
              <a:t>25.10.2022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7FD020F-564A-4BB7-9515-870118B3850F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C9E3639-7EF3-425D-A20C-B2EBBABD86DA}" type="datetimeFigureOut">
              <a:t>25.10.2022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7FD020F-564A-4BB7-9515-870118B3850F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C9E3639-7EF3-425D-A20C-B2EBBABD86DA}" type="datetimeFigureOut">
              <a:t>25.10.2022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7FD020F-564A-4BB7-9515-870118B3850F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C9E3639-7EF3-425D-A20C-B2EBBABD86DA}" type="datetimeFigureOut">
              <a:t>25.10.2022</a:t>
            </a:fld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7FD020F-564A-4BB7-9515-870118B3850F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Текст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Объект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C9E3639-7EF3-425D-A20C-B2EBBABD86DA}" type="datetimeFigureOut">
              <a:t>25.10.2022</a:t>
            </a:fld>
            <a:endParaRPr lang="ru-RU"/>
          </a:p>
        </p:txBody>
      </p:sp>
      <p:sp>
        <p:nvSpPr>
          <p:cNvPr id="10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7FD020F-564A-4BB7-9515-870118B3850F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C9E3639-7EF3-425D-A20C-B2EBBABD86DA}" type="datetimeFigureOut">
              <a:t>25.10.2022</a:t>
            </a:fld>
            <a:endParaRPr lang="ru-RU"/>
          </a:p>
        </p:txBody>
      </p:sp>
      <p:sp>
        <p:nvSpPr>
          <p:cNvPr id="6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7FD020F-564A-4BB7-9515-870118B3850F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C9E3639-7EF3-425D-A20C-B2EBBABD86DA}" type="datetimeFigureOut">
              <a:t>25.10.2022</a:t>
            </a:fld>
            <a:endParaRPr lang="ru-RU"/>
          </a:p>
        </p:txBody>
      </p:sp>
      <p:sp>
        <p:nvSpPr>
          <p:cNvPr id="5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7FD020F-564A-4BB7-9515-870118B3850F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C9E3639-7EF3-425D-A20C-B2EBBABD86DA}" type="datetimeFigureOut">
              <a:t>25.10.2022</a:t>
            </a:fld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7FD020F-564A-4BB7-9515-870118B3850F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Рисунок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6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C9E3639-7EF3-425D-A20C-B2EBBABD86DA}" type="datetimeFigureOut">
              <a:t>25.10.2022</a:t>
            </a:fld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7FD020F-564A-4BB7-9515-870118B3850F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C9E3639-7EF3-425D-A20C-B2EBBABD86DA}" type="datetimeFigureOut">
              <a:t>25.10.2022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7FD020F-564A-4BB7-9515-870118B3850F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2C9E3639-7EF3-425D-A20C-B2EBBABD86DA}" type="datetimeFigureOut">
              <a:t>25.10.2022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7FD020F-564A-4BB7-9515-870118B3850F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accent2">
            <a:lumMod val="20000"/>
            <a:lumOff val="80000"/>
            <a:alpha val="78000"/>
          </a:schemeClr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C9E3639-7EF3-425D-A20C-B2EBBABD86DA}" type="datetimeFigureOut">
              <a:t>25.10.2022</a:t>
            </a:fld>
            <a:endParaRPr lang="ru-RU"/>
          </a:p>
        </p:txBody>
      </p:sp>
      <p:sp>
        <p:nvSpPr>
          <p:cNvPr id="7" name="Нижний колонтитул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7FD020F-564A-4BB7-9515-870118B3850F}" type="slidenum"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1" ftr="1" hdr="1" sldNum="1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116418" y="2153722"/>
            <a:ext cx="9959163" cy="2387600"/>
          </a:xfrm>
        </p:spPr>
        <p:txBody>
          <a:bodyPr/>
          <a:lstStyle/>
          <a:p>
            <a:pPr>
              <a:defRPr/>
            </a:pPr>
            <a:r>
              <a:rPr lang="ru-RU" sz="5400"/>
              <a:t>Политика белорусизации.</a:t>
            </a:r>
            <a:br>
              <a:rPr lang="ru-RU" sz="5400"/>
            </a:br>
            <a:br>
              <a:rPr lang="ru-RU" sz="5400"/>
            </a:br>
            <a:r>
              <a:rPr lang="ru-RU" sz="5400"/>
              <a:t>Культура и наука БССР </a:t>
            </a:r>
            <a:br>
              <a:rPr lang="ru-RU" sz="5400"/>
            </a:br>
            <a:r>
              <a:rPr lang="ru-RU" sz="5400"/>
              <a:t>в 1920-е гг.</a:t>
            </a:r>
            <a:endParaRPr sz="5400"/>
          </a:p>
        </p:txBody>
      </p:sp>
      <p:sp>
        <p:nvSpPr>
          <p:cNvPr id="5" name="TextBox 6" hidden="0"/>
          <p:cNvSpPr>
            <a:spLocks noAdjustHandles="0" noChangeArrowheads="0"/>
          </p:cNvSpPr>
          <p:nvPr isPhoto="0" userDrawn="0"/>
        </p:nvSpPr>
        <p:spPr bwMode="auto">
          <a:xfrm>
            <a:off x="3539401" y="5709683"/>
            <a:ext cx="5113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/>
              <a:t>Подготовила Ананьева Татьяна 11»А»</a:t>
            </a:r>
            <a:endParaRPr/>
          </a:p>
        </p:txBody>
      </p:sp>
      <p:pic>
        <p:nvPicPr>
          <p:cNvPr id="6" name="Рисунок 11" hidden="0"/>
          <p:cNvPicPr>
            <a:picLocks noChangeAspect="1"/>
          </p:cNvPicPr>
          <p:nvPr isPhoto="0" userDrawn="0"/>
        </p:nvPicPr>
        <p:blipFill>
          <a:blip r:embed="rId2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  <p:pic>
        <p:nvPicPr>
          <p:cNvPr id="7" name="Рисунок 12" hidden="0"/>
          <p:cNvPicPr>
            <a:picLocks noChangeAspect="1"/>
          </p:cNvPicPr>
          <p:nvPr isPhoto="0" userDrawn="0"/>
        </p:nvPicPr>
        <p:blipFill>
          <a:blip r:embed="rId2"/>
          <a:srcRect l="0" t="29070" r="0" b="33869"/>
          <a:stretch/>
        </p:blipFill>
        <p:spPr bwMode="auto">
          <a:xfrm rot="5400000">
            <a:off x="-3071040" y="3042684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198" y="2499931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 sz="4000" u="sng"/>
              <a:t>Белорусизация</a:t>
            </a:r>
            <a:r>
              <a:rPr lang="ru-RU" sz="4000"/>
              <a:t> – политика КП(б) Беларуси с 1924 г. до конца 1920-х гг.</a:t>
            </a:r>
            <a:endParaRPr/>
          </a:p>
        </p:txBody>
      </p:sp>
      <p:sp>
        <p:nvSpPr>
          <p:cNvPr id="5" name="TextBox 3" hidden="0"/>
          <p:cNvSpPr>
            <a:spLocks noAdjustHandles="0" noChangeArrowheads="0"/>
          </p:cNvSpPr>
          <p:nvPr isPhoto="0" userDrawn="0"/>
        </p:nvSpPr>
        <p:spPr bwMode="auto">
          <a:xfrm>
            <a:off x="1129709" y="4528189"/>
            <a:ext cx="99325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>
                <a:latin typeface="+mj-lt"/>
              </a:rPr>
              <a:t>Содействовала национально-государственному и национально-культурному строительству БССР.</a:t>
            </a:r>
            <a:endParaRPr/>
          </a:p>
        </p:txBody>
      </p:sp>
      <p:sp>
        <p:nvSpPr>
          <p:cNvPr id="6" name="TextBox 4" hidden="0"/>
          <p:cNvSpPr>
            <a:spLocks noAdjustHandles="0" noChangeArrowheads="0"/>
          </p:cNvSpPr>
          <p:nvPr isPhoto="0" userDrawn="0"/>
        </p:nvSpPr>
        <p:spPr bwMode="auto">
          <a:xfrm>
            <a:off x="2278910" y="860599"/>
            <a:ext cx="7634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400"/>
              <a:t>Политика белорусизации:</a:t>
            </a:r>
            <a:endParaRPr/>
          </a:p>
        </p:txBody>
      </p:sp>
      <p:pic>
        <p:nvPicPr>
          <p:cNvPr id="7" name="Рисунок 7" hidden="0"/>
          <p:cNvPicPr>
            <a:picLocks noChangeAspect="1"/>
          </p:cNvPicPr>
          <p:nvPr isPhoto="0" userDrawn="0"/>
        </p:nvPicPr>
        <p:blipFill>
          <a:blip r:embed="rId2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178440" y="726631"/>
            <a:ext cx="10092068" cy="5886819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ru-RU" sz="3600" b="1"/>
              <a:t>Мероприятия для возрождения белорусского языка и культуры:</a:t>
            </a:r>
            <a:br>
              <a:rPr lang="ru-RU" sz="3600" b="1"/>
            </a:br>
            <a:br>
              <a:rPr lang="ru-RU" sz="3600"/>
            </a:br>
            <a:r>
              <a:rPr lang="ru-RU" sz="3200"/>
              <a:t> Перевод обучения в школах на преимущественно белорусский язык</a:t>
            </a:r>
            <a:br>
              <a:rPr lang="ru-RU" sz="3200"/>
            </a:br>
            <a:br>
              <a:rPr lang="ru-RU" sz="3200"/>
            </a:br>
            <a:r>
              <a:rPr lang="ru-RU" sz="3200"/>
              <a:t> Перевод государственного аппарата на белорусский язык</a:t>
            </a:r>
            <a:br>
              <a:rPr lang="ru-RU" sz="3200"/>
            </a:br>
            <a:br>
              <a:rPr lang="ru-RU" sz="3200"/>
            </a:br>
            <a:r>
              <a:rPr lang="ru-RU" sz="3200"/>
              <a:t> </a:t>
            </a:r>
            <a:r>
              <a:rPr lang="ru-RU" sz="3200" u="sng"/>
              <a:t>Коренизация</a:t>
            </a:r>
            <a:r>
              <a:rPr lang="ru-RU" sz="3200"/>
              <a:t> – выдвижение белорусов по национальности на управленческие должности</a:t>
            </a:r>
            <a:br>
              <a:rPr lang="ru-RU" sz="3200"/>
            </a:br>
            <a:br>
              <a:rPr lang="ru-RU" sz="3200"/>
            </a:br>
            <a:r>
              <a:rPr lang="ru-RU" sz="3200"/>
              <a:t> Научно-исследовательская деятельность по изучению Беларуси</a:t>
            </a:r>
            <a:br>
              <a:rPr lang="ru-RU" sz="3600"/>
            </a:br>
            <a:endParaRPr lang="ru-RU" sz="4000"/>
          </a:p>
        </p:txBody>
      </p:sp>
      <p:cxnSp>
        <p:nvCxnSpPr>
          <p:cNvPr id="5" name="Прямая соединительная линия 6" hidden="0"/>
          <p:cNvCxnSpPr>
            <a:cxnSpLocks/>
          </p:cNvCxnSpPr>
          <p:nvPr isPhoto="0" userDrawn="0"/>
        </p:nvCxnSpPr>
        <p:spPr bwMode="auto">
          <a:xfrm flipH="1">
            <a:off x="489098" y="322593"/>
            <a:ext cx="1" cy="618453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10" hidden="0"/>
          <p:cNvCxnSpPr>
            <a:cxnSpLocks/>
          </p:cNvCxnSpPr>
          <p:nvPr isPhoto="0" userDrawn="0"/>
        </p:nvCxnSpPr>
        <p:spPr bwMode="auto">
          <a:xfrm>
            <a:off x="499730" y="2062703"/>
            <a:ext cx="34910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11" hidden="0"/>
          <p:cNvCxnSpPr>
            <a:cxnSpLocks/>
          </p:cNvCxnSpPr>
          <p:nvPr isPhoto="0" userDrawn="0"/>
        </p:nvCxnSpPr>
        <p:spPr bwMode="auto">
          <a:xfrm>
            <a:off x="489096" y="3227010"/>
            <a:ext cx="34910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2" hidden="0"/>
          <p:cNvCxnSpPr>
            <a:cxnSpLocks/>
          </p:cNvCxnSpPr>
          <p:nvPr isPhoto="0" userDrawn="0"/>
        </p:nvCxnSpPr>
        <p:spPr bwMode="auto">
          <a:xfrm>
            <a:off x="489097" y="4423148"/>
            <a:ext cx="34910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13" hidden="0"/>
          <p:cNvCxnSpPr>
            <a:cxnSpLocks/>
          </p:cNvCxnSpPr>
          <p:nvPr isPhoto="0" userDrawn="0"/>
        </p:nvCxnSpPr>
        <p:spPr bwMode="auto">
          <a:xfrm>
            <a:off x="489097" y="5603352"/>
            <a:ext cx="34910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Рисунок 8" hidden="0"/>
          <p:cNvPicPr>
            <a:picLocks noChangeAspect="1"/>
          </p:cNvPicPr>
          <p:nvPr isPhoto="0" userDrawn="0"/>
        </p:nvPicPr>
        <p:blipFill>
          <a:blip r:embed="rId2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60993" y="390079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 sz="3600"/>
              <a:t>1922 – создание Института белорусской культуры (Инбелкульт).</a:t>
            </a:r>
            <a:endParaRPr/>
          </a:p>
        </p:txBody>
      </p:sp>
      <p:pic>
        <p:nvPicPr>
          <p:cNvPr id="5" name="Рисунок 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560993" y="1669495"/>
            <a:ext cx="6828765" cy="4823380"/>
          </a:xfrm>
          <a:prstGeom prst="rect">
            <a:avLst/>
          </a:prstGeom>
        </p:spPr>
      </p:pic>
      <p:sp>
        <p:nvSpPr>
          <p:cNvPr id="6" name="TextBox 4" hidden="0"/>
          <p:cNvSpPr>
            <a:spLocks noAdjustHandles="0" noChangeArrowheads="0"/>
          </p:cNvSpPr>
          <p:nvPr isPhoto="0" userDrawn="0"/>
        </p:nvSpPr>
        <p:spPr bwMode="auto">
          <a:xfrm>
            <a:off x="7520894" y="3251898"/>
            <a:ext cx="38984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>
                <a:latin typeface="+mj-lt"/>
              </a:rPr>
              <a:t>Здание Инбелкульта,</a:t>
            </a:r>
            <a:endParaRPr/>
          </a:p>
          <a:p>
            <a:pPr>
              <a:defRPr/>
            </a:pPr>
            <a:r>
              <a:rPr lang="ru-RU" sz="3200">
                <a:latin typeface="+mj-lt"/>
              </a:rPr>
              <a:t>1924 г.</a:t>
            </a:r>
            <a:endParaRPr/>
          </a:p>
        </p:txBody>
      </p:sp>
      <p:pic>
        <p:nvPicPr>
          <p:cNvPr id="7" name="Рисунок 6" hidden="0"/>
          <p:cNvPicPr>
            <a:picLocks noChangeAspect="1"/>
          </p:cNvPicPr>
          <p:nvPr isPhoto="0" userDrawn="0"/>
        </p:nvPicPr>
        <p:blipFill>
          <a:blip r:embed="rId3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919717" y="365122"/>
            <a:ext cx="10793819" cy="6333387"/>
          </a:xfrm>
        </p:spPr>
        <p:txBody>
          <a:bodyPr/>
          <a:lstStyle/>
          <a:p>
            <a:pPr>
              <a:defRPr/>
            </a:pPr>
            <a:r>
              <a:rPr lang="ru-RU" sz="4000" b="1"/>
              <a:t>Решение языкового вопроса:</a:t>
            </a:r>
            <a:br>
              <a:rPr lang="ru-RU" sz="4000" b="1"/>
            </a:br>
            <a:br>
              <a:rPr lang="ru-RU" sz="4000"/>
            </a:br>
            <a:r>
              <a:rPr lang="ru-RU" sz="3200"/>
              <a:t>Четыре государственных языка: белорусский, русский, еврейский, польский</a:t>
            </a:r>
            <a:br>
              <a:rPr lang="ru-RU" sz="3200"/>
            </a:br>
            <a:br>
              <a:rPr lang="ru-RU" sz="3200"/>
            </a:br>
            <a:r>
              <a:rPr lang="ru-RU" sz="3200"/>
              <a:t>Город – русскоязычный, деревня – белорусскоязычная</a:t>
            </a:r>
            <a:br>
              <a:rPr lang="ru-RU" sz="3200"/>
            </a:br>
            <a:br>
              <a:rPr lang="ru-RU" sz="3200"/>
            </a:br>
            <a:r>
              <a:rPr lang="ru-RU" sz="3200"/>
              <a:t>Конституция БССР 1927 г. – белорусов значительно больше, чем остальных национальностей        белорусский – «язык, преобладающий для взаимоотношений государственных, профессиональных и общественных учреждений и организаций»</a:t>
            </a:r>
            <a:br>
              <a:rPr lang="ru-RU" sz="3200"/>
            </a:br>
            <a:endParaRPr lang="ru-RU" sz="4000"/>
          </a:p>
        </p:txBody>
      </p:sp>
      <p:cxnSp>
        <p:nvCxnSpPr>
          <p:cNvPr id="5" name="Прямая соединительная линия 3" hidden="0"/>
          <p:cNvCxnSpPr>
            <a:cxnSpLocks/>
          </p:cNvCxnSpPr>
          <p:nvPr isPhoto="0" userDrawn="0"/>
        </p:nvCxnSpPr>
        <p:spPr bwMode="auto">
          <a:xfrm flipH="1">
            <a:off x="489096" y="577774"/>
            <a:ext cx="1" cy="544025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4" hidden="0"/>
          <p:cNvCxnSpPr>
            <a:cxnSpLocks/>
          </p:cNvCxnSpPr>
          <p:nvPr isPhoto="0" userDrawn="0"/>
        </p:nvCxnSpPr>
        <p:spPr bwMode="auto">
          <a:xfrm>
            <a:off x="489097" y="1786260"/>
            <a:ext cx="34910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5" hidden="0"/>
          <p:cNvCxnSpPr>
            <a:cxnSpLocks/>
          </p:cNvCxnSpPr>
          <p:nvPr isPhoto="0" userDrawn="0"/>
        </p:nvCxnSpPr>
        <p:spPr bwMode="auto">
          <a:xfrm>
            <a:off x="489097" y="3115338"/>
            <a:ext cx="34910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6" hidden="0"/>
          <p:cNvCxnSpPr>
            <a:cxnSpLocks/>
          </p:cNvCxnSpPr>
          <p:nvPr isPhoto="0" userDrawn="0"/>
        </p:nvCxnSpPr>
        <p:spPr bwMode="auto">
          <a:xfrm>
            <a:off x="489097" y="4008468"/>
            <a:ext cx="34910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Стрелка: вправо 7" hidden="0"/>
          <p:cNvSpPr/>
          <p:nvPr isPhoto="0" userDrawn="0"/>
        </p:nvSpPr>
        <p:spPr bwMode="auto">
          <a:xfrm>
            <a:off x="6762306" y="4320437"/>
            <a:ext cx="520995" cy="230297"/>
          </a:xfrm>
          <a:prstGeom prst="rightArrow">
            <a:avLst>
              <a:gd name="adj1" fmla="val 50000"/>
              <a:gd name="adj2" fmla="val 50000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" name="Рисунок 9" hidden="0"/>
          <p:cNvPicPr>
            <a:picLocks noChangeAspect="1"/>
          </p:cNvPicPr>
          <p:nvPr isPhoto="0" userDrawn="0"/>
        </p:nvPicPr>
        <p:blipFill>
          <a:blip r:embed="rId2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1679943"/>
            <a:ext cx="10515600" cy="4774019"/>
          </a:xfrm>
        </p:spPr>
        <p:txBody>
          <a:bodyPr/>
          <a:lstStyle/>
          <a:p>
            <a:pPr marL="571500" indent="-571500">
              <a:buFont typeface="Arial"/>
              <a:buChar char="•"/>
              <a:defRPr/>
            </a:pPr>
            <a:r>
              <a:rPr lang="ru-RU" sz="3600"/>
              <a:t>Представители БССР рассматривали белорусизацию как составляющую часть советской национальной политики, укрепляющую белорусскую нацию.</a:t>
            </a:r>
            <a:br>
              <a:rPr lang="ru-RU" sz="3600"/>
            </a:br>
            <a:br>
              <a:rPr lang="ru-RU"/>
            </a:br>
            <a:r>
              <a:rPr lang="ru-RU" sz="3600"/>
              <a:t>Руководство СССР же видело националистические проявления, мешавшие строительству социализма.</a:t>
            </a:r>
            <a:endParaRPr lang="ru-RU"/>
          </a:p>
        </p:txBody>
      </p:sp>
      <p:sp>
        <p:nvSpPr>
          <p:cNvPr id="5" name="TextBox 2" hidden="0"/>
          <p:cNvSpPr>
            <a:spLocks noAdjustHandles="0" noChangeArrowheads="0"/>
          </p:cNvSpPr>
          <p:nvPr isPhoto="0" userDrawn="0"/>
        </p:nvSpPr>
        <p:spPr bwMode="auto">
          <a:xfrm>
            <a:off x="2945217" y="404038"/>
            <a:ext cx="7506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400"/>
              <a:t>Противоречия:</a:t>
            </a:r>
            <a:endParaRPr/>
          </a:p>
        </p:txBody>
      </p:sp>
      <p:pic>
        <p:nvPicPr>
          <p:cNvPr id="6" name="Рисунок 4" hidden="0"/>
          <p:cNvPicPr>
            <a:picLocks noChangeAspect="1"/>
          </p:cNvPicPr>
          <p:nvPr isPhoto="0" userDrawn="0"/>
        </p:nvPicPr>
        <p:blipFill>
          <a:blip r:embed="rId2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933893" y="635295"/>
            <a:ext cx="10038907" cy="5587409"/>
          </a:xfrm>
        </p:spPr>
        <p:txBody>
          <a:bodyPr/>
          <a:lstStyle/>
          <a:p>
            <a:pPr marL="571500" indent="-571500">
              <a:buFont typeface="Arial"/>
              <a:buChar char="•"/>
              <a:defRPr/>
            </a:pPr>
            <a:r>
              <a:rPr lang="ru-RU" sz="3600"/>
              <a:t>Белорусская государственная, партийная, научная и культурная элита способствовали белорусизации. </a:t>
            </a:r>
            <a:br>
              <a:rPr lang="ru-RU"/>
            </a:br>
            <a:br>
              <a:rPr lang="ru-RU"/>
            </a:br>
            <a:r>
              <a:rPr lang="ru-RU" sz="3600"/>
              <a:t>Деятели национальных меньшинств не поддержали белорусизацию, видя в ней принудительное насаждение всего белорусского, порой с применением административных методов.</a:t>
            </a:r>
            <a:endParaRPr lang="ru-RU"/>
          </a:p>
        </p:txBody>
      </p:sp>
      <p:pic>
        <p:nvPicPr>
          <p:cNvPr id="5" name="Рисунок 3" hidden="0"/>
          <p:cNvPicPr>
            <a:picLocks noChangeAspect="1"/>
          </p:cNvPicPr>
          <p:nvPr isPhoto="0" userDrawn="0"/>
        </p:nvPicPr>
        <p:blipFill>
          <a:blip r:embed="rId2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1084744"/>
            <a:ext cx="10515600" cy="5121275"/>
          </a:xfrm>
        </p:spPr>
        <p:txBody>
          <a:bodyPr/>
          <a:lstStyle/>
          <a:p>
            <a:pPr>
              <a:defRPr/>
            </a:pPr>
            <a:r>
              <a:rPr lang="ru-RU" sz="3600"/>
              <a:t>В конце 1920-х гг. проведение политики белорусизации остановлено.</a:t>
            </a:r>
            <a:br>
              <a:rPr lang="ru-RU" sz="3600"/>
            </a:br>
            <a:br>
              <a:rPr lang="ru-RU" sz="3600"/>
            </a:br>
            <a:r>
              <a:rPr lang="ru-RU" sz="3600"/>
              <a:t>Многие политики, писатели, учёные БССР были обвинены в разжигании национализма, попытке отделения БССР от СССР и реставрации капитализма.</a:t>
            </a:r>
            <a:endParaRPr/>
          </a:p>
        </p:txBody>
      </p:sp>
      <p:sp>
        <p:nvSpPr>
          <p:cNvPr id="5" name="Стрелка: вниз 3" hidden="0"/>
          <p:cNvSpPr/>
          <p:nvPr isPhoto="0" userDrawn="0"/>
        </p:nvSpPr>
        <p:spPr bwMode="auto">
          <a:xfrm>
            <a:off x="5199321" y="375535"/>
            <a:ext cx="499730" cy="797441"/>
          </a:xfrm>
          <a:prstGeom prst="downArrow">
            <a:avLst>
              <a:gd name="adj1" fmla="val 50000"/>
              <a:gd name="adj2" fmla="val 50000"/>
            </a:avLst>
          </a:prstGeom>
          <a:noFill/>
          <a:ln w="381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Образование в БССР в 1920-ые гг.</a:t>
            </a:r>
            <a:endParaRPr/>
          </a:p>
        </p:txBody>
      </p:sp>
      <p:sp>
        <p:nvSpPr>
          <p:cNvPr id="5" name="Заголовок 1" hidden="0"/>
          <p:cNvSpPr>
            <a:spLocks noAdjustHandles="0" noChangeArrowheads="0"/>
          </p:cNvSpPr>
          <p:nvPr isPhoto="0" userDrawn="0"/>
        </p:nvSpPr>
        <p:spPr bwMode="auto">
          <a:xfrm>
            <a:off x="838200" y="1690688"/>
            <a:ext cx="10581166" cy="4678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5000"/>
              </a:lnSpc>
              <a:defRPr/>
            </a:pPr>
            <a:r>
              <a:rPr lang="ru-RU" sz="3300"/>
              <a:t>Благодаря политике белорусизации успешно решались проблемы </a:t>
            </a:r>
            <a:r>
              <a:rPr lang="ru-RU" sz="3300" u="sng"/>
              <a:t>ликбеза</a:t>
            </a:r>
            <a:r>
              <a:rPr lang="ru-RU" sz="3300"/>
              <a:t> – ликвидации безграмотности</a:t>
            </a:r>
            <a:endParaRPr sz="4100"/>
          </a:p>
          <a:p>
            <a:pPr>
              <a:lnSpc>
                <a:spcPct val="70000"/>
              </a:lnSpc>
              <a:defRPr/>
            </a:pPr>
            <a:endParaRPr lang="ru-RU" sz="3300"/>
          </a:p>
          <a:p>
            <a:pPr>
              <a:lnSpc>
                <a:spcPct val="70000"/>
              </a:lnSpc>
              <a:defRPr/>
            </a:pPr>
            <a:r>
              <a:rPr lang="ru-RU" sz="3300"/>
              <a:t>1926 – всеобщее обязательное обучение детей от 8 до 11 лет (БССР – первая республика, начавшая обучать детей с 8 лет) </a:t>
            </a:r>
            <a:endParaRPr sz="4100"/>
          </a:p>
          <a:p>
            <a:pPr>
              <a:lnSpc>
                <a:spcPct val="70000"/>
              </a:lnSpc>
              <a:defRPr/>
            </a:pPr>
            <a:endParaRPr lang="ru-RU" sz="3300"/>
          </a:p>
          <a:p>
            <a:pPr>
              <a:lnSpc>
                <a:spcPct val="70000"/>
              </a:lnSpc>
              <a:defRPr/>
            </a:pPr>
            <a:r>
              <a:rPr lang="ru-RU" sz="3300"/>
              <a:t>Развитие среднего специального образования (открытие большого количества новых техникумов)</a:t>
            </a:r>
            <a:br>
              <a:rPr lang="ru-RU" sz="3300"/>
            </a:br>
            <a:br>
              <a:rPr lang="ru-RU" sz="3300"/>
            </a:br>
            <a:r>
              <a:rPr lang="ru-RU" sz="3300"/>
              <a:t>1928 г. – 7 рабочих факультетов для подготовки к поступлению в высшие учебные заведения</a:t>
            </a:r>
            <a:endParaRPr sz="4100"/>
          </a:p>
        </p:txBody>
      </p:sp>
      <p:cxnSp>
        <p:nvCxnSpPr>
          <p:cNvPr id="6" name="Прямая соединительная линия 3" hidden="0"/>
          <p:cNvCxnSpPr>
            <a:cxnSpLocks/>
          </p:cNvCxnSpPr>
          <p:nvPr isPhoto="0" userDrawn="0"/>
        </p:nvCxnSpPr>
        <p:spPr bwMode="auto">
          <a:xfrm>
            <a:off x="489098" y="818707"/>
            <a:ext cx="0" cy="528438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8" hidden="0"/>
          <p:cNvCxnSpPr>
            <a:cxnSpLocks/>
          </p:cNvCxnSpPr>
          <p:nvPr isPhoto="0" userDrawn="0"/>
        </p:nvCxnSpPr>
        <p:spPr bwMode="auto">
          <a:xfrm>
            <a:off x="489097" y="2020180"/>
            <a:ext cx="34910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9" hidden="0"/>
          <p:cNvCxnSpPr>
            <a:cxnSpLocks/>
          </p:cNvCxnSpPr>
          <p:nvPr isPhoto="0" userDrawn="0"/>
        </p:nvCxnSpPr>
        <p:spPr bwMode="auto">
          <a:xfrm>
            <a:off x="489097" y="3072805"/>
            <a:ext cx="34910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10" hidden="0"/>
          <p:cNvCxnSpPr>
            <a:cxnSpLocks/>
          </p:cNvCxnSpPr>
          <p:nvPr isPhoto="0" userDrawn="0"/>
        </p:nvCxnSpPr>
        <p:spPr bwMode="auto">
          <a:xfrm>
            <a:off x="489097" y="4497569"/>
            <a:ext cx="34910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11" hidden="0"/>
          <p:cNvCxnSpPr>
            <a:cxnSpLocks/>
          </p:cNvCxnSpPr>
          <p:nvPr isPhoto="0" userDrawn="0"/>
        </p:nvCxnSpPr>
        <p:spPr bwMode="auto">
          <a:xfrm>
            <a:off x="489097" y="5550197"/>
            <a:ext cx="34910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Рисунок 13" hidden="0"/>
          <p:cNvPicPr>
            <a:picLocks noChangeAspect="1"/>
          </p:cNvPicPr>
          <p:nvPr isPhoto="0" userDrawn="0"/>
        </p:nvPicPr>
        <p:blipFill>
          <a:blip r:embed="rId2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775637" y="1268892"/>
            <a:ext cx="11375066" cy="1165964"/>
          </a:xfrm>
        </p:spPr>
        <p:txBody>
          <a:bodyPr/>
          <a:lstStyle/>
          <a:p>
            <a:pPr>
              <a:defRPr/>
            </a:pPr>
            <a:r>
              <a:rPr lang="ru-RU" sz="3600"/>
              <a:t>Ведущий вуз – БГУ (открыт в 1921 г.)</a:t>
            </a:r>
            <a:br>
              <a:rPr lang="ru-RU" sz="4000"/>
            </a:br>
            <a:br>
              <a:rPr lang="ru-RU" sz="4000"/>
            </a:br>
            <a:r>
              <a:rPr lang="ru-RU" sz="3600"/>
              <a:t>Первый ректор БГУ – В.И. Пичета</a:t>
            </a:r>
            <a:br>
              <a:rPr lang="ru-RU" sz="4000"/>
            </a:br>
            <a:br>
              <a:rPr lang="ru-RU" sz="4000"/>
            </a:br>
            <a:endParaRPr lang="ru-RU" sz="4000"/>
          </a:p>
        </p:txBody>
      </p:sp>
      <p:pic>
        <p:nvPicPr>
          <p:cNvPr id="5" name="Рисунок 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92050" y="2522832"/>
            <a:ext cx="8101346" cy="3452666"/>
          </a:xfrm>
          <a:prstGeom prst="rect">
            <a:avLst/>
          </a:prstGeom>
        </p:spPr>
      </p:pic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8665535" y="2334640"/>
            <a:ext cx="2495550" cy="3829050"/>
          </a:xfrm>
          <a:prstGeom prst="rect">
            <a:avLst/>
          </a:prstGeom>
        </p:spPr>
      </p:pic>
      <p:pic>
        <p:nvPicPr>
          <p:cNvPr id="7" name="Рисунок 6" hidden="0"/>
          <p:cNvPicPr>
            <a:picLocks noChangeAspect="1"/>
          </p:cNvPicPr>
          <p:nvPr isPhoto="0" userDrawn="0"/>
        </p:nvPicPr>
        <p:blipFill>
          <a:blip r:embed="rId4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74404" y="673469"/>
            <a:ext cx="10942674" cy="1325563"/>
          </a:xfrm>
        </p:spPr>
        <p:txBody>
          <a:bodyPr/>
          <a:lstStyle/>
          <a:p>
            <a:pPr>
              <a:defRPr/>
            </a:pPr>
            <a:r>
              <a:rPr lang="ru-RU" sz="3600"/>
              <a:t>1929 – Инбелкульт        Белорусская Академия наук</a:t>
            </a:r>
            <a:br>
              <a:rPr lang="ru-RU" sz="4000"/>
            </a:br>
            <a:br>
              <a:rPr lang="ru-RU" sz="4000"/>
            </a:br>
            <a:r>
              <a:rPr lang="ru-RU" sz="3600"/>
              <a:t>Первый президент – В.М. Игнатовский</a:t>
            </a:r>
            <a:endParaRPr lang="ru-RU" sz="4000"/>
          </a:p>
        </p:txBody>
      </p:sp>
      <p:sp>
        <p:nvSpPr>
          <p:cNvPr id="5" name="Стрелка: вправо 2" hidden="0"/>
          <p:cNvSpPr/>
          <p:nvPr isPhoto="0" userDrawn="0"/>
        </p:nvSpPr>
        <p:spPr bwMode="auto">
          <a:xfrm>
            <a:off x="4635798" y="694735"/>
            <a:ext cx="520995" cy="230297"/>
          </a:xfrm>
          <a:prstGeom prst="rightArrow">
            <a:avLst>
              <a:gd name="adj1" fmla="val 50000"/>
              <a:gd name="adj2" fmla="val 50000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Рисунок 4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997686" y="2377058"/>
            <a:ext cx="6195949" cy="4023742"/>
          </a:xfrm>
          <a:prstGeom prst="rect">
            <a:avLst/>
          </a:prstGeom>
        </p:spPr>
      </p:pic>
      <p:pic>
        <p:nvPicPr>
          <p:cNvPr id="7" name="Рисунок 6" hidden="0"/>
          <p:cNvPicPr>
            <a:picLocks noChangeAspect="1"/>
          </p:cNvPicPr>
          <p:nvPr isPhoto="0" userDrawn="0"/>
        </p:nvPicPr>
        <p:blipFill>
          <a:blip r:embed="rId3"/>
          <a:srcRect l="27968" t="0" r="28156" b="0"/>
          <a:stretch/>
        </p:blipFill>
        <p:spPr bwMode="auto">
          <a:xfrm>
            <a:off x="8261499" y="2377058"/>
            <a:ext cx="2649781" cy="4023742"/>
          </a:xfrm>
          <a:prstGeom prst="rect">
            <a:avLst/>
          </a:prstGeom>
        </p:spPr>
      </p:pic>
      <p:pic>
        <p:nvPicPr>
          <p:cNvPr id="8" name="Рисунок 7" hidden="0"/>
          <p:cNvPicPr>
            <a:picLocks noChangeAspect="1"/>
          </p:cNvPicPr>
          <p:nvPr isPhoto="0" userDrawn="0"/>
        </p:nvPicPr>
        <p:blipFill>
          <a:blip r:embed="rId4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029584" y="153489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 b="1"/>
              <a:t>Литература БССР в 1920-ые:</a:t>
            </a:r>
            <a:endParaRPr/>
          </a:p>
        </p:txBody>
      </p:sp>
      <p:sp>
        <p:nvSpPr>
          <p:cNvPr id="5" name="TextBox 3" hidden="0"/>
          <p:cNvSpPr>
            <a:spLocks noAdjustHandles="0" noChangeArrowheads="0"/>
          </p:cNvSpPr>
          <p:nvPr isPhoto="0" userDrawn="0"/>
        </p:nvSpPr>
        <p:spPr bwMode="auto">
          <a:xfrm>
            <a:off x="1029584" y="1479052"/>
            <a:ext cx="10896601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>
                <a:latin typeface="+mj-lt"/>
              </a:rPr>
              <a:t>Роман «Соки целины» – Тишка Гартный  </a:t>
            </a:r>
            <a:endParaRPr/>
          </a:p>
          <a:p>
            <a:pPr>
              <a:defRPr/>
            </a:pPr>
            <a:endParaRPr lang="ru-RU" sz="3600">
              <a:latin typeface="+mj-lt"/>
            </a:endParaRPr>
          </a:p>
          <a:p>
            <a:pPr>
              <a:defRPr/>
            </a:pPr>
            <a:r>
              <a:rPr lang="ru-RU" sz="3600">
                <a:latin typeface="+mj-lt"/>
              </a:rPr>
              <a:t>Поэмы «Новая земля» и «Сымон-музыкант», повесть «В глуби Полесья» Якуба Коласа</a:t>
            </a:r>
            <a:endParaRPr/>
          </a:p>
          <a:p>
            <a:pPr>
              <a:defRPr/>
            </a:pPr>
            <a:endParaRPr lang="ru-RU" sz="3600">
              <a:latin typeface="+mj-lt"/>
            </a:endParaRPr>
          </a:p>
          <a:p>
            <a:pPr>
              <a:defRPr/>
            </a:pPr>
            <a:r>
              <a:rPr lang="ru-RU" sz="3600">
                <a:latin typeface="+mj-lt"/>
              </a:rPr>
              <a:t>Поэма «Неназванное» Янки Купалы</a:t>
            </a:r>
            <a:endParaRPr/>
          </a:p>
          <a:p>
            <a:pPr>
              <a:defRPr/>
            </a:pPr>
            <a:endParaRPr lang="ru-RU" sz="3600">
              <a:latin typeface="+mj-lt"/>
            </a:endParaRPr>
          </a:p>
          <a:p>
            <a:pPr>
              <a:defRPr/>
            </a:pPr>
            <a:r>
              <a:rPr lang="ru-RU" sz="3600">
                <a:latin typeface="+mj-lt"/>
              </a:rPr>
              <a:t>Янка Купала, Якуб Колас          народные поэты Беларуси</a:t>
            </a:r>
            <a:endParaRPr/>
          </a:p>
          <a:p>
            <a:pPr>
              <a:defRPr/>
            </a:pPr>
            <a:endParaRPr lang="ru-RU" sz="2800"/>
          </a:p>
        </p:txBody>
      </p:sp>
      <p:sp>
        <p:nvSpPr>
          <p:cNvPr id="6" name="Стрелка: вправо 4" hidden="0"/>
          <p:cNvSpPr/>
          <p:nvPr isPhoto="0" userDrawn="0"/>
        </p:nvSpPr>
        <p:spPr bwMode="auto">
          <a:xfrm>
            <a:off x="6096000" y="5553813"/>
            <a:ext cx="520995" cy="230297"/>
          </a:xfrm>
          <a:prstGeom prst="rightArrow">
            <a:avLst>
              <a:gd name="adj1" fmla="val 50000"/>
              <a:gd name="adj2" fmla="val 50000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" name="Рисунок 6" hidden="0"/>
          <p:cNvPicPr>
            <a:picLocks noChangeAspect="1"/>
          </p:cNvPicPr>
          <p:nvPr isPhoto="0" userDrawn="0"/>
        </p:nvPicPr>
        <p:blipFill>
          <a:blip r:embed="rId2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4450416" y="1788068"/>
            <a:ext cx="3291166" cy="4655409"/>
          </a:xfrm>
          <a:prstGeom prst="rect">
            <a:avLst/>
          </a:prstGeom>
        </p:spPr>
      </p:pic>
      <p:pic>
        <p:nvPicPr>
          <p:cNvPr id="5" name="Рисунок 5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8377724" y="446566"/>
            <a:ext cx="3110551" cy="4795433"/>
          </a:xfrm>
          <a:prstGeom prst="rect">
            <a:avLst/>
          </a:prstGeom>
        </p:spPr>
      </p:pic>
      <p:pic>
        <p:nvPicPr>
          <p:cNvPr id="6" name="Рисунок 7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703725" y="446566"/>
            <a:ext cx="3187594" cy="47954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5929349"/>
          </a:xfrm>
        </p:spPr>
        <p:txBody>
          <a:bodyPr/>
          <a:lstStyle/>
          <a:p>
            <a:pPr>
              <a:defRPr/>
            </a:pPr>
            <a:r>
              <a:rPr lang="be-BY" b="1"/>
              <a:t>Театр БССР в 1920-ые:</a:t>
            </a:r>
            <a:br>
              <a:rPr lang="be-BY" b="1"/>
            </a:br>
            <a:br>
              <a:rPr lang="be-BY"/>
            </a:br>
            <a:r>
              <a:rPr lang="be-BY" sz="3600"/>
              <a:t>Первый белорусск</a:t>
            </a:r>
            <a:r>
              <a:rPr lang="ru-RU" sz="3600"/>
              <a:t>ий государственный театр(БГТ-1) под руководством Евстигнея Мировича</a:t>
            </a:r>
            <a:br>
              <a:rPr lang="ru-RU" sz="3600"/>
            </a:br>
            <a:br>
              <a:rPr lang="ru-RU" sz="3600"/>
            </a:br>
            <a:r>
              <a:rPr lang="ru-RU" sz="3600"/>
              <a:t>Спектакли «Павлинка», «Здешние» – особенная популярность</a:t>
            </a:r>
            <a:endParaRPr/>
          </a:p>
        </p:txBody>
      </p:sp>
      <p:pic>
        <p:nvPicPr>
          <p:cNvPr id="5" name="Рисунок 3" hidden="0"/>
          <p:cNvPicPr>
            <a:picLocks noChangeAspect="1"/>
          </p:cNvPicPr>
          <p:nvPr isPhoto="0" userDrawn="0"/>
        </p:nvPicPr>
        <p:blipFill>
          <a:blip r:embed="rId2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70098" y="4455154"/>
            <a:ext cx="1458432" cy="1325563"/>
          </a:xfrm>
        </p:spPr>
        <p:txBody>
          <a:bodyPr/>
          <a:lstStyle/>
          <a:p>
            <a:pPr>
              <a:defRPr/>
            </a:pPr>
            <a:r>
              <a:rPr lang="ru-RU" sz="4000"/>
              <a:t>БГТ-1</a:t>
            </a:r>
            <a:endParaRPr/>
          </a:p>
        </p:txBody>
      </p:sp>
      <p:pic>
        <p:nvPicPr>
          <p:cNvPr id="5" name="Рисунок 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664718" y="475013"/>
            <a:ext cx="6240946" cy="4056615"/>
          </a:xfrm>
          <a:prstGeom prst="rect">
            <a:avLst/>
          </a:prstGeom>
        </p:spPr>
      </p:pic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7523034" y="475013"/>
            <a:ext cx="4168869" cy="5447322"/>
          </a:xfrm>
          <a:prstGeom prst="rect">
            <a:avLst/>
          </a:prstGeom>
        </p:spPr>
      </p:pic>
      <p:sp>
        <p:nvSpPr>
          <p:cNvPr id="7" name="Заголовок 1" hidden="0"/>
          <p:cNvSpPr>
            <a:spLocks noAdjustHandles="0" noChangeArrowheads="0"/>
          </p:cNvSpPr>
          <p:nvPr isPhoto="0" userDrawn="0"/>
        </p:nvSpPr>
        <p:spPr bwMode="auto">
          <a:xfrm>
            <a:off x="4169735" y="4944251"/>
            <a:ext cx="2486247" cy="1325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4000"/>
              <a:t>Евстигней Мирович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795131" y="146383"/>
            <a:ext cx="10515600" cy="2815397"/>
          </a:xfrm>
        </p:spPr>
        <p:txBody>
          <a:bodyPr/>
          <a:lstStyle/>
          <a:p>
            <a:pPr>
              <a:defRPr/>
            </a:pPr>
            <a:r>
              <a:rPr lang="ru-RU" sz="4000"/>
              <a:t>1926 – открытие БГТ-2 в Витебске</a:t>
            </a:r>
            <a:br>
              <a:rPr lang="ru-RU"/>
            </a:br>
            <a:br>
              <a:rPr lang="ru-RU"/>
            </a:br>
            <a:endParaRPr lang="ru-RU"/>
          </a:p>
        </p:txBody>
      </p:sp>
      <p:pic>
        <p:nvPicPr>
          <p:cNvPr id="5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409082" y="1554082"/>
            <a:ext cx="6715106" cy="4650832"/>
          </a:xfrm>
          <a:prstGeom prst="rect">
            <a:avLst/>
          </a:prstGeom>
        </p:spPr>
      </p:pic>
      <p:pic>
        <p:nvPicPr>
          <p:cNvPr id="6" name="Рисунок 4" hidden="0"/>
          <p:cNvPicPr>
            <a:picLocks noChangeAspect="1"/>
          </p:cNvPicPr>
          <p:nvPr isPhoto="0" userDrawn="0"/>
        </p:nvPicPr>
        <p:blipFill>
          <a:blip r:embed="rId3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367832" y="1517658"/>
            <a:ext cx="5730707" cy="3816625"/>
          </a:xfrm>
        </p:spPr>
        <p:txBody>
          <a:bodyPr/>
          <a:lstStyle/>
          <a:p>
            <a:pPr>
              <a:defRPr/>
            </a:pPr>
            <a:r>
              <a:rPr lang="ru-RU" sz="4000"/>
              <a:t>1926-1932 – Белорусский государственный передвижной театр под руководством Владислава Голубка</a:t>
            </a:r>
            <a:endParaRPr/>
          </a:p>
        </p:txBody>
      </p:sp>
      <p:pic>
        <p:nvPicPr>
          <p:cNvPr id="5" name="Рисунок 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807767" y="420083"/>
            <a:ext cx="3770242" cy="6011776"/>
          </a:xfrm>
          <a:prstGeom prst="rect">
            <a:avLst/>
          </a:prstGeom>
        </p:spPr>
      </p:pic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3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974649" y="1243550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 b="1"/>
              <a:t>Белорусское кино:</a:t>
            </a:r>
            <a:endParaRPr/>
          </a:p>
        </p:txBody>
      </p:sp>
      <p:sp>
        <p:nvSpPr>
          <p:cNvPr id="5" name="TextBox 2" hidden="0"/>
          <p:cNvSpPr>
            <a:spLocks noAdjustHandles="0" noChangeArrowheads="0"/>
          </p:cNvSpPr>
          <p:nvPr isPhoto="0" userDrawn="0"/>
        </p:nvSpPr>
        <p:spPr bwMode="auto">
          <a:xfrm>
            <a:off x="974649" y="3010628"/>
            <a:ext cx="44780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>
                <a:latin typeface="+mj-lt"/>
              </a:rPr>
              <a:t>1926 – первый художественный фильм «Лесная быль» Ю. Тарича</a:t>
            </a:r>
            <a:endParaRPr/>
          </a:p>
          <a:p>
            <a:pPr>
              <a:defRPr/>
            </a:pPr>
            <a:endParaRPr lang="ru-RU" sz="3600"/>
          </a:p>
          <a:p>
            <a:pPr>
              <a:defRPr/>
            </a:pPr>
            <a:endParaRPr lang="ru-RU" sz="4000"/>
          </a:p>
        </p:txBody>
      </p:sp>
      <p:pic>
        <p:nvPicPr>
          <p:cNvPr id="6" name="Рисунок 4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5932967" y="246603"/>
            <a:ext cx="4940595" cy="63647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3355901" y="147129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 b="1"/>
              <a:t>Белорусская живопись:</a:t>
            </a:r>
            <a:endParaRPr/>
          </a:p>
        </p:txBody>
      </p:sp>
      <p:sp>
        <p:nvSpPr>
          <p:cNvPr id="5" name="TextBox 2" hidden="0"/>
          <p:cNvSpPr>
            <a:spLocks noAdjustHandles="0" noChangeArrowheads="0"/>
          </p:cNvSpPr>
          <p:nvPr isPhoto="0" userDrawn="0"/>
        </p:nvSpPr>
        <p:spPr bwMode="auto">
          <a:xfrm>
            <a:off x="7082613" y="3037007"/>
            <a:ext cx="48942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latin typeface="+mj-lt"/>
              </a:rPr>
              <a:t>Михаил Филиппович</a:t>
            </a:r>
            <a:endParaRPr/>
          </a:p>
          <a:p>
            <a:pPr>
              <a:defRPr/>
            </a:pPr>
            <a:r>
              <a:rPr lang="ru-RU" sz="3600">
                <a:latin typeface="+mj-lt"/>
              </a:rPr>
              <a:t>«Ночь на Ивана Купалу»</a:t>
            </a:r>
            <a:endParaRPr/>
          </a:p>
        </p:txBody>
      </p:sp>
      <p:pic>
        <p:nvPicPr>
          <p:cNvPr id="6" name="Рисунок 4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646813" y="1600283"/>
            <a:ext cx="6134285" cy="46115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2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465521" y="500255"/>
            <a:ext cx="8901224" cy="4450612"/>
          </a:xfrm>
          <a:prstGeom prst="rect">
            <a:avLst/>
          </a:prstGeom>
        </p:spPr>
      </p:pic>
      <p:sp>
        <p:nvSpPr>
          <p:cNvPr id="5" name="TextBox 3" hidden="0"/>
          <p:cNvSpPr>
            <a:spLocks noAdjustHandles="0" noChangeArrowheads="0"/>
          </p:cNvSpPr>
          <p:nvPr isPhoto="0" userDrawn="0"/>
        </p:nvSpPr>
        <p:spPr bwMode="auto">
          <a:xfrm>
            <a:off x="4241176" y="5254782"/>
            <a:ext cx="42386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latin typeface="+mj-lt"/>
              </a:rPr>
              <a:t>Михаил Филиппович</a:t>
            </a:r>
            <a:endParaRPr/>
          </a:p>
          <a:p>
            <a:pPr>
              <a:defRPr/>
            </a:pPr>
            <a:r>
              <a:rPr lang="ru-RU" sz="3600">
                <a:latin typeface="+mj-lt"/>
              </a:rPr>
              <a:t>«Битва на Немиге»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664842" y="2566064"/>
            <a:ext cx="3925186" cy="13255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/>
              <a:t>Валентин Волков «Портрет Максима Богдановича»</a:t>
            </a:r>
            <a:endParaRPr/>
          </a:p>
        </p:txBody>
      </p:sp>
      <p:pic>
        <p:nvPicPr>
          <p:cNvPr id="5" name="Рисунок 3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893135" y="332776"/>
            <a:ext cx="5107172" cy="6192447"/>
          </a:xfrm>
          <a:prstGeom prst="rect">
            <a:avLst/>
          </a:prstGeom>
        </p:spPr>
      </p:pic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3"/>
          <a:srcRect l="0" t="29070" r="0" b="33869"/>
          <a:stretch/>
        </p:blipFill>
        <p:spPr bwMode="auto">
          <a:xfrm rot="5400000">
            <a:off x="8376684" y="3042687"/>
            <a:ext cx="6858003" cy="772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ONLYOFFICE/2.4.526.0</Application>
  <PresentationFormat>On-screen Show (4:3)</PresentationFormat>
  <Paragraphs>0</Paragraphs>
  <Slides>21</Slides>
  <Notes>21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