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21.xml" ContentType="application/vnd.openxmlformats-officedocument.presentationml.slide+xml"/>
  <Override PartName="/ppt/viewProps.xml" ContentType="application/vnd.openxmlformats-officedocument.presentationml.viewProps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 /><Relationship Id="rId32" Type="http://schemas.openxmlformats.org/officeDocument/2006/relationships/tableStyles" Target="tableStyles.xml" /><Relationship Id="rId3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PTIST_MASTER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1-d2nf89p8bjvh7rlj09m0.png"/>
          <p:cNvPicPr>
            <a:picLocks noChangeAspect="1"/>
          </p:cNvPicPr>
          <p:nvPr/>
        </p:nvPicPr>
        <p:blipFill>
          <a:blip r:embed="rId2"/>
          <a:srcRect l="26" t="0" r="25" b="0"/>
          <a:stretch/>
        </p:blipFill>
        <p:spPr bwMode="auto">
          <a:xfrm>
            <a:off x="0" y="12700"/>
            <a:ext cx="12192000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 flipH="0" flipV="0">
            <a:off x="1221626" y="653774"/>
            <a:ext cx="9645218" cy="339752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20000"/>
              </a:lnSpc>
              <a:defRPr/>
            </a:pPr>
            <a:r>
              <a:rPr lang="ru-RU" sz="60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Формирование </a:t>
            </a:r>
            <a:r>
              <a:rPr lang="en-US" sz="60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белорусской народности</a:t>
            </a:r>
            <a:endParaRPr lang="en-US" sz="1600"/>
          </a:p>
        </p:txBody>
      </p:sp>
      <p:sp>
        <p:nvSpPr>
          <p:cNvPr id="4" name="Shape 1"/>
          <p:cNvSpPr/>
          <p:nvPr/>
        </p:nvSpPr>
        <p:spPr bwMode="auto">
          <a:xfrm>
            <a:off x="3697605" y="4645660"/>
            <a:ext cx="2078990" cy="47879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 bwMode="auto">
          <a:xfrm>
            <a:off x="3697605" y="4645660"/>
            <a:ext cx="2078990" cy="4787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6" name="Text 3"/>
          <p:cNvSpPr/>
          <p:nvPr/>
        </p:nvSpPr>
        <p:spPr bwMode="auto">
          <a:xfrm>
            <a:off x="2476717" y="5649015"/>
            <a:ext cx="207962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>
                <a:solidFill>
                  <a:srgbClr val="404040"/>
                </a:solidFill>
                <a:latin typeface="MiSans"/>
                <a:ea typeface="MiSans"/>
                <a:cs typeface="MiSans"/>
              </a:rPr>
              <a:t>Kimi AI</a:t>
            </a:r>
            <a:endParaRPr lang="en-US" sz="1600"/>
          </a:p>
        </p:txBody>
      </p:sp>
      <p:sp>
        <p:nvSpPr>
          <p:cNvPr id="7" name="Shape 4"/>
          <p:cNvSpPr/>
          <p:nvPr/>
        </p:nvSpPr>
        <p:spPr bwMode="auto">
          <a:xfrm>
            <a:off x="6415405" y="4645660"/>
            <a:ext cx="2078990" cy="47879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 bwMode="auto">
          <a:xfrm>
            <a:off x="6415405" y="4645660"/>
            <a:ext cx="2078990" cy="4787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2"/>
          <a:srcRect l="5" t="0" r="4" b="0"/>
          <a:stretch/>
        </p:blipFill>
        <p:spPr bwMode="auto">
          <a:xfrm>
            <a:off x="0" y="0"/>
            <a:ext cx="12202795" cy="68510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 bwMode="auto">
          <a:xfrm>
            <a:off x="3789998" y="3014345"/>
            <a:ext cx="8116570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Самосознание и этнонимы</a:t>
            </a:r>
            <a:endParaRPr lang="en-US" sz="1600"/>
          </a:p>
        </p:txBody>
      </p:sp>
      <p:sp>
        <p:nvSpPr>
          <p:cNvPr id="5" name="Shape 2"/>
          <p:cNvSpPr/>
          <p:nvPr/>
        </p:nvSpPr>
        <p:spPr bwMode="auto"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 bwMode="auto"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7950685" name="Google Shape;221;p7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 flipH="0" flipV="0">
            <a:off x="5891650" y="1060004"/>
            <a:ext cx="5926944" cy="49786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8896441" name=""/>
          <p:cNvSpPr txBox="1"/>
          <p:nvPr/>
        </p:nvSpPr>
        <p:spPr bwMode="auto">
          <a:xfrm flipH="0" flipV="0">
            <a:off x="306116" y="582597"/>
            <a:ext cx="5252837" cy="5791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2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В XIV–XVI веках </a:t>
            </a:r>
            <a:r>
              <a:rPr sz="2200" b="1" i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большинство жителей современной Беларуси называли себя «русь», «русины», «руские»</a:t>
            </a:r>
            <a:r>
              <a:rPr sz="22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. Такое название было общим с русскими и украинцами с исторической памятью о Древнерусском государстве и влиянием православия.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Каждая группа считала себя истинными «русскими» и по-разному называла соседей. Белорусы называли русских — «псковичами», «московитами»; украинцев — «волынянами», «казаками».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 i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Другие народы называли белорусов «литвинами»</a:t>
            </a:r>
            <a:r>
              <a:rPr sz="22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: балтское (литовское) население, католическая шляхта, жители западных земель Беларуси и восточной Литвы, общее название жителей ВКЛ.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581316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86043" y="46237"/>
            <a:ext cx="10507644" cy="638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41065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06892" y="527111"/>
            <a:ext cx="10719874" cy="4346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 flipH="0" flipV="0">
            <a:off x="632459" y="603884"/>
            <a:ext cx="11297837" cy="579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ВЕРСИИ ПРОИСХОЖДЕНИЯ НАЗВАНИЯ</a:t>
            </a:r>
            <a:endParaRPr lang="en-US" sz="1600"/>
          </a:p>
        </p:txBody>
      </p:sp>
      <p:sp>
        <p:nvSpPr>
          <p:cNvPr id="3" name="Shape 1"/>
          <p:cNvSpPr/>
          <p:nvPr/>
        </p:nvSpPr>
        <p:spPr bwMode="auto">
          <a:xfrm>
            <a:off x="-5080" y="5532755"/>
            <a:ext cx="12207240" cy="1325245"/>
          </a:xfrm>
          <a:prstGeom prst="roundRect">
            <a:avLst>
              <a:gd name="adj" fmla="val 0"/>
            </a:avLst>
          </a:prstGeom>
          <a:solidFill>
            <a:srgbClr val="9FC35D"/>
          </a:solidFill>
          <a:ln/>
        </p:spPr>
      </p:sp>
      <p:sp>
        <p:nvSpPr>
          <p:cNvPr id="4" name="Text 2"/>
          <p:cNvSpPr/>
          <p:nvPr/>
        </p:nvSpPr>
        <p:spPr bwMode="auto">
          <a:xfrm>
            <a:off x="-5080" y="5532755"/>
            <a:ext cx="12207240" cy="13252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Shape 3"/>
          <p:cNvSpPr/>
          <p:nvPr/>
        </p:nvSpPr>
        <p:spPr bwMode="auto">
          <a:xfrm>
            <a:off x="387984" y="1712594"/>
            <a:ext cx="2875915" cy="406844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6" name="Text 4"/>
          <p:cNvSpPr/>
          <p:nvPr/>
        </p:nvSpPr>
        <p:spPr bwMode="auto">
          <a:xfrm>
            <a:off x="336550" y="1712595"/>
            <a:ext cx="2875915" cy="40684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7" name="Shape 5"/>
          <p:cNvSpPr/>
          <p:nvPr/>
        </p:nvSpPr>
        <p:spPr bwMode="auto">
          <a:xfrm>
            <a:off x="3263900" y="1712595"/>
            <a:ext cx="2875915" cy="4068444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8" name="Text 6"/>
          <p:cNvSpPr/>
          <p:nvPr/>
        </p:nvSpPr>
        <p:spPr bwMode="auto">
          <a:xfrm>
            <a:off x="3263900" y="1712595"/>
            <a:ext cx="2875915" cy="40684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9" name="Shape 7"/>
          <p:cNvSpPr/>
          <p:nvPr/>
        </p:nvSpPr>
        <p:spPr bwMode="auto">
          <a:xfrm>
            <a:off x="6219824" y="1712594"/>
            <a:ext cx="2875915" cy="406844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10" name="Text 8"/>
          <p:cNvSpPr/>
          <p:nvPr/>
        </p:nvSpPr>
        <p:spPr bwMode="auto">
          <a:xfrm>
            <a:off x="6191885" y="1712595"/>
            <a:ext cx="2875915" cy="40684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1" name="Shape 9"/>
          <p:cNvSpPr/>
          <p:nvPr/>
        </p:nvSpPr>
        <p:spPr bwMode="auto">
          <a:xfrm>
            <a:off x="9119235" y="1712595"/>
            <a:ext cx="2875915" cy="406844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12" name="Text 10"/>
          <p:cNvSpPr/>
          <p:nvPr/>
        </p:nvSpPr>
        <p:spPr bwMode="auto">
          <a:xfrm>
            <a:off x="9119235" y="1712595"/>
            <a:ext cx="2875915" cy="40684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3" name="Text 11"/>
          <p:cNvSpPr/>
          <p:nvPr/>
        </p:nvSpPr>
        <p:spPr bwMode="auto">
          <a:xfrm flipH="0" flipV="0">
            <a:off x="478154" y="1952624"/>
            <a:ext cx="2549524" cy="215201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28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Светлые одежды, волосы, лицо</a:t>
            </a:r>
            <a:endParaRPr lang="en-US" sz="2600"/>
          </a:p>
        </p:txBody>
      </p:sp>
      <p:sp>
        <p:nvSpPr>
          <p:cNvPr id="14" name="Text 12"/>
          <p:cNvSpPr/>
          <p:nvPr/>
        </p:nvSpPr>
        <p:spPr bwMode="auto">
          <a:xfrm>
            <a:off x="458470" y="2793365"/>
            <a:ext cx="2687955" cy="2622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20000"/>
              </a:lnSpc>
              <a:defRPr/>
            </a:pPr>
            <a:endParaRPr lang="en-US" sz="1600"/>
          </a:p>
        </p:txBody>
      </p:sp>
      <p:sp>
        <p:nvSpPr>
          <p:cNvPr id="15" name="Text 13"/>
          <p:cNvSpPr/>
          <p:nvPr/>
        </p:nvSpPr>
        <p:spPr bwMode="auto">
          <a:xfrm>
            <a:off x="3405505" y="1952625"/>
            <a:ext cx="2549525" cy="699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26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СВОБОДНАЯ, НЕЗАВИСИМАЯ, НЕЗАХВАЧЕННАЯ</a:t>
            </a:r>
            <a:endParaRPr lang="en-US" sz="2400"/>
          </a:p>
        </p:txBody>
      </p:sp>
      <p:sp>
        <p:nvSpPr>
          <p:cNvPr id="16" name="Text 14"/>
          <p:cNvSpPr/>
          <p:nvPr/>
        </p:nvSpPr>
        <p:spPr bwMode="auto">
          <a:xfrm>
            <a:off x="3385820" y="2793365"/>
            <a:ext cx="2687955" cy="2622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defRPr/>
            </a:pPr>
            <a:endParaRPr/>
          </a:p>
        </p:txBody>
      </p:sp>
      <p:sp>
        <p:nvSpPr>
          <p:cNvPr id="17" name="Text 15"/>
          <p:cNvSpPr/>
          <p:nvPr/>
        </p:nvSpPr>
        <p:spPr bwMode="auto">
          <a:xfrm>
            <a:off x="6333490" y="1952625"/>
            <a:ext cx="2549525" cy="699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26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БЕЛАЯ-ВОСТОЧНАЯ</a:t>
            </a:r>
            <a:endParaRPr lang="en-US" sz="1600"/>
          </a:p>
        </p:txBody>
      </p:sp>
      <p:sp>
        <p:nvSpPr>
          <p:cNvPr id="18" name="Text 16"/>
          <p:cNvSpPr/>
          <p:nvPr/>
        </p:nvSpPr>
        <p:spPr bwMode="auto">
          <a:xfrm>
            <a:off x="6313805" y="2793365"/>
            <a:ext cx="2687955" cy="2622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defRPr/>
            </a:pPr>
            <a:endParaRPr/>
          </a:p>
        </p:txBody>
      </p:sp>
      <p:sp>
        <p:nvSpPr>
          <p:cNvPr id="19" name="Text 17"/>
          <p:cNvSpPr/>
          <p:nvPr/>
        </p:nvSpPr>
        <p:spPr bwMode="auto">
          <a:xfrm>
            <a:off x="9260840" y="1952625"/>
            <a:ext cx="2549525" cy="699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26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ПРАВОСЛАВНАЯ</a:t>
            </a:r>
            <a:endParaRPr lang="en-US" sz="2400"/>
          </a:p>
        </p:txBody>
      </p:sp>
      <p:sp>
        <p:nvSpPr>
          <p:cNvPr id="20" name="Text 18"/>
          <p:cNvSpPr/>
          <p:nvPr/>
        </p:nvSpPr>
        <p:spPr bwMode="auto">
          <a:xfrm>
            <a:off x="9241155" y="2793365"/>
            <a:ext cx="2687955" cy="26225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957580" y="603885"/>
            <a:ext cx="97999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От «Литвы» к «Белой Руси» и «белорусам»</a:t>
            </a:r>
            <a:endParaRPr lang="en-US" sz="1600"/>
          </a:p>
        </p:txBody>
      </p:sp>
      <p:pic>
        <p:nvPicPr>
          <p:cNvPr id="3" name="Image 0" descr="https://kimi-img.moonshot.cn/pub/slides/slides_tmpl/image/25-08-27-20:03:50-d2nf89h8bjvh7rlj09ig.png"/>
          <p:cNvPicPr>
            <a:picLocks noChangeAspect="1"/>
          </p:cNvPicPr>
          <p:nvPr/>
        </p:nvPicPr>
        <p:blipFill>
          <a:blip r:embed="rId2"/>
          <a:srcRect l="0" t="0" r="0" b="0"/>
          <a:stretch/>
        </p:blipFill>
        <p:spPr bwMode="auto">
          <a:xfrm>
            <a:off x="6443345" y="1109345"/>
            <a:ext cx="5748655" cy="57486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 bwMode="auto">
          <a:xfrm>
            <a:off x="1045209" y="1656714"/>
            <a:ext cx="6118895" cy="3353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Text 2"/>
          <p:cNvSpPr/>
          <p:nvPr/>
        </p:nvSpPr>
        <p:spPr bwMode="auto">
          <a:xfrm flipH="0" flipV="0">
            <a:off x="472572" y="1359393"/>
            <a:ext cx="5626437" cy="5321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>
                <a:solidFill>
                  <a:srgbClr val="2B2F36"/>
                </a:solidFill>
                <a:latin typeface="Times New Roman"/>
                <a:ea typeface="MiSans"/>
                <a:cs typeface="Times New Roman"/>
              </a:rPr>
              <a:t>В XVI веке название «Белая Русь» стало использоваться для обозначения северо-восточных земель Великого княжества Литовского. Позднее в Московском государстве появился этноним «белорусец».</a:t>
            </a:r>
            <a:r>
              <a:rPr lang="ru-RU" sz="2400">
                <a:solidFill>
                  <a:srgbClr val="2B2F36"/>
                </a:solidFill>
                <a:latin typeface="Times New Roman"/>
                <a:ea typeface="MiSans"/>
                <a:cs typeface="Times New Roman"/>
              </a:rPr>
              <a:t> Были локальные названия: полешук, туровец.</a:t>
            </a:r>
            <a:endParaRPr sz="2400">
              <a:solidFill>
                <a:srgbClr val="2B2F36"/>
              </a:solidFill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  <a:defRPr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Cambria"/>
                <a:cs typeface="Times New Roman"/>
              </a:rPr>
              <a:t>В </a:t>
            </a: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Cambria"/>
                <a:cs typeface="Times New Roman"/>
              </a:rPr>
              <a:t>1586 г. </a:t>
            </a: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Cambria"/>
                <a:cs typeface="Times New Roman"/>
              </a:rPr>
              <a:t>шляхтич </a:t>
            </a: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Cambria"/>
                <a:cs typeface="Times New Roman"/>
              </a:rPr>
              <a:t>Соломон Рысинский</a:t>
            </a: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Cambria"/>
                <a:cs typeface="Times New Roman"/>
              </a:rPr>
              <a:t>, родом с Полотчины, первым из современников использовал термин </a:t>
            </a: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Cambria"/>
                <a:cs typeface="Times New Roman"/>
              </a:rPr>
              <a:t>«белорус» 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57433716" name="Google Shape;233;p8"/>
          <p:cNvPicPr/>
          <p:nvPr/>
        </p:nvPicPr>
        <p:blipFill>
          <a:blip r:embed="rId3">
            <a:alphaModFix/>
          </a:blip>
          <a:srcRect l="0" t="23089" r="28609" b="0"/>
          <a:stretch/>
        </p:blipFill>
        <p:spPr bwMode="auto">
          <a:xfrm flipH="0" flipV="0">
            <a:off x="7574708" y="1177518"/>
            <a:ext cx="4063545" cy="52902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2"/>
          <a:srcRect l="5" t="0" r="4" b="0"/>
          <a:stretch/>
        </p:blipFill>
        <p:spPr bwMode="auto">
          <a:xfrm>
            <a:off x="-46237" y="41909"/>
            <a:ext cx="12202795" cy="68510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284162" y="2536824"/>
            <a:ext cx="2643157" cy="3353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4" name="Text 1"/>
          <p:cNvSpPr/>
          <p:nvPr/>
        </p:nvSpPr>
        <p:spPr bwMode="auto">
          <a:xfrm>
            <a:off x="3789998" y="3014345"/>
            <a:ext cx="8116570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Язык как ядро этноса</a:t>
            </a:r>
            <a:endParaRPr lang="en-US" sz="1600"/>
          </a:p>
        </p:txBody>
      </p:sp>
      <p:sp>
        <p:nvSpPr>
          <p:cNvPr id="5" name="Shape 2"/>
          <p:cNvSpPr/>
          <p:nvPr/>
        </p:nvSpPr>
        <p:spPr bwMode="auto"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 bwMode="auto"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pic>
        <p:nvPicPr>
          <p:cNvPr id="6822233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84162" y="587201"/>
            <a:ext cx="3519943" cy="498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957579" y="603884"/>
            <a:ext cx="9800206" cy="579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Старобелорусский</a:t>
            </a:r>
            <a:r>
              <a:rPr lang="ru-RU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 язык</a:t>
            </a:r>
            <a:endParaRPr lang="en-US" sz="1600"/>
          </a:p>
        </p:txBody>
      </p:sp>
      <p:sp>
        <p:nvSpPr>
          <p:cNvPr id="3" name="Shape 1"/>
          <p:cNvSpPr/>
          <p:nvPr/>
        </p:nvSpPr>
        <p:spPr bwMode="auto">
          <a:xfrm>
            <a:off x="459104" y="1641475"/>
            <a:ext cx="3490175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4" name="Text 2"/>
          <p:cNvSpPr/>
          <p:nvPr/>
        </p:nvSpPr>
        <p:spPr bwMode="auto">
          <a:xfrm>
            <a:off x="459104" y="1641475"/>
            <a:ext cx="3490175" cy="4194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Shape 3"/>
          <p:cNvSpPr/>
          <p:nvPr/>
        </p:nvSpPr>
        <p:spPr bwMode="auto">
          <a:xfrm>
            <a:off x="472604" y="5075555"/>
            <a:ext cx="3477385" cy="761365"/>
          </a:xfrm>
          <a:prstGeom prst="rtTriangle">
            <a:avLst/>
          </a:prstGeom>
          <a:solidFill>
            <a:srgbClr val="9FC35D"/>
          </a:solidFill>
          <a:ln/>
        </p:spPr>
      </p:sp>
      <p:sp>
        <p:nvSpPr>
          <p:cNvPr id="6" name="Text 4"/>
          <p:cNvSpPr/>
          <p:nvPr/>
        </p:nvSpPr>
        <p:spPr bwMode="auto">
          <a:xfrm>
            <a:off x="472604" y="5075555"/>
            <a:ext cx="3477385" cy="761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7" name="Shape 5"/>
          <p:cNvSpPr/>
          <p:nvPr/>
        </p:nvSpPr>
        <p:spPr bwMode="auto">
          <a:xfrm flipH="1">
            <a:off x="471895" y="4772025"/>
            <a:ext cx="3477385" cy="1064895"/>
          </a:xfrm>
          <a:prstGeom prst="rtTriangle">
            <a:avLst/>
          </a:prstGeom>
          <a:solidFill>
            <a:srgbClr val="9FC35D"/>
          </a:solidFill>
          <a:ln/>
        </p:spPr>
      </p:sp>
      <p:sp>
        <p:nvSpPr>
          <p:cNvPr id="8" name="Text 6"/>
          <p:cNvSpPr/>
          <p:nvPr/>
        </p:nvSpPr>
        <p:spPr bwMode="auto">
          <a:xfrm>
            <a:off x="471895" y="4772025"/>
            <a:ext cx="3477385" cy="10648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9" name="Shape 7"/>
          <p:cNvSpPr/>
          <p:nvPr/>
        </p:nvSpPr>
        <p:spPr bwMode="auto">
          <a:xfrm>
            <a:off x="4310235" y="1641475"/>
            <a:ext cx="3490175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10" name="Text 8"/>
          <p:cNvSpPr/>
          <p:nvPr/>
        </p:nvSpPr>
        <p:spPr bwMode="auto">
          <a:xfrm>
            <a:off x="4310235" y="1641475"/>
            <a:ext cx="3490175" cy="4194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1" name="Shape 9"/>
          <p:cNvSpPr/>
          <p:nvPr/>
        </p:nvSpPr>
        <p:spPr bwMode="auto">
          <a:xfrm>
            <a:off x="4323735" y="5075555"/>
            <a:ext cx="3477385" cy="761365"/>
          </a:xfrm>
          <a:prstGeom prst="rtTriangle">
            <a:avLst/>
          </a:prstGeom>
          <a:solidFill>
            <a:srgbClr val="9FC35D"/>
          </a:solidFill>
          <a:ln/>
        </p:spPr>
      </p:sp>
      <p:sp>
        <p:nvSpPr>
          <p:cNvPr id="12" name="Text 10"/>
          <p:cNvSpPr/>
          <p:nvPr/>
        </p:nvSpPr>
        <p:spPr bwMode="auto">
          <a:xfrm>
            <a:off x="4323735" y="5075555"/>
            <a:ext cx="3477385" cy="761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3" name="Shape 11"/>
          <p:cNvSpPr/>
          <p:nvPr/>
        </p:nvSpPr>
        <p:spPr bwMode="auto">
          <a:xfrm flipH="1">
            <a:off x="4323024" y="4772025"/>
            <a:ext cx="3477385" cy="1064895"/>
          </a:xfrm>
          <a:prstGeom prst="rtTriangle">
            <a:avLst/>
          </a:prstGeom>
          <a:solidFill>
            <a:srgbClr val="9FC35D"/>
          </a:solidFill>
          <a:ln/>
        </p:spPr>
      </p:sp>
      <p:sp>
        <p:nvSpPr>
          <p:cNvPr id="14" name="Text 12"/>
          <p:cNvSpPr/>
          <p:nvPr/>
        </p:nvSpPr>
        <p:spPr bwMode="auto">
          <a:xfrm>
            <a:off x="4323024" y="4772025"/>
            <a:ext cx="3477385" cy="10648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5" name="Shape 13"/>
          <p:cNvSpPr/>
          <p:nvPr/>
        </p:nvSpPr>
        <p:spPr bwMode="auto">
          <a:xfrm>
            <a:off x="8168469" y="1641474"/>
            <a:ext cx="3490175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9FC35D"/>
            </a:solidFill>
            <a:prstDash val="solid"/>
          </a:ln>
        </p:spPr>
      </p:sp>
      <p:sp>
        <p:nvSpPr>
          <p:cNvPr id="16" name="Text 14"/>
          <p:cNvSpPr/>
          <p:nvPr/>
        </p:nvSpPr>
        <p:spPr bwMode="auto">
          <a:xfrm>
            <a:off x="8161364" y="1641475"/>
            <a:ext cx="3490175" cy="4194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7" name="Shape 15"/>
          <p:cNvSpPr/>
          <p:nvPr/>
        </p:nvSpPr>
        <p:spPr bwMode="auto">
          <a:xfrm>
            <a:off x="8174865" y="5075555"/>
            <a:ext cx="3477385" cy="761365"/>
          </a:xfrm>
          <a:prstGeom prst="rtTriangle">
            <a:avLst/>
          </a:prstGeom>
          <a:solidFill>
            <a:srgbClr val="9FC35D"/>
          </a:solidFill>
          <a:ln/>
        </p:spPr>
      </p:sp>
      <p:sp>
        <p:nvSpPr>
          <p:cNvPr id="18" name="Text 16"/>
          <p:cNvSpPr/>
          <p:nvPr/>
        </p:nvSpPr>
        <p:spPr bwMode="auto">
          <a:xfrm>
            <a:off x="8174865" y="5075555"/>
            <a:ext cx="3477385" cy="761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9" name="Shape 17"/>
          <p:cNvSpPr/>
          <p:nvPr/>
        </p:nvSpPr>
        <p:spPr bwMode="auto">
          <a:xfrm flipH="1">
            <a:off x="8174154" y="4772025"/>
            <a:ext cx="3477385" cy="1064895"/>
          </a:xfrm>
          <a:prstGeom prst="rtTriangle">
            <a:avLst/>
          </a:prstGeom>
          <a:solidFill>
            <a:srgbClr val="9FC35D"/>
          </a:solidFill>
          <a:ln/>
        </p:spPr>
      </p:sp>
      <p:sp>
        <p:nvSpPr>
          <p:cNvPr id="20" name="Text 18"/>
          <p:cNvSpPr/>
          <p:nvPr/>
        </p:nvSpPr>
        <p:spPr bwMode="auto">
          <a:xfrm>
            <a:off x="8174154" y="4772025"/>
            <a:ext cx="3477385" cy="10648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21" name="Text 19"/>
          <p:cNvSpPr/>
          <p:nvPr/>
        </p:nvSpPr>
        <p:spPr bwMode="auto">
          <a:xfrm flipH="0" flipV="0">
            <a:off x="595528" y="1641474"/>
            <a:ext cx="3400440" cy="6401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Формирование старобелорусского языка</a:t>
            </a:r>
            <a:endParaRPr lang="en-US" sz="1600"/>
          </a:p>
        </p:txBody>
      </p:sp>
      <p:sp>
        <p:nvSpPr>
          <p:cNvPr id="22" name="Text 20"/>
          <p:cNvSpPr/>
          <p:nvPr/>
        </p:nvSpPr>
        <p:spPr bwMode="auto">
          <a:xfrm>
            <a:off x="564264" y="2470784"/>
            <a:ext cx="3321848" cy="31638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К XVI веку сформировались особенности старобелорусского языка: оканье, яканье, дзеканье, цеканье. Это способствовало объединению диалектов в единый язык.</a:t>
            </a:r>
            <a:endParaRPr lang="en-US" sz="2000"/>
          </a:p>
        </p:txBody>
      </p:sp>
      <p:sp>
        <p:nvSpPr>
          <p:cNvPr id="23" name="Text 21"/>
          <p:cNvSpPr/>
          <p:nvPr/>
        </p:nvSpPr>
        <p:spPr bwMode="auto">
          <a:xfrm>
            <a:off x="4452343" y="1803400"/>
            <a:ext cx="3132063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Лексическое обогащение</a:t>
            </a:r>
            <a:endParaRPr lang="en-US" sz="1600"/>
          </a:p>
        </p:txBody>
      </p:sp>
      <p:sp>
        <p:nvSpPr>
          <p:cNvPr id="24" name="Text 22"/>
          <p:cNvSpPr/>
          <p:nvPr/>
        </p:nvSpPr>
        <p:spPr bwMode="auto">
          <a:xfrm flipH="0" flipV="0">
            <a:off x="4377735" y="2281590"/>
            <a:ext cx="3287104" cy="354790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Старобелорусский язык пополнялся словами, отражающими жизнь и управление, с заимствованиями из польского, литовского и немецкого языков. Это способствовало его развитию.</a:t>
            </a:r>
            <a:endParaRPr lang="en-US" sz="2000"/>
          </a:p>
        </p:txBody>
      </p:sp>
      <p:sp>
        <p:nvSpPr>
          <p:cNvPr id="25" name="Text 23"/>
          <p:cNvSpPr/>
          <p:nvPr/>
        </p:nvSpPr>
        <p:spPr bwMode="auto">
          <a:xfrm>
            <a:off x="8308446" y="1803400"/>
            <a:ext cx="3132063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Роль языка в этногенезе</a:t>
            </a:r>
            <a:endParaRPr lang="en-US" sz="1600"/>
          </a:p>
        </p:txBody>
      </p:sp>
      <p:sp>
        <p:nvSpPr>
          <p:cNvPr id="26" name="Text 24"/>
          <p:cNvSpPr/>
          <p:nvPr/>
        </p:nvSpPr>
        <p:spPr bwMode="auto">
          <a:xfrm>
            <a:off x="8308445" y="2470784"/>
            <a:ext cx="3280673" cy="26517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Формирование общего языка укрепляло межрегиональные связи и способствовало внутреннему единству белорусской народности.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>
            <a:off x="958215" y="1603375"/>
            <a:ext cx="1017905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3" name="Text 1"/>
          <p:cNvSpPr/>
          <p:nvPr/>
        </p:nvSpPr>
        <p:spPr bwMode="auto">
          <a:xfrm>
            <a:off x="958215" y="1603375"/>
            <a:ext cx="10179050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4" name="Shape 2"/>
          <p:cNvSpPr/>
          <p:nvPr/>
        </p:nvSpPr>
        <p:spPr bwMode="auto">
          <a:xfrm>
            <a:off x="1032195" y="3849369"/>
            <a:ext cx="1017905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5" name="Text 3"/>
          <p:cNvSpPr/>
          <p:nvPr/>
        </p:nvSpPr>
        <p:spPr bwMode="auto">
          <a:xfrm>
            <a:off x="958215" y="3849370"/>
            <a:ext cx="10179050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pic>
        <p:nvPicPr>
          <p:cNvPr id="6" name="Image 0" descr="https://kimi-img.moonshot.cn/pub/slides/slides_tmpl/image/25-08-27-20:03:50-d2nf89h8bjvh7rlj09k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660" y="1997710"/>
            <a:ext cx="8344535" cy="298450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8-27-20:03:50-d2nf89h8bjvh7rlj09k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660" y="4220210"/>
            <a:ext cx="8344535" cy="298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 bwMode="auto">
          <a:xfrm>
            <a:off x="957580" y="603885"/>
            <a:ext cx="97999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Особенности белорусского языка</a:t>
            </a:r>
            <a:endParaRPr lang="en-US" sz="1600"/>
          </a:p>
        </p:txBody>
      </p:sp>
      <p:sp>
        <p:nvSpPr>
          <p:cNvPr id="9" name="Text 5"/>
          <p:cNvSpPr/>
          <p:nvPr/>
        </p:nvSpPr>
        <p:spPr bwMode="auto">
          <a:xfrm>
            <a:off x="1278889" y="1732279"/>
            <a:ext cx="8822833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1">
                <a:solidFill>
                  <a:schemeClr val="accent6">
                    <a:lumMod val="10000"/>
                  </a:schemeClr>
                </a:solidFill>
                <a:latin typeface="MiSans"/>
                <a:ea typeface="MiSans"/>
                <a:cs typeface="MiSans"/>
              </a:rPr>
              <a:t>Фонетические особенности</a:t>
            </a:r>
            <a:endParaRPr sz="22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Text 6"/>
          <p:cNvSpPr/>
          <p:nvPr/>
        </p:nvSpPr>
        <p:spPr bwMode="auto">
          <a:xfrm>
            <a:off x="1223644" y="2205354"/>
            <a:ext cx="9516217" cy="13990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Белорусский язык имеет характерные фонетические особенности: оканье, яканье, дзеканье и цеканье. Это отличает его от других восточнославянских языков.</a:t>
            </a:r>
            <a:endParaRPr lang="en-US" sz="2200"/>
          </a:p>
        </p:txBody>
      </p:sp>
      <p:sp>
        <p:nvSpPr>
          <p:cNvPr id="11" name="Text 7"/>
          <p:cNvSpPr/>
          <p:nvPr/>
        </p:nvSpPr>
        <p:spPr bwMode="auto">
          <a:xfrm>
            <a:off x="1278889" y="3978274"/>
            <a:ext cx="8822797" cy="42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200" b="1">
                <a:solidFill>
                  <a:schemeClr val="accent6">
                    <a:lumMod val="10000"/>
                  </a:schemeClr>
                </a:solidFill>
                <a:latin typeface="MiSans"/>
                <a:ea typeface="MiSans"/>
                <a:cs typeface="MiSans"/>
              </a:rPr>
              <a:t>Лексическое разнообразие</a:t>
            </a:r>
            <a:endParaRPr sz="20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Text 8"/>
          <p:cNvSpPr/>
          <p:nvPr/>
        </p:nvSpPr>
        <p:spPr bwMode="auto">
          <a:xfrm>
            <a:off x="1223644" y="4451349"/>
            <a:ext cx="9516181" cy="128019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Лексика белорусского языка включает древнерусские корни и заимствования из польского, литовского и немецкого языков. Это отражает историческое взаимодействие белорусов с другими народами.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957580" y="603885"/>
            <a:ext cx="97999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Государственный статус и книжная традиция</a:t>
            </a:r>
            <a:endParaRPr lang="en-US" sz="1600"/>
          </a:p>
        </p:txBody>
      </p:sp>
      <p:sp>
        <p:nvSpPr>
          <p:cNvPr id="3" name="Shape 1"/>
          <p:cNvSpPr/>
          <p:nvPr/>
        </p:nvSpPr>
        <p:spPr bwMode="auto">
          <a:xfrm rot="21360000">
            <a:off x="392430" y="1380490"/>
            <a:ext cx="4742110" cy="1917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4" name="Text 2"/>
          <p:cNvSpPr/>
          <p:nvPr/>
        </p:nvSpPr>
        <p:spPr bwMode="auto">
          <a:xfrm rot="21360000">
            <a:off x="392430" y="1380490"/>
            <a:ext cx="4742110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Shape 3"/>
          <p:cNvSpPr/>
          <p:nvPr/>
        </p:nvSpPr>
        <p:spPr bwMode="auto">
          <a:xfrm>
            <a:off x="504153" y="1407160"/>
            <a:ext cx="5351182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 bwMode="auto">
          <a:xfrm>
            <a:off x="504153" y="1407160"/>
            <a:ext cx="5351182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7" name="Shape 5"/>
          <p:cNvSpPr/>
          <p:nvPr/>
        </p:nvSpPr>
        <p:spPr bwMode="auto">
          <a:xfrm rot="21360000">
            <a:off x="6247765" y="1380490"/>
            <a:ext cx="4742110" cy="1917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8" name="Text 6"/>
          <p:cNvSpPr/>
          <p:nvPr/>
        </p:nvSpPr>
        <p:spPr bwMode="auto">
          <a:xfrm rot="21360000">
            <a:off x="6247765" y="1380490"/>
            <a:ext cx="4742110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9" name="Shape 7"/>
          <p:cNvSpPr/>
          <p:nvPr/>
        </p:nvSpPr>
        <p:spPr bwMode="auto">
          <a:xfrm>
            <a:off x="6268667" y="1616664"/>
            <a:ext cx="5351182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10" name="Text 8"/>
          <p:cNvSpPr/>
          <p:nvPr/>
        </p:nvSpPr>
        <p:spPr bwMode="auto">
          <a:xfrm>
            <a:off x="6359488" y="1407160"/>
            <a:ext cx="5351182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1" name="Shape 9"/>
          <p:cNvSpPr/>
          <p:nvPr/>
        </p:nvSpPr>
        <p:spPr bwMode="auto">
          <a:xfrm rot="21360000">
            <a:off x="392430" y="3900170"/>
            <a:ext cx="4742110" cy="1917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2" name="Text 10"/>
          <p:cNvSpPr/>
          <p:nvPr/>
        </p:nvSpPr>
        <p:spPr bwMode="auto">
          <a:xfrm rot="21360000">
            <a:off x="392430" y="3900170"/>
            <a:ext cx="4742110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3" name="Shape 11"/>
          <p:cNvSpPr/>
          <p:nvPr/>
        </p:nvSpPr>
        <p:spPr bwMode="auto">
          <a:xfrm>
            <a:off x="504153" y="3926840"/>
            <a:ext cx="5351182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14" name="Text 12"/>
          <p:cNvSpPr/>
          <p:nvPr/>
        </p:nvSpPr>
        <p:spPr bwMode="auto">
          <a:xfrm>
            <a:off x="504153" y="3926840"/>
            <a:ext cx="5351182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5" name="Shape 13"/>
          <p:cNvSpPr/>
          <p:nvPr/>
        </p:nvSpPr>
        <p:spPr bwMode="auto">
          <a:xfrm rot="21360000">
            <a:off x="6247765" y="3900170"/>
            <a:ext cx="4742110" cy="191706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6" name="Text 14"/>
          <p:cNvSpPr/>
          <p:nvPr/>
        </p:nvSpPr>
        <p:spPr bwMode="auto">
          <a:xfrm rot="21360000">
            <a:off x="6247765" y="3900170"/>
            <a:ext cx="4742110" cy="19170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7" name="Shape 15"/>
          <p:cNvSpPr/>
          <p:nvPr/>
        </p:nvSpPr>
        <p:spPr bwMode="auto">
          <a:xfrm>
            <a:off x="6359488" y="3926840"/>
            <a:ext cx="5351182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18" name="Text 16"/>
          <p:cNvSpPr/>
          <p:nvPr/>
        </p:nvSpPr>
        <p:spPr bwMode="auto">
          <a:xfrm>
            <a:off x="6359488" y="3926840"/>
            <a:ext cx="5351182" cy="2163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9" name="Text 17"/>
          <p:cNvSpPr/>
          <p:nvPr/>
        </p:nvSpPr>
        <p:spPr bwMode="auto">
          <a:xfrm>
            <a:off x="798237" y="1621154"/>
            <a:ext cx="4901441" cy="3657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>
                <a:solidFill>
                  <a:srgbClr val="5E5F15"/>
                </a:solidFill>
                <a:latin typeface="MiSans"/>
                <a:ea typeface="MiSans"/>
                <a:cs typeface="MiSans"/>
              </a:rPr>
              <a:t>Г</a:t>
            </a:r>
            <a:r>
              <a:rPr lang="en-US" sz="1800" b="1">
                <a:solidFill>
                  <a:srgbClr val="5E5F15"/>
                </a:solidFill>
                <a:latin typeface="MiSans"/>
                <a:ea typeface="MiSans"/>
                <a:cs typeface="MiSans"/>
              </a:rPr>
              <a:t>осударственный язык</a:t>
            </a:r>
            <a:endParaRPr lang="en-US" sz="1600"/>
          </a:p>
        </p:txBody>
      </p:sp>
      <p:sp>
        <p:nvSpPr>
          <p:cNvPr id="20" name="Text 18"/>
          <p:cNvSpPr/>
          <p:nvPr/>
        </p:nvSpPr>
        <p:spPr bwMode="auto">
          <a:xfrm flipH="0" flipV="0">
            <a:off x="657524" y="2018664"/>
            <a:ext cx="5604244" cy="135944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С XIV века старобелорусский язык был государственным языком В</a:t>
            </a:r>
            <a:r>
              <a:rPr lang="ru-RU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КЛ</a:t>
            </a:r>
            <a:r>
              <a:rPr lang="en-US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, использовался в судебном, административном и литературном делопроизводстве.</a:t>
            </a:r>
            <a:endParaRPr sz="1600"/>
          </a:p>
        </p:txBody>
      </p:sp>
      <p:sp>
        <p:nvSpPr>
          <p:cNvPr id="21" name="Text 19"/>
          <p:cNvSpPr/>
          <p:nvPr/>
        </p:nvSpPr>
        <p:spPr bwMode="auto">
          <a:xfrm>
            <a:off x="798238" y="4140835"/>
            <a:ext cx="4901406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5E5F15"/>
                </a:solidFill>
                <a:latin typeface="MiSans"/>
                <a:ea typeface="MiSans"/>
                <a:cs typeface="MiSans"/>
              </a:rPr>
              <a:t>Издание Библии Франциска Скорины</a:t>
            </a:r>
            <a:endParaRPr lang="en-US" sz="1600"/>
          </a:p>
        </p:txBody>
      </p:sp>
      <p:sp>
        <p:nvSpPr>
          <p:cNvPr id="22" name="Text 20"/>
          <p:cNvSpPr/>
          <p:nvPr/>
        </p:nvSpPr>
        <p:spPr bwMode="auto">
          <a:xfrm>
            <a:off x="776613" y="4538344"/>
            <a:ext cx="4988008" cy="1517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В XVI веке  Скорина издал Библию на старобелорусском языке. Это способствовало распространению письменности и укреплению языка.</a:t>
            </a:r>
            <a:endParaRPr lang="en-US" sz="2000"/>
          </a:p>
        </p:txBody>
      </p:sp>
      <p:sp>
        <p:nvSpPr>
          <p:cNvPr id="23" name="Text 21"/>
          <p:cNvSpPr/>
          <p:nvPr/>
        </p:nvSpPr>
        <p:spPr bwMode="auto">
          <a:xfrm>
            <a:off x="6653573" y="1621155"/>
            <a:ext cx="4901406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5E5F15"/>
                </a:solidFill>
                <a:latin typeface="MiSans"/>
                <a:ea typeface="MiSans"/>
                <a:cs typeface="MiSans"/>
              </a:rPr>
              <a:t>Униатская церковь и язык</a:t>
            </a:r>
            <a:endParaRPr lang="en-US" sz="1600"/>
          </a:p>
        </p:txBody>
      </p:sp>
      <p:sp>
        <p:nvSpPr>
          <p:cNvPr id="24" name="Text 22"/>
          <p:cNvSpPr/>
          <p:nvPr/>
        </p:nvSpPr>
        <p:spPr bwMode="auto">
          <a:xfrm>
            <a:off x="6631948" y="2018664"/>
            <a:ext cx="4988080" cy="1517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Униатская церковь поддержала процесс «обелорушивания» церковн</a:t>
            </a:r>
            <a:r>
              <a:rPr lang="ru-RU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ого</a:t>
            </a:r>
            <a:r>
              <a:rPr lang="en-US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 языка, что способствовало его сближению с разговорным языком</a:t>
            </a:r>
            <a:r>
              <a:rPr lang="en-US" sz="14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.</a:t>
            </a:r>
            <a:endParaRPr lang="en-US" sz="1600"/>
          </a:p>
        </p:txBody>
      </p:sp>
      <p:sp>
        <p:nvSpPr>
          <p:cNvPr id="25" name="Text 23"/>
          <p:cNvSpPr/>
          <p:nvPr/>
        </p:nvSpPr>
        <p:spPr bwMode="auto">
          <a:xfrm>
            <a:off x="6653573" y="4140835"/>
            <a:ext cx="4901406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5E5F15"/>
                </a:solidFill>
                <a:latin typeface="MiSans"/>
                <a:ea typeface="MiSans"/>
                <a:cs typeface="MiSans"/>
              </a:rPr>
              <a:t>Полонизация и упадок</a:t>
            </a:r>
            <a:endParaRPr lang="en-US" sz="1600"/>
          </a:p>
        </p:txBody>
      </p:sp>
      <p:sp>
        <p:nvSpPr>
          <p:cNvPr id="26" name="Text 24"/>
          <p:cNvSpPr/>
          <p:nvPr/>
        </p:nvSpPr>
        <p:spPr bwMode="auto">
          <a:xfrm>
            <a:off x="6631948" y="4538344"/>
            <a:ext cx="4987972" cy="187455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С XVI века началась полонизация шляхты, что привело к сужению сферы использования старобелорусского языка. Однако он сохранился в разговорной речи крестьян и мещан.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0-d2nf89h8bjvh7rlj09j0.png"/>
          <p:cNvPicPr>
            <a:picLocks noChangeAspect="1"/>
          </p:cNvPicPr>
          <p:nvPr/>
        </p:nvPicPr>
        <p:blipFill>
          <a:blip r:embed="rId2"/>
          <a:srcRect l="23" t="0" r="22" b="0"/>
          <a:stretch/>
        </p:blipFill>
        <p:spPr bwMode="auto">
          <a:xfrm>
            <a:off x="-92475" y="0"/>
            <a:ext cx="12204700" cy="687006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 bwMode="auto">
          <a:xfrm flipH="1">
            <a:off x="1694180" y="261683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4" name="Shape 1"/>
          <p:cNvSpPr/>
          <p:nvPr/>
        </p:nvSpPr>
        <p:spPr bwMode="auto">
          <a:xfrm flipH="1">
            <a:off x="1694180" y="3577590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 bwMode="auto">
          <a:xfrm flipH="1">
            <a:off x="1694180" y="453834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 bwMode="auto">
          <a:xfrm flipH="1">
            <a:off x="7422514" y="261683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 bwMode="auto">
          <a:xfrm flipH="1">
            <a:off x="7422514" y="3577590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 bwMode="auto">
          <a:xfrm flipH="1">
            <a:off x="7422514" y="453834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 bwMode="auto">
          <a:xfrm>
            <a:off x="3781425" y="1304925"/>
            <a:ext cx="462915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ru-RU" sz="40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ПЛАН</a:t>
            </a:r>
            <a:endParaRPr lang="en-US" sz="1600"/>
          </a:p>
        </p:txBody>
      </p:sp>
      <p:sp>
        <p:nvSpPr>
          <p:cNvPr id="10" name="Text 7"/>
          <p:cNvSpPr/>
          <p:nvPr/>
        </p:nvSpPr>
        <p:spPr bwMode="auto">
          <a:xfrm>
            <a:off x="695960" y="2559685"/>
            <a:ext cx="88519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01</a:t>
            </a:r>
            <a:endParaRPr lang="en-US" sz="1600"/>
          </a:p>
        </p:txBody>
      </p:sp>
      <p:sp>
        <p:nvSpPr>
          <p:cNvPr id="11" name="Text 8"/>
          <p:cNvSpPr/>
          <p:nvPr/>
        </p:nvSpPr>
        <p:spPr bwMode="auto">
          <a:xfrm>
            <a:off x="1762759" y="2621279"/>
            <a:ext cx="5548151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УСЛОВИЯ ФОРМИРОВАНИЯ</a:t>
            </a:r>
            <a:endParaRPr lang="en-US" sz="1600"/>
          </a:p>
        </p:txBody>
      </p:sp>
      <p:sp>
        <p:nvSpPr>
          <p:cNvPr id="12" name="Text 9"/>
          <p:cNvSpPr/>
          <p:nvPr/>
        </p:nvSpPr>
        <p:spPr bwMode="auto">
          <a:xfrm>
            <a:off x="695960" y="3520440"/>
            <a:ext cx="88519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02</a:t>
            </a:r>
            <a:endParaRPr lang="en-US" sz="1600"/>
          </a:p>
        </p:txBody>
      </p:sp>
      <p:sp>
        <p:nvSpPr>
          <p:cNvPr id="13" name="Text 10"/>
          <p:cNvSpPr/>
          <p:nvPr/>
        </p:nvSpPr>
        <p:spPr bwMode="auto">
          <a:xfrm>
            <a:off x="1762759" y="3582034"/>
            <a:ext cx="5598519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ТЕРРИТОРИЯ</a:t>
            </a:r>
            <a:endParaRPr lang="en-US" sz="1600"/>
          </a:p>
        </p:txBody>
      </p:sp>
      <p:sp>
        <p:nvSpPr>
          <p:cNvPr id="14" name="Text 11"/>
          <p:cNvSpPr/>
          <p:nvPr/>
        </p:nvSpPr>
        <p:spPr bwMode="auto">
          <a:xfrm>
            <a:off x="717550" y="4481195"/>
            <a:ext cx="77089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03</a:t>
            </a:r>
            <a:endParaRPr lang="en-US" sz="1600"/>
          </a:p>
        </p:txBody>
      </p:sp>
      <p:sp>
        <p:nvSpPr>
          <p:cNvPr id="15" name="Text 12"/>
          <p:cNvSpPr/>
          <p:nvPr/>
        </p:nvSpPr>
        <p:spPr bwMode="auto">
          <a:xfrm>
            <a:off x="1762759" y="4542789"/>
            <a:ext cx="5548331" cy="82299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САМОСОЗНАНИЕ И САМОНАЗВАНИЕ</a:t>
            </a:r>
            <a:endParaRPr lang="en-US" sz="1600"/>
          </a:p>
        </p:txBody>
      </p:sp>
      <p:sp>
        <p:nvSpPr>
          <p:cNvPr id="16" name="Text 13"/>
          <p:cNvSpPr/>
          <p:nvPr/>
        </p:nvSpPr>
        <p:spPr bwMode="auto">
          <a:xfrm>
            <a:off x="6424295" y="2559685"/>
            <a:ext cx="78994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04</a:t>
            </a:r>
            <a:endParaRPr lang="en-US" sz="1600"/>
          </a:p>
        </p:txBody>
      </p:sp>
      <p:sp>
        <p:nvSpPr>
          <p:cNvPr id="17" name="Text 14"/>
          <p:cNvSpPr/>
          <p:nvPr/>
        </p:nvSpPr>
        <p:spPr bwMode="auto">
          <a:xfrm>
            <a:off x="7491094" y="2621279"/>
            <a:ext cx="5598915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СТАРОБЕЛОРУССКИЙ ЯЗЫК</a:t>
            </a:r>
            <a:endParaRPr lang="en-US" sz="1600"/>
          </a:p>
        </p:txBody>
      </p:sp>
      <p:sp>
        <p:nvSpPr>
          <p:cNvPr id="18" name="Text 15"/>
          <p:cNvSpPr/>
          <p:nvPr/>
        </p:nvSpPr>
        <p:spPr bwMode="auto">
          <a:xfrm>
            <a:off x="6424295" y="3520440"/>
            <a:ext cx="78994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05</a:t>
            </a:r>
            <a:endParaRPr lang="en-US" sz="1600"/>
          </a:p>
        </p:txBody>
      </p:sp>
      <p:sp>
        <p:nvSpPr>
          <p:cNvPr id="19" name="Text 16"/>
          <p:cNvSpPr/>
          <p:nvPr/>
        </p:nvSpPr>
        <p:spPr bwMode="auto">
          <a:xfrm>
            <a:off x="7491094" y="3582034"/>
            <a:ext cx="5548403" cy="82299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КУЛЬТУРА И ПОВСЕДНЕВНАЯ</a:t>
            </a:r>
            <a:b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</a:b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ЖИЗНЬ</a:t>
            </a:r>
            <a:endParaRPr lang="en-US" sz="1600"/>
          </a:p>
        </p:txBody>
      </p:sp>
      <p:sp>
        <p:nvSpPr>
          <p:cNvPr id="20" name="Text 17"/>
          <p:cNvSpPr/>
          <p:nvPr/>
        </p:nvSpPr>
        <p:spPr bwMode="auto">
          <a:xfrm>
            <a:off x="6369685" y="4481195"/>
            <a:ext cx="94234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06</a:t>
            </a:r>
            <a:endParaRPr lang="en-US" sz="1600"/>
          </a:p>
        </p:txBody>
      </p:sp>
      <p:sp>
        <p:nvSpPr>
          <p:cNvPr id="21" name="Text 18"/>
          <p:cNvSpPr/>
          <p:nvPr/>
        </p:nvSpPr>
        <p:spPr bwMode="auto">
          <a:xfrm>
            <a:off x="7491094" y="4542789"/>
            <a:ext cx="5598411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>
                <a:solidFill>
                  <a:srgbClr val="404040"/>
                </a:solidFill>
                <a:latin typeface="MiSans"/>
                <a:ea typeface="MiSans"/>
                <a:cs typeface="MiSans"/>
              </a:rPr>
              <a:t>ВЫВОД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712919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485" y="184951"/>
            <a:ext cx="12030075" cy="2295524"/>
          </a:xfrm>
          <a:prstGeom prst="rect">
            <a:avLst/>
          </a:prstGeom>
        </p:spPr>
      </p:pic>
      <p:pic>
        <p:nvPicPr>
          <p:cNvPr id="313882461" name="Google Shape;321;p9"/>
          <p:cNvPicPr/>
          <p:nvPr/>
        </p:nvPicPr>
        <p:blipFill>
          <a:blip r:embed="rId4">
            <a:alphaModFix/>
          </a:blip>
          <a:srcRect l="4848" t="3458" r="6629" b="3355"/>
          <a:stretch/>
        </p:blipFill>
        <p:spPr bwMode="auto">
          <a:xfrm>
            <a:off x="14630400" y="1517870"/>
            <a:ext cx="3124199" cy="48097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47852966" name="Google Shape;321;p9"/>
          <p:cNvPicPr/>
          <p:nvPr/>
        </p:nvPicPr>
        <p:blipFill>
          <a:blip r:embed="rId4">
            <a:alphaModFix/>
          </a:blip>
          <a:srcRect l="4848" t="3458" r="6629" b="3355"/>
          <a:stretch/>
        </p:blipFill>
        <p:spPr bwMode="auto">
          <a:xfrm>
            <a:off x="14630400" y="1517870"/>
            <a:ext cx="3124199" cy="48097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6350740" name="Google Shape;321;p9"/>
          <p:cNvPicPr/>
          <p:nvPr/>
        </p:nvPicPr>
        <p:blipFill>
          <a:blip r:embed="rId4">
            <a:alphaModFix/>
          </a:blip>
          <a:srcRect l="4848" t="3458" r="6629" b="3355"/>
          <a:stretch/>
        </p:blipFill>
        <p:spPr bwMode="auto">
          <a:xfrm>
            <a:off x="14706599" y="1400558"/>
            <a:ext cx="3124199" cy="48097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5126436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8397" y="2839004"/>
            <a:ext cx="2124074" cy="3219449"/>
          </a:xfrm>
          <a:prstGeom prst="rect">
            <a:avLst/>
          </a:prstGeom>
        </p:spPr>
      </p:pic>
      <p:pic>
        <p:nvPicPr>
          <p:cNvPr id="171345376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53422" y="2974296"/>
            <a:ext cx="3752849" cy="2819399"/>
          </a:xfrm>
          <a:prstGeom prst="rect">
            <a:avLst/>
          </a:prstGeom>
        </p:spPr>
      </p:pic>
      <p:sp>
        <p:nvSpPr>
          <p:cNvPr id="2033718931" name=""/>
          <p:cNvSpPr txBox="1"/>
          <p:nvPr/>
        </p:nvSpPr>
        <p:spPr bwMode="auto">
          <a:xfrm flipH="0" flipV="0">
            <a:off x="7963106" y="3208907"/>
            <a:ext cx="3598025" cy="14630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9000" b="1">
                <a:solidFill>
                  <a:schemeClr val="bg1"/>
                </a:solidFill>
              </a:rPr>
              <a:t>1697 ?</a:t>
            </a:r>
            <a:endParaRPr sz="9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2"/>
          <a:srcRect l="5" t="0" r="4" b="0"/>
          <a:stretch/>
        </p:blipFill>
        <p:spPr bwMode="auto">
          <a:xfrm>
            <a:off x="0" y="0"/>
            <a:ext cx="12202795" cy="68510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284162" y="2536824"/>
            <a:ext cx="2642905" cy="3657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Text 1"/>
          <p:cNvSpPr/>
          <p:nvPr/>
        </p:nvSpPr>
        <p:spPr bwMode="auto">
          <a:xfrm flipH="0" flipV="0">
            <a:off x="3644490" y="3014344"/>
            <a:ext cx="8660119" cy="14325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Культура и</a:t>
            </a:r>
            <a:endParaRPr lang="en-US" sz="4400" b="1">
              <a:solidFill>
                <a:srgbClr val="FFFFFF"/>
              </a:solidFill>
              <a:latin typeface="MiSans"/>
              <a:ea typeface="MiSans"/>
              <a:cs typeface="Mi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 повседневн</a:t>
            </a:r>
            <a:r>
              <a:rPr lang="ru-RU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ая жизнь</a:t>
            </a:r>
            <a:endParaRPr lang="en-US" sz="1600"/>
          </a:p>
        </p:txBody>
      </p:sp>
      <p:sp>
        <p:nvSpPr>
          <p:cNvPr id="5" name="Shape 2"/>
          <p:cNvSpPr/>
          <p:nvPr/>
        </p:nvSpPr>
        <p:spPr bwMode="auto"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94213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475" y="101723"/>
            <a:ext cx="11715750" cy="4733924"/>
          </a:xfrm>
          <a:prstGeom prst="rect">
            <a:avLst/>
          </a:prstGeom>
        </p:spPr>
      </p:pic>
      <p:pic>
        <p:nvPicPr>
          <p:cNvPr id="17439425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75655" y="3259965"/>
            <a:ext cx="5484756" cy="2879497"/>
          </a:xfrm>
          <a:prstGeom prst="rect">
            <a:avLst/>
          </a:prstGeom>
        </p:spPr>
      </p:pic>
      <p:pic>
        <p:nvPicPr>
          <p:cNvPr id="77928583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194" y="3744734"/>
            <a:ext cx="4363652" cy="2589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957580" y="603885"/>
            <a:ext cx="97999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Жилище, одежда, еда: единые черты быта</a:t>
            </a:r>
            <a:endParaRPr lang="en-US" sz="1600"/>
          </a:p>
        </p:txBody>
      </p:sp>
      <p:sp>
        <p:nvSpPr>
          <p:cNvPr id="3" name="Shape 1"/>
          <p:cNvSpPr/>
          <p:nvPr/>
        </p:nvSpPr>
        <p:spPr bwMode="auto">
          <a:xfrm>
            <a:off x="185420" y="1710055"/>
            <a:ext cx="377825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4" name="Text 2"/>
          <p:cNvSpPr/>
          <p:nvPr/>
        </p:nvSpPr>
        <p:spPr bwMode="auto">
          <a:xfrm>
            <a:off x="185420" y="1710055"/>
            <a:ext cx="3778250" cy="4194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Shape 3"/>
          <p:cNvSpPr/>
          <p:nvPr/>
        </p:nvSpPr>
        <p:spPr bwMode="auto">
          <a:xfrm>
            <a:off x="4198619" y="1710054"/>
            <a:ext cx="377825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 bwMode="auto">
          <a:xfrm>
            <a:off x="4123690" y="1710055"/>
            <a:ext cx="3778250" cy="4194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7" name="Shape 5"/>
          <p:cNvSpPr/>
          <p:nvPr/>
        </p:nvSpPr>
        <p:spPr bwMode="auto">
          <a:xfrm>
            <a:off x="8104822" y="1710054"/>
            <a:ext cx="377825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8" name="Text 6"/>
          <p:cNvSpPr/>
          <p:nvPr/>
        </p:nvSpPr>
        <p:spPr bwMode="auto">
          <a:xfrm>
            <a:off x="8082915" y="1710055"/>
            <a:ext cx="3778250" cy="4194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9" name="Text 7"/>
          <p:cNvSpPr/>
          <p:nvPr/>
        </p:nvSpPr>
        <p:spPr bwMode="auto">
          <a:xfrm>
            <a:off x="462915" y="1902459"/>
            <a:ext cx="875065" cy="3353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0" name="Text 8"/>
          <p:cNvSpPr/>
          <p:nvPr/>
        </p:nvSpPr>
        <p:spPr bwMode="auto">
          <a:xfrm flipH="0" flipV="0">
            <a:off x="412114" y="1766286"/>
            <a:ext cx="3497796" cy="487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Типы жилищ</a:t>
            </a:r>
            <a:endParaRPr lang="en-US" sz="2400"/>
          </a:p>
        </p:txBody>
      </p:sp>
      <p:sp>
        <p:nvSpPr>
          <p:cNvPr id="11" name="Text 9"/>
          <p:cNvSpPr/>
          <p:nvPr/>
        </p:nvSpPr>
        <p:spPr bwMode="auto">
          <a:xfrm flipH="0" flipV="0">
            <a:off x="257809" y="2561577"/>
            <a:ext cx="3726360" cy="2865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Большинство белорусов жили в деревянных домах с глинобитными печами. Знатные и зажиточные жители строили одно- или двухэтажные дома с печами и стеклами.</a:t>
            </a:r>
            <a:endParaRPr lang="en-US" sz="1600"/>
          </a:p>
        </p:txBody>
      </p:sp>
      <p:sp>
        <p:nvSpPr>
          <p:cNvPr id="12" name="Text 10"/>
          <p:cNvSpPr/>
          <p:nvPr/>
        </p:nvSpPr>
        <p:spPr bwMode="auto">
          <a:xfrm>
            <a:off x="4401184" y="1902459"/>
            <a:ext cx="1104935" cy="3657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" name="Text 11"/>
          <p:cNvSpPr/>
          <p:nvPr/>
        </p:nvSpPr>
        <p:spPr bwMode="auto">
          <a:xfrm flipH="0" flipV="0">
            <a:off x="4350384" y="1902459"/>
            <a:ext cx="3446325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Одежда</a:t>
            </a:r>
            <a:endParaRPr lang="en-US" sz="2200"/>
          </a:p>
        </p:txBody>
      </p:sp>
      <p:sp>
        <p:nvSpPr>
          <p:cNvPr id="14" name="Text 12"/>
          <p:cNvSpPr/>
          <p:nvPr/>
        </p:nvSpPr>
        <p:spPr bwMode="auto">
          <a:xfrm flipH="0" flipV="0">
            <a:off x="4198619" y="2359695"/>
            <a:ext cx="3672456" cy="24689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Одежда была домашнего производства и украшалась орнаментами. С XVI века шляхта носила «сарматский костюм», а магнаты — западноевропейский стиль.</a:t>
            </a:r>
            <a:endParaRPr lang="en-US" sz="2200"/>
          </a:p>
        </p:txBody>
      </p:sp>
      <p:sp>
        <p:nvSpPr>
          <p:cNvPr id="15" name="Text 13"/>
          <p:cNvSpPr/>
          <p:nvPr/>
        </p:nvSpPr>
        <p:spPr bwMode="auto">
          <a:xfrm>
            <a:off x="8360409" y="1902459"/>
            <a:ext cx="1104935" cy="3353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6" name="Text 14"/>
          <p:cNvSpPr/>
          <p:nvPr/>
        </p:nvSpPr>
        <p:spPr bwMode="auto">
          <a:xfrm flipH="0" flipV="0">
            <a:off x="8309609" y="1812524"/>
            <a:ext cx="3446959" cy="45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Национальная кухня</a:t>
            </a:r>
            <a:endParaRPr lang="en-US" sz="1600"/>
          </a:p>
        </p:txBody>
      </p:sp>
      <p:sp>
        <p:nvSpPr>
          <p:cNvPr id="17" name="Text 15"/>
          <p:cNvSpPr/>
          <p:nvPr/>
        </p:nvSpPr>
        <p:spPr bwMode="auto">
          <a:xfrm flipH="0" flipV="0">
            <a:off x="8157844" y="2359695"/>
            <a:ext cx="3672420" cy="314252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Национальная кухня включала мучные и крупяные блюда, молочные продукты, овощи, рыбу и мясо. С XVI века появились разнообразные супы.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64306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0655" y="231189"/>
            <a:ext cx="11563349" cy="6084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>
            <a:off x="6489700" y="-28575"/>
            <a:ext cx="5687695" cy="6878320"/>
          </a:xfrm>
          <a:prstGeom prst="rect">
            <a:avLst/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9FC35D"/>
              </a:gs>
            </a:gsLst>
            <a:lin ang="13500000" scaled="1"/>
          </a:gradFill>
          <a:ln/>
        </p:spPr>
      </p:sp>
      <p:sp>
        <p:nvSpPr>
          <p:cNvPr id="3" name="Text 1"/>
          <p:cNvSpPr/>
          <p:nvPr/>
        </p:nvSpPr>
        <p:spPr bwMode="auto">
          <a:xfrm>
            <a:off x="6489700" y="-28575"/>
            <a:ext cx="5687695" cy="68783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pic>
        <p:nvPicPr>
          <p:cNvPr id="4" name="Image 0" descr="https://kimi-img.moonshot.cn/pub/slides/slides_tmpl/image/25-08-27-20:03:52-d2nf8a18bjvh7rlj09mg.png"/>
          <p:cNvPicPr>
            <a:picLocks noChangeAspect="1"/>
          </p:cNvPicPr>
          <p:nvPr/>
        </p:nvPicPr>
        <p:blipFill>
          <a:blip r:embed="rId2"/>
          <a:srcRect l="8" t="0" r="7" b="0"/>
          <a:stretch/>
        </p:blipFill>
        <p:spPr bwMode="auto">
          <a:xfrm>
            <a:off x="121285" y="1811020"/>
            <a:ext cx="6915785" cy="38760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 bwMode="auto">
          <a:xfrm>
            <a:off x="266065" y="603885"/>
            <a:ext cx="6079490" cy="1041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Фольклор, песни, танцы и музыкальные инструменты</a:t>
            </a:r>
            <a:endParaRPr lang="en-US" sz="1600"/>
          </a:p>
        </p:txBody>
      </p:sp>
      <p:sp>
        <p:nvSpPr>
          <p:cNvPr id="6" name="Text 3"/>
          <p:cNvSpPr/>
          <p:nvPr/>
        </p:nvSpPr>
        <p:spPr bwMode="auto">
          <a:xfrm>
            <a:off x="7141845" y="1290955"/>
            <a:ext cx="475615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Культурные традиции</a:t>
            </a:r>
            <a:endParaRPr lang="en-US" sz="1600"/>
          </a:p>
        </p:txBody>
      </p:sp>
      <p:sp>
        <p:nvSpPr>
          <p:cNvPr id="7" name="Text 4"/>
          <p:cNvSpPr/>
          <p:nvPr/>
        </p:nvSpPr>
        <p:spPr bwMode="auto">
          <a:xfrm>
            <a:off x="7143750" y="2404745"/>
            <a:ext cx="4740909" cy="3083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Белорусский фольклор включает песни, сказки, загадки и пословицы. Обрядовые песни и танцы, такие как хоровод, отражали хозяйственную жизнь. Музыкальные инструменты включали гусли, рожок и дудки.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2"/>
          <a:srcRect l="5" t="0" r="4" b="0"/>
          <a:stretch/>
        </p:blipFill>
        <p:spPr bwMode="auto">
          <a:xfrm>
            <a:off x="284162" y="-71437"/>
            <a:ext cx="12202795" cy="68510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284162" y="2536824"/>
            <a:ext cx="2642905" cy="3657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Text 1"/>
          <p:cNvSpPr/>
          <p:nvPr/>
        </p:nvSpPr>
        <p:spPr bwMode="auto">
          <a:xfrm>
            <a:off x="3789997" y="3014344"/>
            <a:ext cx="8116605" cy="7620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Итоги </a:t>
            </a:r>
            <a:endParaRPr lang="en-US" sz="1600"/>
          </a:p>
        </p:txBody>
      </p:sp>
      <p:sp>
        <p:nvSpPr>
          <p:cNvPr id="5" name="Shape 2"/>
          <p:cNvSpPr/>
          <p:nvPr/>
        </p:nvSpPr>
        <p:spPr bwMode="auto"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 bwMode="auto"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 rot="20999999">
            <a:off x="314960" y="1794509"/>
            <a:ext cx="3149600" cy="3895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3" name="Text 1"/>
          <p:cNvSpPr/>
          <p:nvPr/>
        </p:nvSpPr>
        <p:spPr bwMode="auto">
          <a:xfrm rot="20999999">
            <a:off x="314960" y="1794509"/>
            <a:ext cx="3149600" cy="3895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pic>
        <p:nvPicPr>
          <p:cNvPr id="4" name="Image 0" descr="https://kimi-img.moonshot.cn/pub/slides/slides_tmpl/image/25-08-27-20:03:50-d2nf89h8bjvh7rlj09l0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8935" y="1948180"/>
            <a:ext cx="3437255" cy="39077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 bwMode="auto">
          <a:xfrm>
            <a:off x="1007427" y="557646"/>
            <a:ext cx="9801214" cy="10668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Факторы, </a:t>
            </a:r>
            <a:r>
              <a:rPr lang="ru-RU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способствовавшие</a:t>
            </a: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 </a:t>
            </a:r>
            <a:r>
              <a:rPr lang="ru-RU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формированию этноса</a:t>
            </a:r>
            <a:endParaRPr lang="en-US" sz="1600"/>
          </a:p>
        </p:txBody>
      </p:sp>
      <p:sp>
        <p:nvSpPr>
          <p:cNvPr id="6" name="Shape 3"/>
          <p:cNvSpPr/>
          <p:nvPr/>
        </p:nvSpPr>
        <p:spPr bwMode="auto">
          <a:xfrm>
            <a:off x="4084954" y="1625600"/>
            <a:ext cx="7818755" cy="1767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gradFill>
              <a:gsLst>
                <a:gs pos="0">
                  <a:srgbClr val="F4F4D3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7" name="Text 4"/>
          <p:cNvSpPr/>
          <p:nvPr/>
        </p:nvSpPr>
        <p:spPr bwMode="auto">
          <a:xfrm>
            <a:off x="4084954" y="1625600"/>
            <a:ext cx="7818755" cy="1767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8" name="Shape 5"/>
          <p:cNvSpPr/>
          <p:nvPr/>
        </p:nvSpPr>
        <p:spPr bwMode="auto">
          <a:xfrm>
            <a:off x="4323080" y="1846580"/>
            <a:ext cx="1393825" cy="13258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9" name="Text 6"/>
          <p:cNvSpPr/>
          <p:nvPr/>
        </p:nvSpPr>
        <p:spPr bwMode="auto">
          <a:xfrm>
            <a:off x="4323080" y="1846580"/>
            <a:ext cx="1393825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0" name="Text 7"/>
          <p:cNvSpPr/>
          <p:nvPr/>
        </p:nvSpPr>
        <p:spPr bwMode="auto">
          <a:xfrm>
            <a:off x="4499610" y="2108835"/>
            <a:ext cx="1021715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01</a:t>
            </a:r>
            <a:endParaRPr lang="en-US" sz="1600"/>
          </a:p>
        </p:txBody>
      </p:sp>
      <p:sp>
        <p:nvSpPr>
          <p:cNvPr id="11" name="Shape 8"/>
          <p:cNvSpPr/>
          <p:nvPr/>
        </p:nvSpPr>
        <p:spPr bwMode="auto">
          <a:xfrm>
            <a:off x="4084954" y="3718560"/>
            <a:ext cx="7818755" cy="1767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gradFill>
              <a:gsLst>
                <a:gs pos="0">
                  <a:srgbClr val="F4F4D3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12" name="Text 9"/>
          <p:cNvSpPr/>
          <p:nvPr/>
        </p:nvSpPr>
        <p:spPr bwMode="auto">
          <a:xfrm>
            <a:off x="4084954" y="3718560"/>
            <a:ext cx="7818755" cy="1767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3" name="Shape 10"/>
          <p:cNvSpPr/>
          <p:nvPr/>
        </p:nvSpPr>
        <p:spPr bwMode="auto">
          <a:xfrm>
            <a:off x="4323080" y="3939540"/>
            <a:ext cx="1393825" cy="13258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4" name="Text 11"/>
          <p:cNvSpPr/>
          <p:nvPr/>
        </p:nvSpPr>
        <p:spPr bwMode="auto">
          <a:xfrm>
            <a:off x="4323080" y="3939540"/>
            <a:ext cx="1393825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5" name="Text 12"/>
          <p:cNvSpPr/>
          <p:nvPr/>
        </p:nvSpPr>
        <p:spPr bwMode="auto">
          <a:xfrm>
            <a:off x="4499610" y="4201795"/>
            <a:ext cx="1021715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4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02</a:t>
            </a:r>
            <a:endParaRPr lang="en-US" sz="1600"/>
          </a:p>
        </p:txBody>
      </p:sp>
      <p:sp>
        <p:nvSpPr>
          <p:cNvPr id="16" name="Text 13"/>
          <p:cNvSpPr/>
          <p:nvPr/>
        </p:nvSpPr>
        <p:spPr bwMode="auto">
          <a:xfrm>
            <a:off x="473710" y="2322195"/>
            <a:ext cx="315087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Объединение земель</a:t>
            </a:r>
            <a:endParaRPr lang="en-US" sz="1600"/>
          </a:p>
        </p:txBody>
      </p:sp>
      <p:sp>
        <p:nvSpPr>
          <p:cNvPr id="17" name="Text 14"/>
          <p:cNvSpPr/>
          <p:nvPr/>
        </p:nvSpPr>
        <p:spPr bwMode="auto">
          <a:xfrm>
            <a:off x="473709" y="2978784"/>
            <a:ext cx="3188442" cy="30175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Объединение белорусских земель в рамках Великого княжества Литовского способствовало внутреннему единству и развитию этнического самосознания.</a:t>
            </a:r>
            <a:endParaRPr lang="en-US" sz="2200"/>
          </a:p>
        </p:txBody>
      </p:sp>
      <p:sp>
        <p:nvSpPr>
          <p:cNvPr id="18" name="Text 15"/>
          <p:cNvSpPr/>
          <p:nvPr/>
        </p:nvSpPr>
        <p:spPr bwMode="auto">
          <a:xfrm>
            <a:off x="5907405" y="1775460"/>
            <a:ext cx="57023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Роль православия</a:t>
            </a:r>
            <a:endParaRPr lang="en-US" sz="1600"/>
          </a:p>
        </p:txBody>
      </p:sp>
      <p:sp>
        <p:nvSpPr>
          <p:cNvPr id="19" name="Text 16"/>
          <p:cNvSpPr/>
          <p:nvPr/>
        </p:nvSpPr>
        <p:spPr bwMode="auto">
          <a:xfrm>
            <a:off x="5907404" y="2127249"/>
            <a:ext cx="5702407" cy="1188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Православие, преобладавшее до XVI века, укрепляло этническое единство белорусов и способствовало их внутреннему единству.</a:t>
            </a:r>
            <a:endParaRPr lang="en-US" sz="2200"/>
          </a:p>
        </p:txBody>
      </p:sp>
      <p:sp>
        <p:nvSpPr>
          <p:cNvPr id="20" name="Text 17"/>
          <p:cNvSpPr/>
          <p:nvPr/>
        </p:nvSpPr>
        <p:spPr bwMode="auto">
          <a:xfrm>
            <a:off x="5907405" y="3868420"/>
            <a:ext cx="57023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Развитие языка и культуры</a:t>
            </a:r>
            <a:endParaRPr lang="en-US" sz="1600"/>
          </a:p>
        </p:txBody>
      </p:sp>
      <p:sp>
        <p:nvSpPr>
          <p:cNvPr id="21" name="Text 18"/>
          <p:cNvSpPr/>
          <p:nvPr/>
        </p:nvSpPr>
        <p:spPr bwMode="auto">
          <a:xfrm>
            <a:off x="5907404" y="4220209"/>
            <a:ext cx="5702407" cy="1188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Формирование старобелорусского языка и общая культура способствовали внутреннему единству белорусской народности.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957580" y="603885"/>
            <a:ext cx="979995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XIII–XVI вв.: путь к этническому единству</a:t>
            </a:r>
            <a:endParaRPr lang="en-US" sz="1600"/>
          </a:p>
        </p:txBody>
      </p:sp>
      <p:sp>
        <p:nvSpPr>
          <p:cNvPr id="3" name="Shape 1"/>
          <p:cNvSpPr/>
          <p:nvPr/>
        </p:nvSpPr>
        <p:spPr bwMode="auto">
          <a:xfrm>
            <a:off x="5813425" y="2110740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 fill="norm" stroke="1" extrusionOk="0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gradFill>
            <a:gsLst>
              <a:gs pos="0">
                <a:srgbClr val="8CB143">
                  <a:alpha val="0"/>
                </a:srgbClr>
              </a:gs>
              <a:gs pos="20000">
                <a:srgbClr val="8CB143">
                  <a:alpha val="0"/>
                </a:srgbClr>
              </a:gs>
              <a:gs pos="100000">
                <a:srgbClr val="8CB143">
                  <a:alpha val="40000"/>
                </a:srgbClr>
              </a:gs>
            </a:gsLst>
            <a:lin ang="10800000" scaled="1"/>
          </a:gradFill>
          <a:ln/>
        </p:spPr>
      </p:sp>
      <p:sp>
        <p:nvSpPr>
          <p:cNvPr id="4" name="Text 2"/>
          <p:cNvSpPr/>
          <p:nvPr/>
        </p:nvSpPr>
        <p:spPr bwMode="auto">
          <a:xfrm>
            <a:off x="5813425" y="2110740"/>
            <a:ext cx="5360035" cy="27095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Shape 3"/>
          <p:cNvSpPr/>
          <p:nvPr/>
        </p:nvSpPr>
        <p:spPr bwMode="auto">
          <a:xfrm>
            <a:off x="5921375" y="2241550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 fill="norm" stroke="1" extrusionOk="0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solidFill>
            <a:srgbClr val="FFFFFF"/>
          </a:solidFill>
          <a:ln w="19050">
            <a:gradFill>
              <a:gsLst>
                <a:gs pos="0">
                  <a:srgbClr val="8CB143">
                    <a:alpha val="0"/>
                  </a:srgbClr>
                </a:gs>
                <a:gs pos="30000">
                  <a:srgbClr val="8CB143">
                    <a:alpha val="0"/>
                  </a:srgbClr>
                </a:gs>
                <a:gs pos="100000">
                  <a:srgbClr val="263112"/>
                </a:gs>
              </a:gsLst>
              <a:lin ang="108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 bwMode="auto">
          <a:xfrm>
            <a:off x="5921375" y="2241550"/>
            <a:ext cx="5360035" cy="27095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7" name="Shape 5"/>
          <p:cNvSpPr/>
          <p:nvPr/>
        </p:nvSpPr>
        <p:spPr bwMode="auto">
          <a:xfrm>
            <a:off x="915670" y="1682115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 fill="norm" stroke="1" extrusionOk="0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gradFill>
            <a:gsLst>
              <a:gs pos="0">
                <a:srgbClr val="DFE078">
                  <a:alpha val="0"/>
                </a:srgbClr>
              </a:gs>
              <a:gs pos="20000">
                <a:srgbClr val="DFE078">
                  <a:alpha val="0"/>
                </a:srgbClr>
              </a:gs>
              <a:gs pos="100000">
                <a:srgbClr val="DFE078">
                  <a:alpha val="40000"/>
                </a:srgbClr>
              </a:gs>
            </a:gsLst>
            <a:lin ang="0" scaled="1"/>
          </a:gradFill>
          <a:ln/>
        </p:spPr>
      </p:sp>
      <p:sp>
        <p:nvSpPr>
          <p:cNvPr id="8" name="Text 6"/>
          <p:cNvSpPr/>
          <p:nvPr/>
        </p:nvSpPr>
        <p:spPr bwMode="auto">
          <a:xfrm>
            <a:off x="915670" y="1682115"/>
            <a:ext cx="5360035" cy="27095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9" name="Shape 7"/>
          <p:cNvSpPr/>
          <p:nvPr/>
        </p:nvSpPr>
        <p:spPr bwMode="auto">
          <a:xfrm>
            <a:off x="819785" y="1556385"/>
            <a:ext cx="5360035" cy="2709545"/>
          </a:xfrm>
          <a:custGeom>
            <a:avLst/>
            <a:gdLst/>
            <a:ahLst/>
            <a:cxnLst/>
            <a:rect l="l" t="t" r="r" b="b"/>
            <a:pathLst>
              <a:path w="5360035" h="2709545" fill="norm" stroke="1" extrusionOk="0">
                <a:moveTo>
                  <a:pt x="4633675" y="2709545"/>
                </a:moveTo>
                <a:lnTo>
                  <a:pt x="0" y="2709545"/>
                </a:lnTo>
                <a:lnTo>
                  <a:pt x="726360" y="0"/>
                </a:lnTo>
                <a:lnTo>
                  <a:pt x="5360035" y="0"/>
                </a:lnTo>
                <a:close/>
              </a:path>
            </a:pathLst>
          </a:custGeom>
          <a:solidFill>
            <a:srgbClr val="FFFFFF"/>
          </a:solidFill>
          <a:ln w="19050">
            <a:gradFill>
              <a:gsLst>
                <a:gs pos="0">
                  <a:srgbClr val="DFE078">
                    <a:alpha val="0"/>
                  </a:srgbClr>
                </a:gs>
                <a:gs pos="30000">
                  <a:srgbClr val="DFE078">
                    <a:alpha val="0"/>
                  </a:srgbClr>
                </a:gs>
                <a:gs pos="100000">
                  <a:srgbClr val="BCBE2B"/>
                </a:gs>
              </a:gsLst>
              <a:lin ang="0" scaled="1"/>
            </a:gradFill>
            <a:prstDash val="solid"/>
          </a:ln>
        </p:spPr>
      </p:sp>
      <p:sp>
        <p:nvSpPr>
          <p:cNvPr id="10" name="Text 8"/>
          <p:cNvSpPr/>
          <p:nvPr/>
        </p:nvSpPr>
        <p:spPr bwMode="auto">
          <a:xfrm>
            <a:off x="819785" y="1556385"/>
            <a:ext cx="5360035" cy="27095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1" name="Shape 9"/>
          <p:cNvSpPr/>
          <p:nvPr/>
        </p:nvSpPr>
        <p:spPr bwMode="auto">
          <a:xfrm>
            <a:off x="-3810" y="5335270"/>
            <a:ext cx="12206605" cy="152273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2" name="Text 10"/>
          <p:cNvSpPr/>
          <p:nvPr/>
        </p:nvSpPr>
        <p:spPr bwMode="auto">
          <a:xfrm>
            <a:off x="-3810" y="5335270"/>
            <a:ext cx="12206605" cy="1522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3" name="Shape 11"/>
          <p:cNvSpPr/>
          <p:nvPr/>
        </p:nvSpPr>
        <p:spPr bwMode="auto">
          <a:xfrm>
            <a:off x="4199255" y="1338990"/>
            <a:ext cx="1457325" cy="504006"/>
          </a:xfrm>
          <a:prstGeom prst="parallelogram">
            <a:avLst>
              <a:gd name="adj" fmla="val 20892"/>
            </a:avLst>
          </a:prstGeom>
          <a:solidFill>
            <a:srgbClr val="9FC35D"/>
          </a:solidFill>
          <a:ln/>
        </p:spPr>
      </p:sp>
      <p:sp>
        <p:nvSpPr>
          <p:cNvPr id="14" name="Text 12"/>
          <p:cNvSpPr/>
          <p:nvPr/>
        </p:nvSpPr>
        <p:spPr bwMode="auto">
          <a:xfrm>
            <a:off x="4199255" y="1338990"/>
            <a:ext cx="1457325" cy="50400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01</a:t>
            </a:r>
            <a:endParaRPr lang="en-US" sz="1600"/>
          </a:p>
        </p:txBody>
      </p:sp>
      <p:sp>
        <p:nvSpPr>
          <p:cNvPr id="15" name="Text 13"/>
          <p:cNvSpPr/>
          <p:nvPr/>
        </p:nvSpPr>
        <p:spPr bwMode="auto">
          <a:xfrm>
            <a:off x="1045210" y="2092325"/>
            <a:ext cx="4359910" cy="369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Итоги формирования народности</a:t>
            </a:r>
            <a:endParaRPr lang="en-US" sz="1600"/>
          </a:p>
        </p:txBody>
      </p:sp>
      <p:sp>
        <p:nvSpPr>
          <p:cNvPr id="16" name="Text 14"/>
          <p:cNvSpPr/>
          <p:nvPr/>
        </p:nvSpPr>
        <p:spPr bwMode="auto">
          <a:xfrm>
            <a:off x="593725" y="2514600"/>
            <a:ext cx="4849495" cy="1332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За три столетия на основе общей территории, языка, социальной структуры и культуры сформировалась белорусская народность. Этот процесс стал фундаментом для последующего становления нации.</a:t>
            </a:r>
            <a:endParaRPr lang="en-US" sz="1600"/>
          </a:p>
        </p:txBody>
      </p:sp>
      <p:sp>
        <p:nvSpPr>
          <p:cNvPr id="17" name="Shape 15"/>
          <p:cNvSpPr/>
          <p:nvPr/>
        </p:nvSpPr>
        <p:spPr bwMode="auto">
          <a:xfrm>
            <a:off x="6471285" y="4613685"/>
            <a:ext cx="1457325" cy="504006"/>
          </a:xfrm>
          <a:prstGeom prst="parallelogram">
            <a:avLst>
              <a:gd name="adj" fmla="val 20892"/>
            </a:avLst>
          </a:prstGeom>
          <a:solidFill>
            <a:srgbClr val="263112"/>
          </a:solidFill>
          <a:ln/>
        </p:spPr>
      </p:sp>
      <p:sp>
        <p:nvSpPr>
          <p:cNvPr id="18" name="Text 16"/>
          <p:cNvSpPr/>
          <p:nvPr/>
        </p:nvSpPr>
        <p:spPr bwMode="auto">
          <a:xfrm>
            <a:off x="6471285" y="4613685"/>
            <a:ext cx="1457325" cy="50400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19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2</a:t>
            </a:r>
            <a:endParaRPr lang="en-US" sz="1600"/>
          </a:p>
        </p:txBody>
      </p:sp>
      <p:sp>
        <p:nvSpPr>
          <p:cNvPr id="19" name="Text 17"/>
          <p:cNvSpPr/>
          <p:nvPr/>
        </p:nvSpPr>
        <p:spPr bwMode="auto">
          <a:xfrm flipH="0" flipV="0">
            <a:off x="6994524" y="2173179"/>
            <a:ext cx="4189095" cy="462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Сохранение исторической памяти</a:t>
            </a:r>
            <a:endParaRPr lang="en-US" sz="1600"/>
          </a:p>
        </p:txBody>
      </p:sp>
      <p:sp>
        <p:nvSpPr>
          <p:cNvPr id="20" name="Text 18"/>
          <p:cNvSpPr/>
          <p:nvPr/>
        </p:nvSpPr>
        <p:spPr bwMode="auto">
          <a:xfrm>
            <a:off x="7355180" y="2712349"/>
            <a:ext cx="4658467" cy="1981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Формирование белорусской народности сохранило живую связь между средневековой Русью и современной Беларусью, подчёркивая их историческую преемственность.</a:t>
            </a:r>
            <a:endParaRPr 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2"/>
          <a:srcRect l="5" t="0" r="4" b="0"/>
          <a:stretch/>
        </p:blipFill>
        <p:spPr bwMode="auto">
          <a:xfrm>
            <a:off x="0" y="-2063"/>
            <a:ext cx="12202795" cy="68510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284162" y="2536824"/>
            <a:ext cx="2642941" cy="3353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4" name="Text 1"/>
          <p:cNvSpPr/>
          <p:nvPr/>
        </p:nvSpPr>
        <p:spPr bwMode="auto">
          <a:xfrm>
            <a:off x="3789997" y="3014344"/>
            <a:ext cx="8116713" cy="7620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b="1">
                <a:ln>
                  <a:noFill/>
                </a:ln>
                <a:solidFill>
                  <a:schemeClr val="bg2">
                    <a:lumMod val="95000"/>
                  </a:schemeClr>
                </a:solidFill>
                <a:latin typeface="MiSans"/>
                <a:ea typeface="MiSans"/>
                <a:cs typeface="MiSans"/>
              </a:rPr>
              <a:t>Исторические предпосылки</a:t>
            </a:r>
            <a:endParaRPr sz="1600">
              <a:ln>
                <a:noFill/>
              </a:ln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5" name="Shape 2"/>
          <p:cNvSpPr/>
          <p:nvPr/>
        </p:nvSpPr>
        <p:spPr bwMode="auto"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 bwMode="auto"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pic>
        <p:nvPicPr>
          <p:cNvPr id="66339639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7208" y="932105"/>
            <a:ext cx="3519944" cy="4982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0412357" name=""/>
          <p:cNvSpPr txBox="1"/>
          <p:nvPr/>
        </p:nvSpPr>
        <p:spPr bwMode="auto">
          <a:xfrm flipH="0" flipV="0">
            <a:off x="565048" y="175703"/>
            <a:ext cx="11106399" cy="1645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34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Народность</a:t>
            </a:r>
            <a:r>
              <a:rPr sz="34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— устойчивая общность людей с единым происхождением, языком, территорией, экономикой, культурой и этническим самосознанием.</a:t>
            </a:r>
            <a:endParaRPr sz="7200"/>
          </a:p>
        </p:txBody>
      </p:sp>
      <p:pic>
        <p:nvPicPr>
          <p:cNvPr id="12875274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65048" y="1913099"/>
            <a:ext cx="11263097" cy="2034465"/>
          </a:xfrm>
          <a:prstGeom prst="rect">
            <a:avLst/>
          </a:prstGeom>
        </p:spPr>
      </p:pic>
      <p:pic>
        <p:nvPicPr>
          <p:cNvPr id="159937229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5048" y="4022694"/>
            <a:ext cx="11163299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957579" y="603884"/>
            <a:ext cx="9803014" cy="51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sz="2800">
                <a:ln w="12700">
                  <a:solidFill>
                    <a:schemeClr val="accent5">
                      <a:lumMod val="75000"/>
                      <a:lumOff val="25000"/>
                    </a:schemeClr>
                  </a:solidFill>
                </a:ln>
                <a:solidFill>
                  <a:schemeClr val="bg2"/>
                </a:solidFill>
              </a:rPr>
              <a:t>ДВА ЦЕНТРА ОБЪЕДИНЕНИЯ ВОСТОЧНОСЛАВЯНСКИХ ЗЕМЕЛЬ</a:t>
            </a:r>
            <a:endParaRPr sz="2800">
              <a:ln w="12700">
                <a:solidFill>
                  <a:schemeClr val="accent5">
                    <a:lumMod val="75000"/>
                    <a:lumOff val="25000"/>
                  </a:schemeClr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" name="Shape 1"/>
          <p:cNvSpPr/>
          <p:nvPr/>
        </p:nvSpPr>
        <p:spPr bwMode="auto">
          <a:xfrm>
            <a:off x="-6985" y="1494790"/>
            <a:ext cx="12206605" cy="112649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4" name="Text 2"/>
          <p:cNvSpPr/>
          <p:nvPr/>
        </p:nvSpPr>
        <p:spPr bwMode="auto">
          <a:xfrm>
            <a:off x="-6985" y="1494790"/>
            <a:ext cx="12206605" cy="11264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5" name="Shape 3"/>
          <p:cNvSpPr/>
          <p:nvPr/>
        </p:nvSpPr>
        <p:spPr bwMode="auto">
          <a:xfrm flipH="0" flipV="0">
            <a:off x="741285" y="1925319"/>
            <a:ext cx="5242840" cy="4566475"/>
          </a:xfrm>
          <a:prstGeom prst="roundRect">
            <a:avLst>
              <a:gd name="adj" fmla="val 3066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 bwMode="auto">
          <a:xfrm flipH="0" flipV="0">
            <a:off x="751839" y="1925319"/>
            <a:ext cx="5176800" cy="46774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7" name="Shape 5"/>
          <p:cNvSpPr/>
          <p:nvPr/>
        </p:nvSpPr>
        <p:spPr bwMode="auto">
          <a:xfrm>
            <a:off x="1001037" y="3101339"/>
            <a:ext cx="4506864" cy="0"/>
          </a:xfrm>
          <a:prstGeom prst="line">
            <a:avLst/>
          </a:prstGeom>
          <a:noFill/>
          <a:ln w="19050">
            <a:solidFill>
              <a:srgbClr val="5E5F15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 bwMode="auto">
          <a:xfrm flipH="0" flipV="0">
            <a:off x="6280048" y="1925319"/>
            <a:ext cx="5099786" cy="4566475"/>
          </a:xfrm>
          <a:prstGeom prst="roundRect">
            <a:avLst>
              <a:gd name="adj" fmla="val 3066"/>
            </a:avLst>
          </a:prstGeom>
          <a:solidFill>
            <a:srgbClr val="FFFFFF"/>
          </a:solidFill>
          <a:ln w="19050">
            <a:gradFill>
              <a:gsLst>
                <a:gs pos="0">
                  <a:srgbClr val="8D8E20"/>
                </a:gs>
                <a:gs pos="30000">
                  <a:srgbClr val="8D8E20"/>
                </a:gs>
                <a:gs pos="100000">
                  <a:srgbClr val="BCBE2B"/>
                </a:gs>
              </a:gsLst>
              <a:lin ang="10800000" scaled="1"/>
            </a:gradFill>
            <a:prstDash val="solid"/>
          </a:ln>
        </p:spPr>
      </p:sp>
      <p:sp>
        <p:nvSpPr>
          <p:cNvPr id="9" name="Text 7"/>
          <p:cNvSpPr/>
          <p:nvPr/>
        </p:nvSpPr>
        <p:spPr bwMode="auto">
          <a:xfrm>
            <a:off x="6332677" y="1925320"/>
            <a:ext cx="5047158" cy="40233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0" name="Shape 8"/>
          <p:cNvSpPr/>
          <p:nvPr/>
        </p:nvSpPr>
        <p:spPr bwMode="auto">
          <a:xfrm>
            <a:off x="6581874" y="3101339"/>
            <a:ext cx="4506864" cy="0"/>
          </a:xfrm>
          <a:prstGeom prst="line">
            <a:avLst/>
          </a:prstGeom>
          <a:noFill/>
          <a:ln w="19050">
            <a:solidFill>
              <a:srgbClr val="5E5F15"/>
            </a:solidFill>
            <a:prstDash val="solid"/>
            <a:headEnd type="none"/>
            <a:tailEnd type="none"/>
          </a:ln>
        </p:spPr>
      </p:sp>
      <p:sp>
        <p:nvSpPr>
          <p:cNvPr id="11" name="Text 9"/>
          <p:cNvSpPr/>
          <p:nvPr/>
        </p:nvSpPr>
        <p:spPr bwMode="auto">
          <a:xfrm flipH="0" flipV="0">
            <a:off x="1023089" y="1925319"/>
            <a:ext cx="4505609" cy="118875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Великое княжество Литовское и Московское княжество</a:t>
            </a:r>
            <a:endParaRPr lang="en-US" sz="1600"/>
          </a:p>
        </p:txBody>
      </p:sp>
      <p:sp>
        <p:nvSpPr>
          <p:cNvPr id="12" name="Text 10"/>
          <p:cNvSpPr/>
          <p:nvPr/>
        </p:nvSpPr>
        <p:spPr bwMode="auto">
          <a:xfrm>
            <a:off x="1185949" y="3155314"/>
            <a:ext cx="4798248" cy="32613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32360C"/>
                </a:solidFill>
                <a:latin typeface="MiSans"/>
                <a:ea typeface="MiSans"/>
                <a:cs typeface="MiSans"/>
              </a:rPr>
              <a:t>В XIII–XIV веках сформировались два центра объединения земель Древней Руси: Великое княжество Литовское и Московское княжество. </a:t>
            </a:r>
            <a:r>
              <a:rPr lang="ru-RU" sz="2000">
                <a:solidFill>
                  <a:srgbClr val="32360C"/>
                </a:solidFill>
                <a:latin typeface="MiSans"/>
                <a:ea typeface="MiSans"/>
                <a:cs typeface="MiSans"/>
              </a:rPr>
              <a:t> </a:t>
            </a:r>
            <a:r>
              <a:rPr lang="en-US" sz="2000">
                <a:solidFill>
                  <a:srgbClr val="32360C"/>
                </a:solidFill>
                <a:latin typeface="MiSans"/>
                <a:ea typeface="MiSans"/>
                <a:cs typeface="MiSans"/>
              </a:rPr>
              <a:t>Это разделение стало основой для формирования различных восточнославянских этносов, в том числе белорусской народности.</a:t>
            </a:r>
            <a:endParaRPr sz="2000">
              <a:solidFill>
                <a:srgbClr val="32360C"/>
              </a:solidFill>
            </a:endParaRPr>
          </a:p>
        </p:txBody>
      </p:sp>
      <p:sp>
        <p:nvSpPr>
          <p:cNvPr id="13" name="Text 11"/>
          <p:cNvSpPr/>
          <p:nvPr/>
        </p:nvSpPr>
        <p:spPr bwMode="auto">
          <a:xfrm>
            <a:off x="6603927" y="2209800"/>
            <a:ext cx="4505394" cy="7747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1">
                <a:solidFill>
                  <a:srgbClr val="9FC35D"/>
                </a:solidFill>
                <a:latin typeface="MiSans"/>
                <a:ea typeface="MiSans"/>
                <a:cs typeface="MiSans"/>
              </a:rPr>
              <a:t>Влияние на формирование народности</a:t>
            </a:r>
            <a:endParaRPr lang="en-US" sz="1600"/>
          </a:p>
        </p:txBody>
      </p:sp>
      <p:sp>
        <p:nvSpPr>
          <p:cNvPr id="14" name="Text 12"/>
          <p:cNvSpPr/>
          <p:nvPr/>
        </p:nvSpPr>
        <p:spPr bwMode="auto">
          <a:xfrm>
            <a:off x="6460582" y="3155314"/>
            <a:ext cx="4755433" cy="2865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32360C"/>
                </a:solidFill>
                <a:latin typeface="MiSans"/>
                <a:ea typeface="MiSans"/>
                <a:cs typeface="MiSans"/>
              </a:rPr>
              <a:t>Соперничество между Великим княжеством Литовским и Московским княжеством способствовало разделению восточных славян и началу формирования самостоятельной белорусской народности в составе ВКЛ</a:t>
            </a:r>
            <a:r>
              <a:rPr lang="en-US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.</a:t>
            </a:r>
            <a:endParaRPr lang="en-US" sz="1600"/>
          </a:p>
        </p:txBody>
      </p:sp>
      <p:sp>
        <p:nvSpPr>
          <p:cNvPr id="1833243897" name=""/>
          <p:cNvSpPr/>
          <p:nvPr/>
        </p:nvSpPr>
        <p:spPr bwMode="auto">
          <a:xfrm>
            <a:off x="6004541" y="2971781"/>
            <a:ext cx="182988" cy="91443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ctr">
              <a:defRPr/>
            </a:pPr>
            <a:endParaRPr sz="5400" b="1">
              <a:ln w="12700">
                <a:solidFill>
                  <a:schemeClr val="accent5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5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0-d2nf89h8bjvh7rlj09l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64025" y="1797050"/>
            <a:ext cx="3651250" cy="34747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3:50-d2nf89h8bjvh7rlj09l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8950" y="2166620"/>
            <a:ext cx="3651250" cy="347472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8-27-20:03:50-d2nf89h8bjvh7rlj09lg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60690" y="2166620"/>
            <a:ext cx="3651250" cy="347472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 bwMode="auto">
          <a:xfrm>
            <a:off x="957579" y="603884"/>
            <a:ext cx="9799990" cy="579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MiSans"/>
                <a:ea typeface="MiSans"/>
                <a:cs typeface="MiSans"/>
              </a:rPr>
              <a:t>От племени к народности: этапы этногенеза</a:t>
            </a:r>
            <a:endParaRPr lang="en-US" sz="1600"/>
          </a:p>
        </p:txBody>
      </p:sp>
      <p:sp>
        <p:nvSpPr>
          <p:cNvPr id="6" name="Shape 1"/>
          <p:cNvSpPr/>
          <p:nvPr/>
        </p:nvSpPr>
        <p:spPr bwMode="auto">
          <a:xfrm>
            <a:off x="457835" y="1775460"/>
            <a:ext cx="3714750" cy="76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7" name="Text 2"/>
          <p:cNvSpPr/>
          <p:nvPr/>
        </p:nvSpPr>
        <p:spPr bwMode="auto">
          <a:xfrm>
            <a:off x="457835" y="1775460"/>
            <a:ext cx="371475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8" name="Shape 3"/>
          <p:cNvSpPr/>
          <p:nvPr/>
        </p:nvSpPr>
        <p:spPr bwMode="auto">
          <a:xfrm>
            <a:off x="1669415" y="5783580"/>
            <a:ext cx="1292860" cy="121920"/>
          </a:xfrm>
          <a:prstGeom prst="ellipse">
            <a:avLst/>
          </a:prstGeom>
          <a:solidFill>
            <a:srgbClr val="BCBE2B">
              <a:alpha val="65098"/>
            </a:srgbClr>
          </a:solidFill>
          <a:ln/>
        </p:spPr>
      </p:sp>
      <p:sp>
        <p:nvSpPr>
          <p:cNvPr id="9" name="Text 4"/>
          <p:cNvSpPr/>
          <p:nvPr/>
        </p:nvSpPr>
        <p:spPr bwMode="auto">
          <a:xfrm>
            <a:off x="1669415" y="5783580"/>
            <a:ext cx="1292860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0" name="Shape 5"/>
          <p:cNvSpPr/>
          <p:nvPr/>
        </p:nvSpPr>
        <p:spPr bwMode="auto">
          <a:xfrm>
            <a:off x="4242435" y="1379220"/>
            <a:ext cx="3714750" cy="76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1" name="Text 6"/>
          <p:cNvSpPr/>
          <p:nvPr/>
        </p:nvSpPr>
        <p:spPr bwMode="auto">
          <a:xfrm>
            <a:off x="4242435" y="1379220"/>
            <a:ext cx="371475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2" name="Shape 7"/>
          <p:cNvSpPr/>
          <p:nvPr/>
        </p:nvSpPr>
        <p:spPr bwMode="auto">
          <a:xfrm>
            <a:off x="5454015" y="5387340"/>
            <a:ext cx="1292860" cy="121920"/>
          </a:xfrm>
          <a:prstGeom prst="ellipse">
            <a:avLst/>
          </a:prstGeom>
          <a:solidFill>
            <a:srgbClr val="BCBE2B">
              <a:alpha val="65098"/>
            </a:srgbClr>
          </a:solidFill>
          <a:ln/>
        </p:spPr>
      </p:sp>
      <p:sp>
        <p:nvSpPr>
          <p:cNvPr id="13" name="Text 8"/>
          <p:cNvSpPr/>
          <p:nvPr/>
        </p:nvSpPr>
        <p:spPr bwMode="auto">
          <a:xfrm>
            <a:off x="5454015" y="5387340"/>
            <a:ext cx="1292860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4" name="Shape 9"/>
          <p:cNvSpPr/>
          <p:nvPr/>
        </p:nvSpPr>
        <p:spPr bwMode="auto">
          <a:xfrm>
            <a:off x="8005445" y="1775460"/>
            <a:ext cx="3714750" cy="762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5" name="Text 10"/>
          <p:cNvSpPr/>
          <p:nvPr/>
        </p:nvSpPr>
        <p:spPr bwMode="auto">
          <a:xfrm>
            <a:off x="8005445" y="1775460"/>
            <a:ext cx="371475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6" name="Shape 11"/>
          <p:cNvSpPr/>
          <p:nvPr/>
        </p:nvSpPr>
        <p:spPr bwMode="auto">
          <a:xfrm>
            <a:off x="9217025" y="5783580"/>
            <a:ext cx="1292860" cy="121920"/>
          </a:xfrm>
          <a:prstGeom prst="ellipse">
            <a:avLst/>
          </a:prstGeom>
          <a:solidFill>
            <a:srgbClr val="BCBE2B">
              <a:alpha val="65098"/>
            </a:srgbClr>
          </a:solidFill>
          <a:ln/>
        </p:spPr>
      </p:sp>
      <p:sp>
        <p:nvSpPr>
          <p:cNvPr id="17" name="Text 12"/>
          <p:cNvSpPr/>
          <p:nvPr/>
        </p:nvSpPr>
        <p:spPr bwMode="auto">
          <a:xfrm>
            <a:off x="9217025" y="5783580"/>
            <a:ext cx="1292860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  <a:defRPr/>
            </a:pPr>
            <a:endParaRPr lang="en-US" sz="1600"/>
          </a:p>
        </p:txBody>
      </p:sp>
      <p:sp>
        <p:nvSpPr>
          <p:cNvPr id="18" name="Text 13"/>
          <p:cNvSpPr/>
          <p:nvPr/>
        </p:nvSpPr>
        <p:spPr bwMode="auto">
          <a:xfrm>
            <a:off x="744905" y="1833880"/>
            <a:ext cx="31406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Этапы развития этноса</a:t>
            </a:r>
            <a:endParaRPr lang="en-US" sz="1600"/>
          </a:p>
        </p:txBody>
      </p:sp>
      <p:sp>
        <p:nvSpPr>
          <p:cNvPr id="19" name="Text 14"/>
          <p:cNvSpPr/>
          <p:nvPr/>
        </p:nvSpPr>
        <p:spPr bwMode="auto">
          <a:xfrm>
            <a:off x="586740" y="2593340"/>
            <a:ext cx="3457575" cy="2209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Формирование белорусской народности проходило через несколько этапов: от родоплеменных объединений к народности, которая предшествовала нации. Этот процесс охватил конец XIII–XVI веков.</a:t>
            </a:r>
            <a:endParaRPr lang="en-US" sz="1600"/>
          </a:p>
        </p:txBody>
      </p:sp>
      <p:sp>
        <p:nvSpPr>
          <p:cNvPr id="20" name="Text 15"/>
          <p:cNvSpPr/>
          <p:nvPr/>
        </p:nvSpPr>
        <p:spPr bwMode="auto">
          <a:xfrm>
            <a:off x="4529505" y="1437640"/>
            <a:ext cx="3140610" cy="5810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Общность языка и культуры</a:t>
            </a:r>
            <a:endParaRPr lang="en-US" sz="1600"/>
          </a:p>
        </p:txBody>
      </p:sp>
      <p:sp>
        <p:nvSpPr>
          <p:cNvPr id="21" name="Text 16"/>
          <p:cNvSpPr/>
          <p:nvPr/>
        </p:nvSpPr>
        <p:spPr bwMode="auto">
          <a:xfrm>
            <a:off x="4371340" y="2197100"/>
            <a:ext cx="3457575" cy="2489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Общность языка, территории, хозяйственных связей и культуры создавала устойчивую этническую основу, предшествующую формированию нации. Это способствовало объединению различных племен в единый этнос.</a:t>
            </a:r>
            <a:endParaRPr lang="en-US" sz="1600"/>
          </a:p>
        </p:txBody>
      </p:sp>
      <p:sp>
        <p:nvSpPr>
          <p:cNvPr id="22" name="Text 17"/>
          <p:cNvSpPr/>
          <p:nvPr/>
        </p:nvSpPr>
        <p:spPr bwMode="auto">
          <a:xfrm>
            <a:off x="8292515" y="1833880"/>
            <a:ext cx="31406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>
                <a:solidFill>
                  <a:srgbClr val="FFFFFF"/>
                </a:solidFill>
                <a:latin typeface="MiSans"/>
                <a:ea typeface="MiSans"/>
                <a:cs typeface="MiSans"/>
              </a:rPr>
              <a:t>Важность общности</a:t>
            </a:r>
            <a:endParaRPr lang="en-US" sz="1600"/>
          </a:p>
        </p:txBody>
      </p:sp>
      <p:sp>
        <p:nvSpPr>
          <p:cNvPr id="23" name="Text 18"/>
          <p:cNvSpPr/>
          <p:nvPr/>
        </p:nvSpPr>
        <p:spPr bwMode="auto">
          <a:xfrm>
            <a:off x="8134350" y="2593340"/>
            <a:ext cx="3457575" cy="2209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600">
                <a:solidFill>
                  <a:srgbClr val="000000"/>
                </a:solidFill>
                <a:latin typeface="MiSans"/>
                <a:ea typeface="MiSans"/>
                <a:cs typeface="MiSans"/>
              </a:rPr>
              <a:t>Общность языка, территории и культуры сыграла ключевую роль в формировании белорусской народности. Эти факторы способствовали внутреннему единству и развитию этнического самосознания.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6584821" name=""/>
          <p:cNvSpPr txBox="1"/>
          <p:nvPr/>
        </p:nvSpPr>
        <p:spPr bwMode="auto">
          <a:xfrm flipH="0" flipV="0">
            <a:off x="611286" y="508616"/>
            <a:ext cx="6982673" cy="822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48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ПРЕДПОСЫЛКИ</a:t>
            </a:r>
            <a:endParaRPr sz="4800" b="1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80946646" name=""/>
          <p:cNvSpPr txBox="1"/>
          <p:nvPr/>
        </p:nvSpPr>
        <p:spPr bwMode="auto">
          <a:xfrm flipH="0" flipV="0">
            <a:off x="823980" y="1331612"/>
            <a:ext cx="7647886" cy="44805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4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1.Объединение всех белорусских земель в рамках ВКЛ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4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2.Развитие хозяйства, расширение сухопутных путей стимулировали торговлю и связность территорий.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4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3.Сложилась сословная структура: шляхта, духовенство, мещане, крестьяне.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4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4.Конфессиональный фактор: православие было преобладающим до середины XVI века, укрепляло этническое единство. </a:t>
            </a:r>
            <a:endParaRPr sz="2400" spc="4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4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5.Но расширение католицизма, протестантизма и Контрреформация усложнили формирование этнической элиты, она откалывалась от простого народа и этнически начала связывать себя с польским этносом.</a:t>
            </a:r>
            <a:endParaRPr sz="3600"/>
          </a:p>
        </p:txBody>
      </p:sp>
      <p:pic>
        <p:nvPicPr>
          <p:cNvPr id="41002324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71867" y="920114"/>
            <a:ext cx="3519943" cy="498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8096218" name=""/>
          <p:cNvSpPr txBox="1"/>
          <p:nvPr/>
        </p:nvSpPr>
        <p:spPr bwMode="auto">
          <a:xfrm flipH="0" flipV="0">
            <a:off x="361601" y="406892"/>
            <a:ext cx="5752710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 b="1">
                <a:solidFill>
                  <a:schemeClr val="accent6">
                    <a:lumMod val="10000"/>
                  </a:schemeClr>
                </a:solidFill>
              </a:rPr>
              <a:t>ТЕРРИТОРИЯ</a:t>
            </a:r>
            <a:endParaRPr sz="3600" b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35104000" name=""/>
          <p:cNvSpPr txBox="1"/>
          <p:nvPr/>
        </p:nvSpPr>
        <p:spPr bwMode="auto">
          <a:xfrm flipH="0" flipV="0">
            <a:off x="518810" y="1183688"/>
            <a:ext cx="4994121" cy="4785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северная </a:t>
            </a:r>
            <a:r>
              <a:rPr sz="28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граница — Ливонский орден, Псков и Новгород; </a:t>
            </a:r>
            <a:endParaRPr sz="2800" spc="4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8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западная </a:t>
            </a:r>
            <a:r>
              <a:rPr sz="28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— Западное Подляшье (соседи — поляки, литовцы, ятвяги); </a:t>
            </a:r>
            <a:endParaRPr sz="2800" spc="4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8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южная </a:t>
            </a:r>
            <a:r>
              <a:rPr sz="28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— Полесье (контакты с украинским народом); </a:t>
            </a:r>
            <a:endParaRPr sz="2800" spc="4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800" b="1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восточная</a:t>
            </a:r>
            <a:r>
              <a:rPr sz="28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— менялась, включала Брянщину и </a:t>
            </a:r>
            <a:r>
              <a:rPr sz="2800" spc="4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Смоленщину.</a:t>
            </a:r>
            <a:endParaRPr/>
          </a:p>
        </p:txBody>
      </p:sp>
      <p:pic>
        <p:nvPicPr>
          <p:cNvPr id="1010325210" name="Google Shape;210;p6"/>
          <p:cNvPicPr/>
          <p:nvPr/>
        </p:nvPicPr>
        <p:blipFill>
          <a:blip r:embed="rId2">
            <a:alphaModFix/>
          </a:blip>
          <a:srcRect l="0" t="0" r="19290" b="0"/>
          <a:stretch/>
        </p:blipFill>
        <p:spPr bwMode="auto">
          <a:xfrm flipH="0" flipV="0">
            <a:off x="5558737" y="726950"/>
            <a:ext cx="6103397" cy="54504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63048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90472" y="564101"/>
            <a:ext cx="11606067" cy="561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9FC35D"/>
      </a:accent1>
      <a:accent2>
        <a:srgbClr val="BCBE2B"/>
      </a:accent2>
      <a:accent3>
        <a:srgbClr val="9FC35D"/>
      </a:accent3>
      <a:accent4>
        <a:srgbClr val="263112"/>
      </a:accent4>
      <a:accent5>
        <a:srgbClr val="0A0C08"/>
      </a:accent5>
      <a:accent6>
        <a:srgbClr val="F5F6E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(16:9)</PresentationFormat>
  <Paragraphs>0</Paragraphs>
  <Slides>28</Slides>
  <Notes>28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Manager/>
  <Company>Moonshot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белорусской народности</dc:title>
  <dc:subject>Рождение белорусской народности</dc:subject>
  <dc:creator>Kimi</dc:creator>
  <cp:keywords/>
  <dc:description/>
  <dc:identifier/>
  <dc:language/>
  <cp:lastModifiedBy/>
  <cp:revision>2</cp:revision>
  <dcterms:created xsi:type="dcterms:W3CDTF">2025-11-05T15:23:54Z</dcterms:created>
  <dcterms:modified xsi:type="dcterms:W3CDTF">2025-11-05T18:08:04Z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{"Label":"Рождение белорусской народности","ContentProducer":"001191110108MACG2KBH8F10000","ProduceID":"d45mm7m0ftluoqdgtugg","ReservedCode1":"","ContentPropagator":"001191110108MACG2KBH8F20000","PropagateID":"d45mm7m0ftluoqdgtugg","ReservedCode2":""}</vt:lpwstr>
  </property>
</Properties>
</file>