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presProps" Target="presProps.xml" /><Relationship Id="rId20" Type="http://schemas.openxmlformats.org/officeDocument/2006/relationships/tableStyles" Target="tableStyles.xml" /><Relationship Id="rId21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title" userDrawn="1">
  <p:cSld name="Титульный слайд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752858" y="6453386"/>
            <a:ext cx="1607944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584054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 bwMode="auto"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 fill="norm" stroke="1" extrusionOk="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 fill="norm" stroke="1" extrusionOk="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371600" y="2295525"/>
            <a:ext cx="9601200" cy="357187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9596561" y="624156"/>
            <a:ext cx="1565766" cy="5243244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1371600" y="624156"/>
            <a:ext cx="8179641" cy="5243244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secHead" userDrawn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 fill="norm" stroke="1" extrusionOk="0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371600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371600" y="3305206"/>
            <a:ext cx="4443984" cy="256219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525014" y="3305206"/>
            <a:ext cx="4443984" cy="256219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 bwMode="auto"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2999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 bwMode="auto"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 bwMode="auto"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2999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 bwMode="auto"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bg2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DE6118-2437-4B30-8E3C-4D2BE6020583}" type="datetimeFigureOut">
              <a:rPr lang="en-US"/>
              <a:t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9E57DC2-970A-4B3E-BB1C-7A09969E49DF}" type="slidenum">
              <a:rPr lang="en-US"/>
              <a:t/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 bwMode="auto"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89000"/>
        </a:lnSpc>
        <a:spcBef>
          <a:spcPts val="0"/>
        </a:spcBef>
        <a:buNone/>
        <a:defRPr sz="44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>
        <a:lnSpc>
          <a:spcPct val="94000"/>
        </a:lnSpc>
        <a:spcBef>
          <a:spcPts val="1000"/>
        </a:spcBef>
        <a:spcAft>
          <a:spcPts val="200"/>
        </a:spcAft>
        <a:buFont typeface="Franklin Gothic Book"/>
        <a:buChar char="■"/>
        <a:defRPr sz="20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>
        <a:lnSpc>
          <a:spcPct val="94000"/>
        </a:lnSpc>
        <a:spcBef>
          <a:spcPts val="500"/>
        </a:spcBef>
        <a:spcAft>
          <a:spcPts val="200"/>
        </a:spcAft>
        <a:buFont typeface="Franklin Gothic Book"/>
        <a:buChar char="–"/>
        <a:defRPr sz="2000" i="1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>
        <a:lnSpc>
          <a:spcPct val="94000"/>
        </a:lnSpc>
        <a:spcBef>
          <a:spcPts val="500"/>
        </a:spcBef>
        <a:spcAft>
          <a:spcPts val="200"/>
        </a:spcAft>
        <a:buFont typeface="Franklin Gothic Book"/>
        <a:buChar char="■"/>
        <a:defRPr sz="18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>
        <a:lnSpc>
          <a:spcPct val="94000"/>
        </a:lnSpc>
        <a:spcBef>
          <a:spcPts val="500"/>
        </a:spcBef>
        <a:spcAft>
          <a:spcPts val="200"/>
        </a:spcAft>
        <a:buFont typeface="Franklin Gothic Book"/>
        <a:buChar char="–"/>
        <a:defRPr sz="1800" i="1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>
        <a:lnSpc>
          <a:spcPct val="94000"/>
        </a:lnSpc>
        <a:spcBef>
          <a:spcPts val="500"/>
        </a:spcBef>
        <a:spcAft>
          <a:spcPts val="200"/>
        </a:spcAft>
        <a:buFont typeface="Franklin Gothic Book"/>
        <a:buChar char="■"/>
        <a:defRPr sz="16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>
        <a:lnSpc>
          <a:spcPct val="94000"/>
        </a:lnSpc>
        <a:spcBef>
          <a:spcPts val="500"/>
        </a:spcBef>
        <a:spcAft>
          <a:spcPts val="200"/>
        </a:spcAft>
        <a:buFont typeface="Franklin Gothic Book"/>
        <a:buChar char="–"/>
        <a:defRPr sz="1600" i="1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>
        <a:lnSpc>
          <a:spcPct val="94000"/>
        </a:lnSpc>
        <a:spcBef>
          <a:spcPts val="500"/>
        </a:spcBef>
        <a:spcAft>
          <a:spcPts val="200"/>
        </a:spcAft>
        <a:buFont typeface="Franklin Gothic Book"/>
        <a:buChar char="■"/>
        <a:defRPr sz="140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>
        <a:lnSpc>
          <a:spcPct val="94000"/>
        </a:lnSpc>
        <a:spcBef>
          <a:spcPts val="500"/>
        </a:spcBef>
        <a:spcAft>
          <a:spcPts val="200"/>
        </a:spcAft>
        <a:buFont typeface="Franklin Gothic Book"/>
        <a:buChar char="–"/>
        <a:defRPr sz="1400" i="1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>
        <a:lnSpc>
          <a:spcPct val="94000"/>
        </a:lnSpc>
        <a:spcBef>
          <a:spcPts val="500"/>
        </a:spcBef>
        <a:spcAft>
          <a:spcPts val="200"/>
        </a:spcAft>
        <a:buFont typeface="Franklin Gothic Book"/>
        <a:buChar char="■"/>
        <a:defRPr sz="14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 sz="4400" i="1" u="sng">
                <a:latin typeface="Bookman Old Style"/>
              </a:rPr>
              <a:t>З</a:t>
            </a:r>
            <a:r>
              <a:rPr lang="ru-RU" sz="4400" i="1" u="sng">
                <a:latin typeface="Bookman Old Style"/>
              </a:rPr>
              <a:t>ападная Беларусь в составе Польши</a:t>
            </a:r>
            <a:endParaRPr lang="ru-RU" sz="4400" i="1" u="sng">
              <a:latin typeface="Bookman Old Style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800" advClick="1">
        <p:fade thruBlk="0"/>
      </p:transition>
    </mc:Choice>
    <mc:Fallback>
      <p:transition spd="med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972354" y="428223"/>
            <a:ext cx="10425449" cy="730876"/>
          </a:xfrm>
        </p:spPr>
        <p:txBody>
          <a:bodyPr/>
          <a:lstStyle/>
          <a:p>
            <a:pPr>
              <a:defRPr/>
            </a:pPr>
            <a:r>
              <a:rPr lang="ru-RU">
                <a:latin typeface="Times New Roman"/>
                <a:cs typeface="Times New Roman"/>
              </a:rPr>
              <a:t>Политические партии и организации</a:t>
            </a:r>
            <a:endParaRPr lang="ru-RU">
              <a:latin typeface="Times New Roman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972354" y="1390918"/>
            <a:ext cx="6858001" cy="4881093"/>
          </a:xfrm>
        </p:spPr>
        <p:txBody>
          <a:bodyPr>
            <a:normAutofit lnSpcReduction="10000"/>
          </a:bodyPr>
          <a:lstStyle/>
          <a:p>
            <a:pPr>
              <a:buFont typeface="Wingdings"/>
              <a:buChar char="Ø"/>
              <a:defRPr/>
            </a:pPr>
            <a:r>
              <a:rPr lang="ru-RU" b="1"/>
              <a:t>КПЗБ:</a:t>
            </a:r>
            <a:endParaRPr/>
          </a:p>
          <a:p>
            <a:pPr>
              <a:buFont typeface="Arial"/>
              <a:buChar char="•"/>
              <a:defRPr/>
            </a:pPr>
            <a:r>
              <a:rPr lang="ru-RU"/>
              <a:t> К</a:t>
            </a:r>
            <a:r>
              <a:rPr lang="ru-RU"/>
              <a:t>урс </a:t>
            </a:r>
            <a:r>
              <a:rPr lang="ru-RU"/>
              <a:t>на </a:t>
            </a:r>
            <a:r>
              <a:rPr lang="ru-RU"/>
              <a:t>развертывание </a:t>
            </a:r>
            <a:r>
              <a:rPr lang="ru-RU"/>
              <a:t>партизанского движения с целью смены политической власти в Западной Беларуси </a:t>
            </a:r>
            <a:r>
              <a:rPr lang="ru-RU"/>
              <a:t>и </a:t>
            </a:r>
            <a:r>
              <a:rPr lang="ru-RU"/>
              <a:t>ее воссоединения с БССР</a:t>
            </a:r>
            <a:r>
              <a:rPr lang="ru-RU"/>
              <a:t>.</a:t>
            </a:r>
            <a:endParaRPr/>
          </a:p>
          <a:p>
            <a:pPr>
              <a:buFont typeface="Arial"/>
              <a:buChar char="•"/>
              <a:defRPr/>
            </a:pPr>
            <a:r>
              <a:rPr lang="ru-RU"/>
              <a:t> </a:t>
            </a:r>
            <a:r>
              <a:rPr lang="ru-RU"/>
              <a:t>Предусматривались ликвидация помещичьего </a:t>
            </a:r>
            <a:r>
              <a:rPr lang="ru-RU"/>
              <a:t>землевладения </a:t>
            </a:r>
            <a:endParaRPr/>
          </a:p>
          <a:p>
            <a:pPr>
              <a:buFont typeface="Arial"/>
              <a:buChar char="•"/>
              <a:defRPr/>
            </a:pPr>
            <a:r>
              <a:rPr lang="ru-RU"/>
              <a:t> П</a:t>
            </a:r>
            <a:r>
              <a:rPr lang="ru-RU"/>
              <a:t>ередача </a:t>
            </a:r>
            <a:r>
              <a:rPr lang="ru-RU"/>
              <a:t>земли крестьянам без </a:t>
            </a:r>
            <a:r>
              <a:rPr lang="ru-RU"/>
              <a:t>выкупа</a:t>
            </a:r>
            <a:endParaRPr/>
          </a:p>
          <a:p>
            <a:pPr>
              <a:buFont typeface="Arial"/>
              <a:buChar char="•"/>
              <a:defRPr/>
            </a:pPr>
            <a:r>
              <a:rPr lang="ru-RU"/>
              <a:t> </a:t>
            </a:r>
            <a:r>
              <a:rPr lang="ru-RU" i="1"/>
              <a:t>КСМЗБ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/>
              <a:t> </a:t>
            </a:r>
            <a:r>
              <a:rPr lang="ru-RU" b="1"/>
              <a:t>БКРГ:</a:t>
            </a:r>
            <a:endParaRPr/>
          </a:p>
          <a:p>
            <a:pPr>
              <a:buFont typeface="Arial"/>
              <a:buChar char="•"/>
              <a:defRPr/>
            </a:pPr>
            <a:r>
              <a:rPr lang="ru-RU"/>
              <a:t> </a:t>
            </a:r>
            <a:r>
              <a:rPr lang="ru-RU"/>
              <a:t>Самоопределение </a:t>
            </a:r>
            <a:r>
              <a:rPr lang="ru-RU"/>
              <a:t>Западной </a:t>
            </a:r>
            <a:r>
              <a:rPr lang="ru-RU"/>
              <a:t>Беларуси</a:t>
            </a:r>
            <a:endParaRPr/>
          </a:p>
          <a:p>
            <a:pPr>
              <a:buFont typeface="Arial"/>
              <a:buChar char="•"/>
              <a:defRPr/>
            </a:pPr>
            <a:r>
              <a:rPr lang="ru-RU"/>
              <a:t> Формирование </a:t>
            </a:r>
            <a:r>
              <a:rPr lang="ru-RU"/>
              <a:t>рабоче-крестьянского </a:t>
            </a:r>
            <a:r>
              <a:rPr lang="ru-RU"/>
              <a:t>правительства </a:t>
            </a:r>
            <a:endParaRPr lang="ru-RU"/>
          </a:p>
          <a:p>
            <a:pPr>
              <a:buFont typeface="Arial"/>
              <a:buChar char="•"/>
              <a:defRPr/>
            </a:pPr>
            <a:r>
              <a:rPr lang="ru-RU"/>
              <a:t> </a:t>
            </a:r>
            <a:r>
              <a:rPr lang="ru-RU"/>
              <a:t>Передача </a:t>
            </a:r>
            <a:r>
              <a:rPr lang="ru-RU"/>
              <a:t>земли крестьянам без </a:t>
            </a:r>
            <a:r>
              <a:rPr lang="ru-RU"/>
              <a:t>выкупа</a:t>
            </a:r>
            <a:endParaRPr/>
          </a:p>
          <a:p>
            <a:pPr>
              <a:buFont typeface="Arial"/>
              <a:buChar char="•"/>
              <a:defRPr/>
            </a:pPr>
            <a:r>
              <a:rPr lang="ru-RU"/>
              <a:t>  Уничтожение </a:t>
            </a:r>
            <a:r>
              <a:rPr lang="ru-RU"/>
              <a:t>системы осадничества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266849" y="1519707"/>
            <a:ext cx="2973999" cy="4340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8384146" y="6117465"/>
            <a:ext cx="3155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Б. А. Тарашкевич</a:t>
            </a:r>
            <a:endParaRPr lang="ru-RU"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371600" y="466859"/>
            <a:ext cx="9923172" cy="924059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rgbClr val="00B050"/>
                </a:solidFill>
                <a:latin typeface="Times New Roman"/>
                <a:cs typeface="Times New Roman"/>
              </a:rPr>
              <a:t>Образование</a:t>
            </a:r>
            <a:endParaRPr lang="ru-RU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371600" y="1609860"/>
            <a:ext cx="10721662" cy="4649272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ru-RU" sz="3600" u="sng">
                <a:latin typeface="Times New Roman"/>
                <a:cs typeface="Times New Roman"/>
              </a:rPr>
              <a:t>Полонизация</a:t>
            </a:r>
            <a:r>
              <a:rPr lang="ru-RU" sz="3600">
                <a:latin typeface="Times New Roman"/>
                <a:cs typeface="Times New Roman"/>
              </a:rPr>
              <a:t>: запрет белорусского языка, закрытие школ, прекращение изданий газет и журналов на белорусском языке.</a:t>
            </a:r>
            <a:endParaRPr/>
          </a:p>
          <a:p>
            <a:pPr marL="0" indent="0">
              <a:buNone/>
              <a:defRPr/>
            </a:pPr>
            <a:r>
              <a:rPr lang="ru-RU" sz="3600" b="1">
                <a:latin typeface="Times New Roman"/>
                <a:cs typeface="Times New Roman"/>
              </a:rPr>
              <a:t>ТБШ</a:t>
            </a:r>
            <a:r>
              <a:rPr lang="ru-RU" sz="3600">
                <a:latin typeface="Times New Roman"/>
                <a:cs typeface="Times New Roman"/>
              </a:rPr>
              <a:t> </a:t>
            </a:r>
            <a:r>
              <a:rPr lang="ru-RU" sz="3600">
                <a:latin typeface="Times New Roman"/>
                <a:cs typeface="Times New Roman"/>
              </a:rPr>
              <a:t>- массовая легальная </a:t>
            </a:r>
            <a:r>
              <a:rPr lang="ru-RU" sz="3600">
                <a:latin typeface="Times New Roman"/>
                <a:cs typeface="Times New Roman"/>
              </a:rPr>
              <a:t>культурно-просветительская организация</a:t>
            </a:r>
            <a:r>
              <a:rPr lang="ru-RU" sz="3600">
                <a:latin typeface="Times New Roman"/>
                <a:cs typeface="Times New Roman"/>
              </a:rPr>
              <a:t> </a:t>
            </a:r>
            <a:r>
              <a:rPr lang="ru-RU" sz="3600">
                <a:latin typeface="Times New Roman"/>
                <a:cs typeface="Times New Roman"/>
              </a:rPr>
              <a:t>(1921-1937гг.):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3600">
                <a:latin typeface="Times New Roman"/>
                <a:cs typeface="Times New Roman"/>
              </a:rPr>
              <a:t>открытие </a:t>
            </a:r>
            <a:r>
              <a:rPr lang="ru-RU" sz="3600">
                <a:latin typeface="Times New Roman"/>
                <a:cs typeface="Times New Roman"/>
              </a:rPr>
              <a:t>белорусских народных школ, клубов-читален, библиотек, </a:t>
            </a:r>
            <a:endParaRPr lang="ru-RU" sz="3600">
              <a:latin typeface="Times New Roman"/>
              <a:cs typeface="Times New Roman"/>
            </a:endParaRPr>
          </a:p>
          <a:p>
            <a:pPr>
              <a:buFont typeface="Wingdings"/>
              <a:buChar char="§"/>
              <a:defRPr/>
            </a:pPr>
            <a:r>
              <a:rPr lang="ru-RU" sz="3600">
                <a:latin typeface="Times New Roman"/>
                <a:cs typeface="Times New Roman"/>
              </a:rPr>
              <a:t>выпуск белорусских газет</a:t>
            </a:r>
            <a:r>
              <a:rPr lang="ru-RU" sz="3600">
                <a:latin typeface="Times New Roman"/>
                <a:cs typeface="Times New Roman"/>
              </a:rPr>
              <a:t>, учебников, книг.</a:t>
            </a:r>
            <a:endParaRPr lang="ru-RU" sz="3600">
              <a:latin typeface="Times New Roman"/>
              <a:cs typeface="Times New Roman"/>
            </a:endParaRPr>
          </a:p>
          <a:p>
            <a:pPr marL="0" indent="0">
              <a:buNone/>
              <a:defRPr/>
            </a:pPr>
            <a:endParaRPr lang="ru-RU" sz="36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02668" y="164403"/>
            <a:ext cx="9746650" cy="62814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01143" y="338070"/>
            <a:ext cx="10644389" cy="717997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Литература</a:t>
            </a:r>
            <a:endParaRPr lang="ru-RU">
              <a:solidFill>
                <a:schemeClr val="accent5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545465" y="2163649"/>
            <a:ext cx="52159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400">
                <a:latin typeface="Times New Roman"/>
                <a:cs typeface="Times New Roman"/>
              </a:rPr>
              <a:t>М. Танк – сборники стихов «На этапах», «</a:t>
            </a:r>
            <a:r>
              <a:rPr lang="be-BY" sz="4400">
                <a:latin typeface="Times New Roman"/>
                <a:cs typeface="Times New Roman"/>
              </a:rPr>
              <a:t>Журавінавы цвет</a:t>
            </a:r>
            <a:r>
              <a:rPr lang="ru-RU" sz="4400">
                <a:latin typeface="Times New Roman"/>
                <a:cs typeface="Times New Roman"/>
              </a:rPr>
              <a:t>», поэма «</a:t>
            </a:r>
            <a:r>
              <a:rPr lang="ru-RU" sz="4400">
                <a:latin typeface="Times New Roman"/>
                <a:cs typeface="Times New Roman"/>
              </a:rPr>
              <a:t>Нарач</a:t>
            </a:r>
            <a:r>
              <a:rPr lang="ru-RU" sz="4400">
                <a:latin typeface="Times New Roman"/>
                <a:cs typeface="Times New Roman"/>
              </a:rPr>
              <a:t>».</a:t>
            </a:r>
            <a:endParaRPr lang="ru-RU" sz="4400">
              <a:latin typeface="Times New Roman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91888" y="697068"/>
            <a:ext cx="3685663" cy="55250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42811" y="428222"/>
            <a:ext cx="10335296" cy="717998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accent2">
                    <a:lumMod val="75000"/>
                  </a:schemeClr>
                </a:solidFill>
              </a:rPr>
              <a:t>Живопись</a:t>
            </a:r>
            <a:endParaRPr lang="ru-RU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636394" y="787221"/>
            <a:ext cx="3735651" cy="5703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1658155" y="2869422"/>
            <a:ext cx="4752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4400">
                <a:latin typeface="Times New Roman"/>
                <a:cs typeface="Times New Roman"/>
              </a:rPr>
              <a:t>Язеп</a:t>
            </a:r>
            <a:r>
              <a:rPr lang="ru-RU" sz="4400">
                <a:latin typeface="Times New Roman"/>
                <a:cs typeface="Times New Roman"/>
              </a:rPr>
              <a:t> </a:t>
            </a:r>
            <a:r>
              <a:rPr lang="ru-RU" sz="4400">
                <a:latin typeface="Times New Roman"/>
                <a:cs typeface="Times New Roman"/>
              </a:rPr>
              <a:t>Дроздович</a:t>
            </a:r>
            <a:endParaRPr lang="ru-RU" sz="4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03256" y="154546"/>
            <a:ext cx="4660418" cy="30928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276680" y="171640"/>
            <a:ext cx="4634660" cy="30757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717902" y="3363591"/>
            <a:ext cx="5002829" cy="3494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28008189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59247" y="73980"/>
            <a:ext cx="11135072" cy="6734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320083" y="376707"/>
            <a:ext cx="10026203" cy="821028"/>
          </a:xfrm>
        </p:spPr>
        <p:txBody>
          <a:bodyPr/>
          <a:lstStyle/>
          <a:p>
            <a:pPr>
              <a:defRPr/>
            </a:pPr>
            <a:r>
              <a:rPr lang="ru-RU"/>
              <a:t>Западная Беларусь («</a:t>
            </a:r>
            <a:r>
              <a:rPr lang="ru-RU"/>
              <a:t>кресы</a:t>
            </a:r>
            <a:r>
              <a:rPr lang="ru-RU"/>
              <a:t> </a:t>
            </a:r>
            <a:r>
              <a:rPr lang="ru-RU"/>
              <a:t>всходне</a:t>
            </a:r>
            <a:r>
              <a:rPr lang="ru-RU"/>
              <a:t>»)</a:t>
            </a: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554922" y="1605030"/>
            <a:ext cx="5991225" cy="4343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8165208" y="1880316"/>
            <a:ext cx="35803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3200">
                <a:latin typeface="Bahnschrift"/>
              </a:rPr>
              <a:t>Гродненская, восточные районы </a:t>
            </a:r>
            <a:r>
              <a:rPr lang="ru-RU" sz="3200">
                <a:latin typeface="Bahnschrift"/>
              </a:rPr>
              <a:t>Виленской</a:t>
            </a:r>
            <a:r>
              <a:rPr lang="ru-RU" sz="3200">
                <a:latin typeface="Bahnschrift"/>
              </a:rPr>
              <a:t> и западные районы </a:t>
            </a:r>
            <a:r>
              <a:rPr lang="ru-RU" sz="3200">
                <a:latin typeface="Bahnschrift"/>
              </a:rPr>
              <a:t>Минской </a:t>
            </a:r>
            <a:r>
              <a:rPr lang="ru-RU" sz="3200">
                <a:latin typeface="Bahnschrift"/>
              </a:rPr>
              <a:t>губерний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487510" y="415344"/>
            <a:ext cx="10167868" cy="94981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>
                <a:solidFill>
                  <a:schemeClr val="accent4"/>
                </a:solidFill>
                <a:latin typeface="Carlito"/>
                <a:cs typeface="Carlito"/>
              </a:rPr>
              <a:t>Режим личной </a:t>
            </a:r>
            <a:r>
              <a:rPr lang="ru-RU">
                <a:solidFill>
                  <a:schemeClr val="accent4"/>
                </a:solidFill>
                <a:latin typeface="Carlito"/>
                <a:cs typeface="Carlito"/>
              </a:rPr>
              <a:t>власти Юзефа Пилсудского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367787" y="1781849"/>
            <a:ext cx="4451523" cy="44515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1487510" y="1957587"/>
            <a:ext cx="543488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ru-RU" sz="2800">
                <a:latin typeface="Times New Roman"/>
                <a:cs typeface="Times New Roman"/>
              </a:rPr>
              <a:t>польская тайная </a:t>
            </a:r>
            <a:r>
              <a:rPr lang="ru-RU" sz="2800">
                <a:latin typeface="Times New Roman"/>
                <a:cs typeface="Times New Roman"/>
              </a:rPr>
              <a:t>политическая полиция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2800">
                <a:latin typeface="Times New Roman"/>
                <a:cs typeface="Times New Roman"/>
              </a:rPr>
              <a:t>суды </a:t>
            </a:r>
            <a:r>
              <a:rPr lang="ru-RU" sz="2800">
                <a:latin typeface="Times New Roman"/>
                <a:cs typeface="Times New Roman"/>
              </a:rPr>
              <a:t>и тюрьмы.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ru-RU" sz="2800">
                <a:latin typeface="Times New Roman"/>
                <a:cs typeface="Times New Roman"/>
              </a:rPr>
              <a:t>В1934 г. </a:t>
            </a:r>
            <a:r>
              <a:rPr lang="ru-RU" sz="2800">
                <a:latin typeface="Times New Roman"/>
                <a:cs typeface="Times New Roman"/>
              </a:rPr>
              <a:t>- концентрационный </a:t>
            </a:r>
            <a:r>
              <a:rPr lang="ru-RU" sz="2800">
                <a:latin typeface="Times New Roman"/>
                <a:cs typeface="Times New Roman"/>
              </a:rPr>
              <a:t>лагерь </a:t>
            </a:r>
            <a:endParaRPr/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в Березе-</a:t>
            </a:r>
            <a:r>
              <a:rPr lang="ru-RU" sz="2800">
                <a:latin typeface="Times New Roman"/>
                <a:cs typeface="Times New Roman"/>
              </a:rPr>
              <a:t>Картузской</a:t>
            </a:r>
            <a:r>
              <a:rPr lang="ru-RU" sz="2800">
                <a:latin typeface="Times New Roman"/>
                <a:cs typeface="Times New Roman"/>
              </a:rPr>
              <a:t> (теперь г. Береза </a:t>
            </a:r>
            <a:endParaRPr/>
          </a:p>
          <a:p>
            <a:pPr>
              <a:defRPr/>
            </a:pPr>
            <a:r>
              <a:rPr lang="ru-RU" sz="2800">
                <a:latin typeface="Times New Roman"/>
                <a:cs typeface="Times New Roman"/>
              </a:rPr>
              <a:t>Брестской </a:t>
            </a:r>
            <a:r>
              <a:rPr lang="ru-RU" sz="2800">
                <a:latin typeface="Times New Roman"/>
                <a:cs typeface="Times New Roman"/>
              </a:rPr>
              <a:t>области)</a:t>
            </a:r>
            <a:endParaRPr lang="ru-RU" sz="28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183757" y="589380"/>
            <a:ext cx="3724908" cy="5121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051772" y="589380"/>
            <a:ext cx="7000299" cy="466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33341" y="492616"/>
            <a:ext cx="10064839" cy="782392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tx2">
                    <a:lumMod val="50000"/>
                    <a:lumOff val="50000"/>
                  </a:schemeClr>
                </a:solidFill>
              </a:rPr>
              <a:t>Положение белорусских земель</a:t>
            </a:r>
            <a:endParaRPr lang="ru-RU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 bwMode="auto">
          <a:xfrm flipH="0" flipV="0">
            <a:off x="1133340" y="1192936"/>
            <a:ext cx="10380371" cy="5363592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5000" lnSpcReduction="3000"/>
          </a:bodyPr>
          <a:lstStyle/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Рынок сбыта, источник дешёвого сырья и рабочей силы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Преобладало сельское хозяйство 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Возвращение помещичьего землевладения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Политика усмирения (пацификации)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70% населения – бедняки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Полонизация</a:t>
            </a:r>
            <a:endParaRPr/>
          </a:p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Миграции белорусов в </a:t>
            </a:r>
            <a:r>
              <a:rPr lang="ru-RU" sz="3200">
                <a:latin typeface="Times New Roman"/>
                <a:cs typeface="Times New Roman"/>
              </a:rPr>
              <a:t>Европу, США, Канаду, страны Латинской </a:t>
            </a:r>
            <a:r>
              <a:rPr lang="ru-RU" sz="3200">
                <a:latin typeface="Times New Roman"/>
                <a:cs typeface="Times New Roman"/>
              </a:rPr>
              <a:t>Америки (120-150 тыс. человек)</a:t>
            </a:r>
            <a:endParaRPr lang="ru-RU" sz="3200">
              <a:latin typeface="Times New Roman"/>
              <a:cs typeface="Times New Roman"/>
            </a:endParaRPr>
          </a:p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Слежка, тайная полиция (дефензива), аресты</a:t>
            </a:r>
            <a:endParaRPr lang="ru-RU" sz="3200">
              <a:latin typeface="Times New Roman"/>
              <a:cs typeface="Times New Roman"/>
            </a:endParaRPr>
          </a:p>
          <a:p>
            <a:pPr>
              <a:buFont typeface="Wingdings"/>
              <a:buChar char="§"/>
              <a:defRPr/>
            </a:pPr>
            <a:r>
              <a:rPr lang="ru-RU" sz="3200">
                <a:latin typeface="Times New Roman"/>
                <a:cs typeface="Times New Roman"/>
              </a:rPr>
              <a:t>Запрет партий, политических организаций</a:t>
            </a:r>
            <a:endParaRPr lang="ru-RU"/>
          </a:p>
          <a:p>
            <a:pPr>
              <a:buFont typeface="Wingdings"/>
              <a:buChar char="§"/>
              <a:defRPr/>
            </a:pPr>
            <a:endParaRPr lang="ru-RU" sz="32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371600" y="389586"/>
            <a:ext cx="10090597" cy="76951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>
                <a:solidFill>
                  <a:schemeClr val="accent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cs typeface="Times New Roman"/>
              </a:rPr>
              <a:t>Положение в промышленности</a:t>
            </a:r>
            <a:endParaRPr>
              <a:solidFill>
                <a:schemeClr val="accent2">
                  <a:lumMod val="75000"/>
                </a:schemeClr>
              </a:solidFill>
              <a:highlight>
                <a:srgbClr val="FFFFFF"/>
              </a:highlight>
              <a:latin typeface="Times New Roman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268569" y="1513268"/>
            <a:ext cx="10090597" cy="4372378"/>
          </a:xfrm>
        </p:spPr>
        <p:txBody>
          <a:bodyPr>
            <a:noAutofit/>
          </a:bodyPr>
          <a:lstStyle/>
          <a:p>
            <a:pPr>
              <a:buFont typeface="Wingdings"/>
              <a:buChar char="Ø"/>
              <a:defRPr/>
            </a:pPr>
            <a:r>
              <a:rPr lang="ru-RU" sz="4000"/>
              <a:t>Деревообрабатывающая промышленность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4000"/>
              <a:t>Спичечная фабрика (Пинск)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4000"/>
              <a:t>Табачная и фанерная фабрики (Гродно)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4000"/>
              <a:t>Стеклозавод </a:t>
            </a:r>
            <a:r>
              <a:rPr lang="ru-RU" sz="4000"/>
              <a:t>«</a:t>
            </a:r>
            <a:r>
              <a:rPr lang="ru-RU" sz="4000"/>
              <a:t>Нёман</a:t>
            </a:r>
            <a:r>
              <a:rPr lang="ru-RU" sz="4000"/>
              <a:t>» (Лидском уезд) </a:t>
            </a:r>
            <a:endParaRPr/>
          </a:p>
          <a:p>
            <a:pPr>
              <a:buFont typeface="Wingdings"/>
              <a:buChar char="Ø"/>
              <a:defRPr/>
            </a:pPr>
            <a:r>
              <a:rPr lang="ru-RU" sz="4000"/>
              <a:t>Ф</a:t>
            </a:r>
            <a:r>
              <a:rPr lang="ru-RU" sz="4000"/>
              <a:t>абрика </a:t>
            </a:r>
            <a:r>
              <a:rPr lang="ru-RU" sz="4000"/>
              <a:t>резиновых </a:t>
            </a:r>
            <a:r>
              <a:rPr lang="ru-RU" sz="4000"/>
              <a:t>изделий (Лида)</a:t>
            </a:r>
            <a:endParaRPr lang="ru-RU" sz="4000"/>
          </a:p>
          <a:p>
            <a:pPr marL="0" indent="0">
              <a:buFont typeface="Wingdings"/>
              <a:buNone/>
              <a:defRPr/>
            </a:pPr>
            <a:r>
              <a:rPr lang="ru-RU" sz="4000">
                <a:highlight>
                  <a:srgbClr val="FFFF00"/>
                </a:highlight>
              </a:rPr>
              <a:t>ОТСТАЛОСТЬ, БЕЗРАБОТИЦА, НИЩЕТА</a:t>
            </a:r>
            <a:endParaRPr sz="4000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sh dir="u"/>
      </p:transition>
    </mc:Choice>
    <mc:Fallback>
      <p:transition spd="med" advClick="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281448" y="389586"/>
            <a:ext cx="10219385" cy="1310425"/>
          </a:xfrm>
        </p:spPr>
        <p:txBody>
          <a:bodyPr/>
          <a:lstStyle/>
          <a:p>
            <a:pPr>
              <a:defRPr/>
            </a:pPr>
            <a:r>
              <a:rPr lang="ru-RU">
                <a:solidFill>
                  <a:schemeClr val="accent5">
                    <a:lumMod val="50000"/>
                  </a:schemeClr>
                </a:solidFill>
                <a:latin typeface="Times New Roman"/>
                <a:cs typeface="Times New Roman"/>
              </a:rPr>
              <a:t>1935г.</a:t>
            </a:r>
            <a:r>
              <a:rPr lang="ru-RU">
                <a:latin typeface="Times New Roman"/>
                <a:cs typeface="Times New Roman"/>
              </a:rPr>
              <a:t> </a:t>
            </a:r>
            <a:r>
              <a:rPr lang="ru-RU">
                <a:latin typeface="Times New Roman"/>
                <a:cs typeface="Times New Roman"/>
              </a:rPr>
              <a:t>- восстание нарочанских рыбаков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89305" y="1215174"/>
            <a:ext cx="9403670" cy="52242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1">
        <p:split orient="vert" dir="out"/>
      </p:transition>
    </mc:Choice>
    <mc:Fallback>
      <p:transition spd="slow" advClick="1">
        <p:split orient="vert" dir="ou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1950587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Сопротивление</a:t>
            </a:r>
            <a:endParaRPr/>
          </a:p>
        </p:txBody>
      </p:sp>
      <p:sp>
        <p:nvSpPr>
          <p:cNvPr id="39876364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pic>
        <p:nvPicPr>
          <p:cNvPr id="110016790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683057" y="1340897"/>
            <a:ext cx="9886950" cy="53530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1262130" y="264017"/>
            <a:ext cx="10277340" cy="1667814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ru-RU" sz="3600">
                <a:solidFill>
                  <a:srgbClr val="00B050"/>
                </a:solidFill>
                <a:latin typeface="Times New Roman"/>
                <a:cs typeface="Times New Roman"/>
              </a:rPr>
              <a:t>О</a:t>
            </a:r>
            <a:r>
              <a:rPr lang="ru-RU" sz="3600">
                <a:solidFill>
                  <a:srgbClr val="00B050"/>
                </a:solidFill>
                <a:latin typeface="Times New Roman"/>
                <a:cs typeface="Times New Roman"/>
              </a:rPr>
              <a:t>садники</a:t>
            </a:r>
            <a:r>
              <a:rPr lang="ru-RU" sz="3600">
                <a:latin typeface="Times New Roman"/>
                <a:cs typeface="Times New Roman"/>
              </a:rPr>
              <a:t> - отставные </a:t>
            </a:r>
            <a:r>
              <a:rPr lang="ru-RU" sz="3600">
                <a:latin typeface="Times New Roman"/>
                <a:cs typeface="Times New Roman"/>
              </a:rPr>
              <a:t>польские </a:t>
            </a:r>
            <a:r>
              <a:rPr lang="ru-RU" sz="3600">
                <a:latin typeface="Times New Roman"/>
                <a:cs typeface="Times New Roman"/>
              </a:rPr>
              <a:t>военные, которые бесплатно или за </a:t>
            </a:r>
            <a:r>
              <a:rPr lang="ru-RU" sz="3600">
                <a:latin typeface="Times New Roman"/>
                <a:cs typeface="Times New Roman"/>
              </a:rPr>
              <a:t>небольшую </a:t>
            </a:r>
            <a:r>
              <a:rPr lang="ru-RU" sz="3600">
                <a:latin typeface="Times New Roman"/>
                <a:cs typeface="Times New Roman"/>
              </a:rPr>
              <a:t>плату получали земли в Западной Беларуси</a:t>
            </a:r>
            <a:endParaRPr lang="ru-RU" sz="3600">
              <a:latin typeface="Times New Roman"/>
              <a:cs typeface="Times New Roman"/>
            </a:endParaRPr>
          </a:p>
          <a:p>
            <a:pPr>
              <a:defRPr/>
            </a:pPr>
            <a:endParaRPr lang="ru-RU" sz="36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807238" y="2162416"/>
            <a:ext cx="6954948" cy="46955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pull dir="l"/>
      </p:transition>
    </mc:Choice>
    <mc:Fallback>
      <p:transition spd="med" advClick="1">
        <p:pull dir="l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/>
        <a:ea typeface="Arial"/>
        <a:cs typeface="Arial"/>
      </a:majorFont>
      <a:minorFont>
        <a:latin typeface="Franklin Gothic Book"/>
        <a:ea typeface="Arial"/>
        <a:cs typeface="Arial"/>
      </a:minorFont>
    </a:fontScheme>
    <a:fmtScheme name="Crop">
      <a:fillStyleLst>
        <a:solidFill>
          <a:schemeClr val="phClr"/>
        </a:solidFill>
        <a:gradFill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TM10001105[[fn=Урожай]]</Template>
  <TotalTime>0</TotalTime>
  <Words>0</Words>
  <Application>ONLYOFFICE/7.2.1.36</Application>
  <DocSecurity>0</DocSecurity>
  <PresentationFormat>Широкоэкранный</PresentationFormat>
  <Paragraphs>0</Paragraphs>
  <Slides>16</Slides>
  <Notes>16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Manager/>
  <Company>SPecialiST RePack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Западная Беларусь в составе Польши</dc:title>
  <dc:subject/>
  <dc:creator>Anna Frolova</dc:creator>
  <cp:keywords/>
  <dc:description/>
  <dc:identifier/>
  <dc:language/>
  <cp:lastModifiedBy/>
  <cp:revision>12</cp:revision>
  <dcterms:created xsi:type="dcterms:W3CDTF">2023-03-22T11:51:17Z</dcterms:created>
  <dcterms:modified xsi:type="dcterms:W3CDTF">2025-03-14T18:45:52Z</dcterms:modified>
  <cp:category/>
  <cp:contentStatus/>
  <cp:version/>
</cp:coreProperties>
</file>