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 /><Relationship Id="rId32" Type="http://schemas.openxmlformats.org/officeDocument/2006/relationships/tableStyles" Target="tableStyles.xml" /><Relationship Id="rId3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E31E-A441-44A3-84AA-E92408F71572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ACA8-0892-483B-9CF3-BE0897913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3C3D-4ACA-41AF-B1DA-D1B0A157E820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170B-E469-4654-8114-D06CCC0A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</a:t>
            </a:r>
            <a:r>
              <a:rPr lang="ru-RU" dirty="0" err="1" smtClean="0"/>
              <a:t>беларуси</a:t>
            </a:r>
            <a:r>
              <a:rPr lang="ru-RU" dirty="0" smtClean="0"/>
              <a:t> в </a:t>
            </a:r>
            <a:r>
              <a:rPr lang="ru-RU" dirty="0" err="1" smtClean="0"/>
              <a:t>межвоенный</a:t>
            </a:r>
            <a:r>
              <a:rPr lang="ru-RU" dirty="0" smtClean="0"/>
              <a:t> период</a:t>
            </a:r>
            <a:endParaRPr lang="be-B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Битва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Немиге</a:t>
            </a:r>
            <a:r>
              <a:rPr lang="ru-RU" dirty="0"/>
              <a:t>, М. </a:t>
            </a:r>
            <a:r>
              <a:rPr lang="ru-RU" b="1" dirty="0"/>
              <a:t>Филиппович</a:t>
            </a:r>
            <a:r>
              <a:rPr lang="ru-RU" dirty="0"/>
              <a:t>, 1922.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544" y="1916832"/>
            <a:ext cx="85725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Филиппович, ночь на </a:t>
            </a:r>
            <a:r>
              <a:rPr lang="ru-RU" dirty="0" err="1" smtClean="0"/>
              <a:t>ивана</a:t>
            </a:r>
            <a:r>
              <a:rPr lang="ru-RU" dirty="0" smtClean="0"/>
              <a:t> </a:t>
            </a:r>
            <a:r>
              <a:rPr lang="ru-RU" dirty="0" err="1" smtClean="0"/>
              <a:t>купалу</a:t>
            </a:r>
            <a:r>
              <a:rPr lang="ru-RU" dirty="0" smtClean="0"/>
              <a:t> 1921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39552" y="1484784"/>
            <a:ext cx="6044109" cy="488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В. </a:t>
            </a:r>
            <a:r>
              <a:rPr lang="ru-RU" b="1" dirty="0" err="1"/>
              <a:t>Кудревич</a:t>
            </a:r>
            <a:r>
              <a:rPr lang="ru-RU" b="1" dirty="0"/>
              <a:t>. Утро весны. 1924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55576" y="1916832"/>
            <a:ext cx="37338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 на реке </a:t>
            </a:r>
            <a:r>
              <a:rPr lang="ru-RU" dirty="0" err="1" smtClean="0"/>
              <a:t>Сож</a:t>
            </a:r>
            <a:r>
              <a:rPr lang="ru-RU" dirty="0" smtClean="0"/>
              <a:t> 1945, </a:t>
            </a:r>
            <a:r>
              <a:rPr lang="ru-RU" dirty="0" err="1" smtClean="0"/>
              <a:t>кудревич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55576" y="2060848"/>
            <a:ext cx="63817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4898504" cy="4709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Шмидт-Северный морской путь, география, математика, экономика, эмиссия </a:t>
            </a:r>
            <a:r>
              <a:rPr lang="ru-RU" sz="2400" dirty="0" err="1" smtClean="0"/>
              <a:t>денег,холодное</a:t>
            </a:r>
            <a:r>
              <a:rPr lang="ru-RU" sz="2400" dirty="0" smtClean="0"/>
              <a:t> образование планет, возглавлял экспедиции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Чижевский-биофизик, влияние Солнца на организм, гелиобиология</a:t>
            </a:r>
            <a:endParaRPr lang="be-B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96136" y="188640"/>
            <a:ext cx="245943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826089" y="3501008"/>
            <a:ext cx="2112590" cy="306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2034"/>
          </a:xfrm>
        </p:spPr>
        <p:txBody>
          <a:bodyPr/>
          <a:lstStyle/>
          <a:p>
            <a:endParaRPr lang="be-BY" dirty="0"/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sz="quarter" idx="13"/>
          </p:nvPr>
        </p:nvGraphicFramePr>
        <p:xfrm>
          <a:off x="755576" y="1844824"/>
          <a:ext cx="7924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96"/>
                <a:gridCol w="5908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Купала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Над рекой </a:t>
                      </a:r>
                      <a:r>
                        <a:rPr lang="ru-RU" dirty="0" err="1" smtClean="0"/>
                        <a:t>Орессой</a:t>
                      </a:r>
                      <a:r>
                        <a:rPr lang="ru-RU" dirty="0" smtClean="0"/>
                        <a:t>, Тарасова доля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Колос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Трясина (</a:t>
                      </a:r>
                      <a:r>
                        <a:rPr lang="ru-RU" dirty="0" err="1" smtClean="0"/>
                        <a:t>Дрыгва</a:t>
                      </a:r>
                      <a:r>
                        <a:rPr lang="ru-RU" dirty="0" smtClean="0"/>
                        <a:t>), Отщепенец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Крапива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Партизаны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Зарецкий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Стежки-дорожки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Бровка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Сквозь горы и степи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Глебка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Мужество, В те дни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Лыньков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Миколка</a:t>
                      </a:r>
                      <a:r>
                        <a:rPr lang="ru-RU" dirty="0" smtClean="0"/>
                        <a:t>-паровоз, На красных вырубках</a:t>
                      </a:r>
                      <a:endParaRPr lang="be-B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Чорный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Отечество,</a:t>
                      </a:r>
                      <a:r>
                        <a:rPr lang="ru-RU" baseline="0" dirty="0" smtClean="0"/>
                        <a:t> Третье поколение</a:t>
                      </a:r>
                      <a:endParaRPr lang="be-B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 bwMode="auto">
          <a:xfrm>
            <a:off x="539552" y="116632"/>
            <a:ext cx="8229600" cy="2160240"/>
          </a:xfrm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r>
              <a:rPr lang="ru-RU" sz="3400" dirty="0" smtClean="0">
                <a:ln>
                  <a:noFill/>
                </a:ln>
              </a:rPr>
              <a:t>В </a:t>
            </a:r>
            <a:r>
              <a:rPr lang="ru-RU" sz="3400" dirty="0" smtClean="0">
                <a:ln>
                  <a:noFill/>
                </a:ln>
                <a:latin typeface="Arial" charset="0"/>
              </a:rPr>
              <a:t>1926 </a:t>
            </a:r>
            <a:r>
              <a:rPr lang="ru-RU" sz="3400" dirty="0" smtClean="0">
                <a:ln>
                  <a:noFill/>
                </a:ln>
              </a:rPr>
              <a:t>году в Витебске открылся Второй Белорусский государственный театр</a:t>
            </a:r>
          </a:p>
        </p:txBody>
      </p:sp>
      <p:pic>
        <p:nvPicPr>
          <p:cNvPr id="60424" name="Picture 8" descr="Wtoroy_gos_tetatr_003"/>
          <p:cNvPicPr>
            <a:picLocks noChangeAspect="1" noChangeArrowheads="1" noGrp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4644008" y="4221088"/>
            <a:ext cx="2686050" cy="2339975"/>
          </a:xfrm>
        </p:spPr>
      </p:pic>
      <p:pic>
        <p:nvPicPr>
          <p:cNvPr id="60425" name="Picture 9" descr="Wtoroy_gos_tetatr_002"/>
          <p:cNvPicPr>
            <a:picLocks noChangeAspect="1" noChangeArrowheads="1" noGrp="1"/>
          </p:cNvPicPr>
          <p:nvPr>
            <p:ph sz="quarter" idx="2"/>
          </p:nvPr>
        </p:nvPicPr>
        <p:blipFill>
          <a:blip r:embed="rId3"/>
          <a:srcRect/>
          <a:stretch/>
        </p:blipFill>
        <p:spPr>
          <a:xfrm>
            <a:off x="683568" y="2924944"/>
            <a:ext cx="3886200" cy="3186113"/>
          </a:xfrm>
        </p:spPr>
      </p:pic>
      <p:pic>
        <p:nvPicPr>
          <p:cNvPr id="60426" name="Picture 10" descr="Wtoroy_gos_tetatr_001"/>
          <p:cNvPicPr>
            <a:picLocks noChangeAspect="1" noChangeArrowheads="1" noGrp="1"/>
          </p:cNvPicPr>
          <p:nvPr>
            <p:ph sz="quarter" idx="3"/>
          </p:nvPr>
        </p:nvPicPr>
        <p:blipFill>
          <a:blip r:embed="rId4"/>
          <a:srcRect/>
          <a:stretch/>
        </p:blipFill>
        <p:spPr>
          <a:xfrm>
            <a:off x="5652120" y="1988840"/>
            <a:ext cx="3017838" cy="22637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r>
              <a:rPr lang="ru-RU" sz="3800" smtClean="0">
                <a:ln>
                  <a:noFill/>
                </a:ln>
                <a:latin typeface="Arial" charset="0"/>
              </a:rPr>
              <a:t>Белорусский театр юного зрителя им. Н.К.Крупской </a:t>
            </a:r>
          </a:p>
        </p:txBody>
      </p:sp>
      <p:pic>
        <p:nvPicPr>
          <p:cNvPr id="62470" name="Picture 6" descr="by_teatr_yunogo_zritelya_003"/>
          <p:cNvPicPr>
            <a:picLocks noChangeAspect="1" noChangeArrowheads="1" noGrp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4267200" y="2992438"/>
            <a:ext cx="4267200" cy="2732087"/>
          </a:xfrm>
          <a:prstGeom prst="rect">
            <a:avLst/>
          </a:prstGeom>
        </p:spPr>
      </p:pic>
      <p:pic>
        <p:nvPicPr>
          <p:cNvPr id="62471" name="Picture 7" descr="by_teatr_yunogo_zritelya_001"/>
          <p:cNvPicPr>
            <a:picLocks noChangeAspect="1" noChangeArrowheads="1" noGrp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762000" y="1676400"/>
            <a:ext cx="3352800" cy="25098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5943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В </a:t>
            </a:r>
            <a:r>
              <a:rPr lang="ru-RU" sz="2200" b="1" dirty="0" smtClean="0"/>
              <a:t>1924</a:t>
            </a:r>
            <a:r>
              <a:rPr lang="ru-RU" sz="2200" dirty="0" smtClean="0"/>
              <a:t> в Минске открылся Белорусский музыкальный техникум, </a:t>
            </a:r>
            <a:endParaRPr lang="ru-RU" sz="22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в </a:t>
            </a:r>
            <a:r>
              <a:rPr lang="ru-RU" sz="2200" b="1" dirty="0" smtClean="0"/>
              <a:t>1932</a:t>
            </a:r>
            <a:r>
              <a:rPr lang="ru-RU" sz="2200" dirty="0" smtClean="0"/>
              <a:t> — Белорусская консерватория, </a:t>
            </a:r>
            <a:endParaRPr lang="ru-RU" sz="22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в </a:t>
            </a:r>
            <a:r>
              <a:rPr lang="ru-RU" sz="2200" b="1" dirty="0" smtClean="0"/>
              <a:t>1933</a:t>
            </a:r>
            <a:r>
              <a:rPr lang="ru-RU" sz="2200" dirty="0" smtClean="0"/>
              <a:t> — Белорусский театр оперы и балета (на базе основанной в 1930 Государственной студии оперы и балета), </a:t>
            </a:r>
            <a:endParaRPr lang="ru-RU" sz="22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в 1</a:t>
            </a:r>
            <a:r>
              <a:rPr lang="ru-RU" sz="2200" b="1" dirty="0" smtClean="0"/>
              <a:t>937 </a:t>
            </a:r>
            <a:r>
              <a:rPr lang="ru-RU" sz="2200" dirty="0" smtClean="0"/>
              <a:t>— Белорусская филармония, объединившая симфонический оркестр, оркестр белорусских народных инструментов, хоровую капеллу, ансамбль белорусской народной песни и пляски, вокальный и смычковый квартеты, группу солистов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Музыка</a:t>
            </a:r>
            <a:endParaRPr lang="ru-RU"/>
          </a:p>
        </p:txBody>
      </p:sp>
      <p:pic>
        <p:nvPicPr>
          <p:cNvPr id="23554" name="Picture 2" descr="C:\Documents and Settings\Юр4ик\Рабочий стол\Новая папка (2)\17a21_04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569233" y="260648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00800" y="3276600"/>
            <a:ext cx="23558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Белорусский театр 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оперы и балета </a:t>
            </a:r>
          </a:p>
        </p:txBody>
      </p:sp>
      <p:pic>
        <p:nvPicPr>
          <p:cNvPr id="23555" name="Picture 3" descr="C:\Documents and Settings\Юр4ик\Рабочий стол\Новая папка (2)\philarmonic02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23443" y="4147652"/>
            <a:ext cx="2510563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67400" y="6019800"/>
            <a:ext cx="31099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Белорусская филармония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:fade thruBlk="1"/>
      </p:transition>
    </mc:Choice>
    <mc:Fallback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/>
          </p:cNvSpPr>
          <p:nvPr>
            <p:ph type="title" sz="quarter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r>
              <a:rPr lang="ru-RU" sz="2800" smtClean="0">
                <a:ln>
                  <a:noFill/>
                </a:ln>
                <a:latin typeface="Arial" charset="0"/>
              </a:rPr>
              <a:t>Прима Большого театра Л.Александровская и архитектор Лангбард</a:t>
            </a:r>
          </a:p>
        </p:txBody>
      </p:sp>
      <p:pic>
        <p:nvPicPr>
          <p:cNvPr id="72711" name="Picture 7" descr="minsk_opera_and_balett_theatre_002"/>
          <p:cNvPicPr>
            <a:picLocks noChangeAspect="1" noChangeArrowheads="1" noGrp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2843808" y="980728"/>
            <a:ext cx="3886200" cy="2590800"/>
          </a:xfrm>
        </p:spPr>
      </p:pic>
      <p:sp>
        <p:nvSpPr>
          <p:cNvPr id="72715" name="Rectangle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e-BY" sz="2000" smtClean="0"/>
          </a:p>
        </p:txBody>
      </p:sp>
      <p:pic>
        <p:nvPicPr>
          <p:cNvPr id="72716" name="Picture 12" descr="_Александровская"/>
          <p:cNvPicPr>
            <a:picLocks noChangeAspect="1" noChangeArrowheads="1" noGrp="1"/>
          </p:cNvPicPr>
          <p:nvPr>
            <p:ph sz="quarter" idx="3"/>
          </p:nvPr>
        </p:nvPicPr>
        <p:blipFill>
          <a:blip r:embed="rId3"/>
          <a:srcRect/>
          <a:stretch/>
        </p:blipFill>
        <p:spPr>
          <a:xfrm>
            <a:off x="395536" y="3048000"/>
            <a:ext cx="2663825" cy="3581400"/>
          </a:xfrm>
        </p:spPr>
      </p:pic>
      <p:pic>
        <p:nvPicPr>
          <p:cNvPr id="72719" name="Picture 15" descr="Иосиф Лангбард, 1930-е гг.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543675" y="2852936"/>
            <a:ext cx="2600325" cy="3810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1926-общество «Долой безграмотность» </a:t>
            </a:r>
            <a:r>
              <a:rPr lang="ru-RU" sz="2000" dirty="0" err="1" smtClean="0"/>
              <a:t>предс.Червяков</a:t>
            </a:r>
            <a:endParaRPr lang="ru-RU" sz="2000" dirty="0" smtClean="0"/>
          </a:p>
          <a:p>
            <a:r>
              <a:rPr lang="ru-RU" sz="2000" dirty="0" smtClean="0"/>
              <a:t>1926 –введение всеобщего обязательного обучения  с 8-11 лет</a:t>
            </a:r>
          </a:p>
          <a:p>
            <a:r>
              <a:rPr lang="be-BY" sz="2000" dirty="0" smtClean="0"/>
              <a:t>1922-Инбелкульт (предс.Игнатовский) </a:t>
            </a:r>
          </a:p>
          <a:p>
            <a:endParaRPr lang="ru-RU" sz="2000" dirty="0"/>
          </a:p>
          <a:p>
            <a:endParaRPr lang="be-BY" sz="2000" dirty="0" smtClean="0"/>
          </a:p>
          <a:p>
            <a:r>
              <a:rPr lang="ru-RU" sz="2000" dirty="0" smtClean="0"/>
              <a:t>1929 – реорганизация в АН БССР</a:t>
            </a:r>
          </a:p>
          <a:p>
            <a:r>
              <a:rPr lang="ru-RU" sz="2000" dirty="0" smtClean="0"/>
              <a:t>1921-открытие БГУ, ректор Пичета</a:t>
            </a:r>
            <a:endParaRPr lang="be-B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092280" y="1700808"/>
            <a:ext cx="1905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998098" y="3933056"/>
            <a:ext cx="190500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БГТ1-Минск</a:t>
            </a:r>
          </a:p>
          <a:p>
            <a:r>
              <a:rPr lang="ru-RU" sz="4800" dirty="0" smtClean="0"/>
              <a:t>БГТ-2-Витебск</a:t>
            </a:r>
          </a:p>
          <a:p>
            <a:r>
              <a:rPr lang="ru-RU" sz="4800" dirty="0" smtClean="0"/>
              <a:t>БГТ-3-Гомель</a:t>
            </a:r>
            <a:endParaRPr lang="be-BY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60648"/>
            <a:ext cx="5764560" cy="6120680"/>
          </a:xfrm>
        </p:spPr>
        <p:txBody>
          <a:bodyPr/>
          <a:lstStyle/>
          <a:p>
            <a:r>
              <a:rPr lang="ru-RU" sz="2800" dirty="0" smtClean="0"/>
              <a:t>Тикоцкий-композитор, оперы «</a:t>
            </a:r>
            <a:r>
              <a:rPr lang="ru-RU" sz="2800" dirty="0" err="1" smtClean="0"/>
              <a:t>Михась</a:t>
            </a:r>
            <a:r>
              <a:rPr lang="ru-RU" sz="2800" dirty="0" smtClean="0"/>
              <a:t> Подгорный»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err="1" smtClean="0"/>
              <a:t>Богатырев«В</a:t>
            </a:r>
            <a:r>
              <a:rPr lang="ru-RU" sz="2800" dirty="0" smtClean="0"/>
              <a:t> пущах Полесья»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err="1" smtClean="0"/>
              <a:t>Крошнер</a:t>
            </a:r>
            <a:r>
              <a:rPr lang="ru-RU" sz="2800" dirty="0" smtClean="0"/>
              <a:t>-первый балет «Соловей»</a:t>
            </a:r>
            <a:endParaRPr lang="be-BY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09734" y="332656"/>
            <a:ext cx="1656184" cy="233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78612" y="2849175"/>
            <a:ext cx="1487306" cy="234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87624" y="5243467"/>
            <a:ext cx="1432446" cy="147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Ахремчик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«Подписание Манифеста о создании БССР»</a:t>
            </a:r>
          </a:p>
          <a:p>
            <a:r>
              <a:rPr lang="ru-RU" sz="4000" dirty="0" smtClean="0"/>
              <a:t>«Вступление Красной Армии в Минск»</a:t>
            </a:r>
          </a:p>
          <a:p>
            <a:endParaRPr lang="be-BY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Давидович: </a:t>
            </a:r>
            <a:r>
              <a:rPr lang="ru-RU" dirty="0" err="1" smtClean="0"/>
              <a:t>курловский</a:t>
            </a:r>
            <a:r>
              <a:rPr lang="ru-RU" dirty="0" smtClean="0"/>
              <a:t> расстрел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27584" y="1916832"/>
            <a:ext cx="7272808" cy="475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512" y="219252"/>
            <a:ext cx="8820472" cy="661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r>
              <a:rPr lang="ru-RU" sz="3800" smtClean="0">
                <a:ln>
                  <a:noFill/>
                </a:ln>
                <a:latin typeface="Arial" charset="0"/>
              </a:rPr>
              <a:t>Архитектура БССР. Дом Красной Армии</a:t>
            </a:r>
          </a:p>
        </p:txBody>
      </p:sp>
      <p:sp>
        <p:nvSpPr>
          <p:cNvPr id="86026" name="Rectangle 10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endParaRPr lang="be-BY" smtClean="0"/>
          </a:p>
        </p:txBody>
      </p:sp>
      <p:pic>
        <p:nvPicPr>
          <p:cNvPr id="86023" name="Picture 7" descr="dom_krasnoy_armii_003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04800" y="1524000"/>
            <a:ext cx="7696200" cy="483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endParaRPr lang="be-BY" smtClean="0">
              <a:ln>
                <a:noFill/>
              </a:ln>
            </a:endParaRPr>
          </a:p>
        </p:txBody>
      </p:sp>
      <p:sp>
        <p:nvSpPr>
          <p:cNvPr id="90117" name="Rectangle 5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endParaRPr lang="be-BY" sz="2200" smtClean="0"/>
          </a:p>
        </p:txBody>
      </p:sp>
      <p:sp>
        <p:nvSpPr>
          <p:cNvPr id="90118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endParaRPr lang="be-BY" sz="2200" smtClean="0"/>
          </a:p>
        </p:txBody>
      </p:sp>
      <p:pic>
        <p:nvPicPr>
          <p:cNvPr id="90119" name="Picture 7" descr="dom_krasnoy_armii_001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90500" y="433388"/>
            <a:ext cx="9525000" cy="599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r>
              <a:rPr lang="ru-RU" smtClean="0">
                <a:ln>
                  <a:noFill/>
                </a:ln>
                <a:latin typeface="Arial" charset="0"/>
              </a:rPr>
              <a:t>Дом правительства</a:t>
            </a:r>
          </a:p>
        </p:txBody>
      </p:sp>
      <p:sp>
        <p:nvSpPr>
          <p:cNvPr id="92167" name="Rectangle 7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endParaRPr lang="be-BY" sz="2200" smtClean="0"/>
          </a:p>
        </p:txBody>
      </p:sp>
      <p:pic>
        <p:nvPicPr>
          <p:cNvPr id="92169" name="Picture 9" descr="DOm_prawitelstwa_minsk_00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2438400"/>
            <a:ext cx="5715000" cy="3543300"/>
          </a:xfrm>
          <a:prstGeom prst="rect">
            <a:avLst/>
          </a:prstGeom>
          <a:noFill/>
        </p:spPr>
      </p:pic>
      <p:pic>
        <p:nvPicPr>
          <p:cNvPr id="92170" name="Picture 10" descr="DOm_prawitelstwa_minsk_00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486400" y="4191000"/>
            <a:ext cx="3200400" cy="2417763"/>
          </a:xfrm>
          <a:prstGeom prst="rect">
            <a:avLst/>
          </a:prstGeom>
          <a:noFill/>
        </p:spPr>
      </p:pic>
      <p:pic>
        <p:nvPicPr>
          <p:cNvPr id="92171" name="Picture 11" descr="DOm_prawitelstwa_minsk_005"/>
          <p:cNvPicPr>
            <a:picLocks noChangeAspect="1" noChangeArrowheads="1" noGrp="1"/>
          </p:cNvPicPr>
          <p:nvPr>
            <p:ph sz="half" idx="4294967295"/>
          </p:nvPr>
        </p:nvPicPr>
        <p:blipFill>
          <a:blip r:embed="rId4"/>
          <a:srcRect/>
          <a:stretch/>
        </p:blipFill>
        <p:spPr>
          <a:xfrm>
            <a:off x="4953000" y="762000"/>
            <a:ext cx="4038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/>
          </a:bodyPr>
          <a:lstStyle/>
          <a:p>
            <a:endParaRPr lang="be-BY" smtClean="0">
              <a:ln>
                <a:noFill/>
              </a:ln>
            </a:endParaRPr>
          </a:p>
        </p:txBody>
      </p:sp>
      <p:sp>
        <p:nvSpPr>
          <p:cNvPr id="96263" name="Rectangle 7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endParaRPr lang="be-BY" sz="2200" smtClean="0"/>
          </a:p>
        </p:txBody>
      </p:sp>
      <p:sp>
        <p:nvSpPr>
          <p:cNvPr id="96264" name="Rectangle 8"/>
          <p:cNvSpPr>
            <a:spLocks noGrp="1"/>
          </p:cNvSpPr>
          <p:nvPr>
            <p:ph sz="half" idx="4294967295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endParaRPr lang="be-BY" sz="2200" smtClean="0"/>
          </a:p>
        </p:txBody>
      </p:sp>
      <p:pic>
        <p:nvPicPr>
          <p:cNvPr id="96260" name="Picture 4" descr="Minsk_dworetz_pionerow_i_skolnikow_001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971800" y="228600"/>
            <a:ext cx="5613400" cy="4210050"/>
          </a:xfrm>
          <a:prstGeom prst="rect">
            <a:avLst/>
          </a:prstGeom>
          <a:noFill/>
        </p:spPr>
      </p:pic>
      <p:pic>
        <p:nvPicPr>
          <p:cNvPr id="96261" name="Picture 5" descr="minsk_opera_and_balett_theatre_001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8600" y="2971800"/>
            <a:ext cx="4114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2034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4800" cy="5194920"/>
          </a:xfrm>
        </p:spPr>
        <p:txBody>
          <a:bodyPr/>
          <a:lstStyle/>
          <a:p>
            <a:r>
              <a:rPr lang="ru-RU" dirty="0" err="1" smtClean="0"/>
              <a:t>Довнар</a:t>
            </a:r>
            <a:r>
              <a:rPr lang="ru-RU" dirty="0" smtClean="0"/>
              <a:t>-Запольский- историк, этнограф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Карский-филолог, фольклорист, «</a:t>
            </a:r>
            <a:r>
              <a:rPr lang="ru-RU" dirty="0" err="1" smtClean="0"/>
              <a:t>Беларусы</a:t>
            </a:r>
            <a:r>
              <a:rPr lang="ru-RU" dirty="0" smtClean="0"/>
              <a:t>»-в 3 томах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Щекотихин-искусствовед, исследователь архитектуры и живописи</a:t>
            </a:r>
            <a:endParaRPr lang="be-B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699181" y="404665"/>
            <a:ext cx="205393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67744" y="2492896"/>
            <a:ext cx="1593044" cy="201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020272" y="3861190"/>
            <a:ext cx="2028816" cy="278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81000" y="4038600"/>
            <a:ext cx="5343128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	Плодотворно работал коллектив Первого Белорусского драматического театра, созданного в 1921 г. Режиссер Мирович</a:t>
            </a:r>
            <a:endParaRPr lang="ru-RU" sz="22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Театр</a:t>
            </a:r>
            <a:endParaRPr lang="ru-RU"/>
          </a:p>
        </p:txBody>
      </p:sp>
      <p:pic>
        <p:nvPicPr>
          <p:cNvPr id="22530" name="Picture 2" descr="C:\Documents and Settings\Юр4ик\Рабочий стол\Новая папка (2)\Theatre-Kupala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86200" y="914400"/>
            <a:ext cx="48898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1000" y="1600200"/>
            <a:ext cx="3352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Первый Белорусский </a:t>
            </a:r>
          </a:p>
          <a:p>
            <a:r>
              <a:rPr lang="ru-RU">
                <a:latin typeface="Constantia" pitchFamily="18" charset="0"/>
              </a:rPr>
              <a:t>государственный  театр </a:t>
            </a:r>
          </a:p>
          <a:p>
            <a:r>
              <a:rPr lang="ru-RU">
                <a:latin typeface="Constantia" pitchFamily="18" charset="0"/>
              </a:rPr>
              <a:t>(Белорусский академический </a:t>
            </a:r>
          </a:p>
          <a:p>
            <a:r>
              <a:rPr lang="ru-RU">
                <a:latin typeface="Constantia" pitchFamily="18" charset="0"/>
              </a:rPr>
              <a:t>театр  им. Я. Купалы”)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660232" y="4077072"/>
            <a:ext cx="1524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:fade thruBlk="1"/>
      </p:transition>
    </mc:Choice>
    <mc:Fallback>
      <p:transition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/>
          <a:lstStyle/>
          <a:p>
            <a:r>
              <a:rPr lang="ru-RU" sz="3200" dirty="0"/>
              <a:t>По республике гастролировала Белорусская театральная группа под руководством В. Голубка. В 1926 г. она была преобразована в Белорусский передвижной театр. В театрах Беларуси сформировались талантливые актеры Ф. Жданович, Б. Платонов, Г. Глебов, П. Молчанов, А. Ильинский и др. 	</a:t>
            </a:r>
          </a:p>
          <a:p>
            <a:endParaRPr lang="be-B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516216" y="3714152"/>
            <a:ext cx="2165226" cy="285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кино</a:t>
            </a:r>
            <a:endParaRPr lang="be-BY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1926-первый фильм «Лесная быль» Юрия </a:t>
            </a:r>
            <a:r>
              <a:rPr lang="ru-RU" sz="4400" dirty="0" err="1" smtClean="0"/>
              <a:t>Тарича</a:t>
            </a:r>
            <a:endParaRPr lang="ru-RU" sz="4400" dirty="0" smtClean="0"/>
          </a:p>
          <a:p>
            <a:r>
              <a:rPr lang="ru-RU" sz="4400" dirty="0" smtClean="0"/>
              <a:t>1927 «</a:t>
            </a:r>
            <a:r>
              <a:rPr lang="ru-RU" sz="4400" dirty="0" err="1" smtClean="0"/>
              <a:t>Кастусь</a:t>
            </a:r>
            <a:r>
              <a:rPr lang="ru-RU" sz="4400" dirty="0" smtClean="0"/>
              <a:t> Калиновский» </a:t>
            </a:r>
            <a:r>
              <a:rPr lang="ru-RU" sz="4400" dirty="0" err="1" smtClean="0"/>
              <a:t>реж.Гардин</a:t>
            </a:r>
            <a:endParaRPr lang="be-BY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быль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076056" y="404664"/>
            <a:ext cx="3919115" cy="579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79174" y="2708920"/>
            <a:ext cx="4962714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287690" y="10209"/>
            <a:ext cx="6858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79512" y="2372409"/>
            <a:ext cx="3098046" cy="422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   В Волков   «Партизаны» 1927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1560" y="1628800"/>
            <a:ext cx="4093046" cy="472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28</Slides>
  <Notes>28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/>
  <cp:category/>
  <cp:contentStatus/>
  <cp:version/>
</cp:coreProperties>
</file>