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8.xml" ContentType="application/vnd.openxmlformats-officedocument.presentationml.slide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12192000" cy="6858000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presProps" Target="presProps.xml" /><Relationship Id="rId16" Type="http://schemas.openxmlformats.org/officeDocument/2006/relationships/tableStyles" Target="tableStyles.xml" /><Relationship Id="rId17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en-US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 bwMode="auto">
          <a:xfrm>
            <a:off x="0" y="0"/>
            <a:ext cx="12191695" cy="6858000"/>
          </a:xfrm>
          <a:prstGeom prst="rect">
            <a:avLst/>
          </a:prstGeom>
          <a:solidFill>
            <a:srgbClr val="FBF7F2"/>
          </a:solidFill>
          <a:ln>
            <a:solidFill>
              <a:srgbClr val="FBF7F2"/>
            </a:solidFill>
          </a:ln>
        </p:spPr>
      </p:sp>
      <p:sp>
        <p:nvSpPr>
          <p:cNvPr id="3" name="TextBox 3"/>
          <p:cNvSpPr txBox="1"/>
          <p:nvPr/>
        </p:nvSpPr>
        <p:spPr bwMode="auto">
          <a:xfrm>
            <a:off x="457200" y="0"/>
            <a:ext cx="5410048" cy="6858000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4800" b="1" i="0">
                <a:solidFill>
                  <a:srgbClr val="3B2A1F"/>
                </a:solidFill>
                <a:latin typeface="Noto Sans"/>
              </a:rPr>
              <a:t>Темперамент, характер</a:t>
            </a:r>
            <a:r>
              <a:rPr lang="ru-RU" sz="4800" b="1" i="0">
                <a:solidFill>
                  <a:srgbClr val="3B2A1F"/>
                </a:solidFill>
                <a:latin typeface="Noto Sans"/>
              </a:rPr>
              <a:t>,</a:t>
            </a:r>
            <a:r>
              <a:rPr lang="en-US" sz="4800" b="1" i="0">
                <a:solidFill>
                  <a:srgbClr val="3B2A1F"/>
                </a:solidFill>
                <a:latin typeface="Noto Sans"/>
              </a:rPr>
              <a:t> способности</a:t>
            </a:r>
            <a:endParaRPr lang="en-US" sz="4800" b="1" i="0">
              <a:solidFill>
                <a:srgbClr val="3B2A1F"/>
              </a:solidFill>
              <a:latin typeface="Noto Sans"/>
            </a:endParaRPr>
          </a:p>
          <a:p>
            <a:pPr algn="l">
              <a:defRPr/>
            </a:pPr>
            <a:endParaRPr sz="2200"/>
          </a:p>
          <a:p>
            <a:pPr algn="l">
              <a:spcBef>
                <a:spcPts val="0"/>
              </a:spcBef>
              <a:defRPr/>
            </a:pPr>
            <a:r>
              <a:rPr lang="en-US" sz="2000" b="0" i="0">
                <a:solidFill>
                  <a:srgbClr val="6B5643"/>
                </a:solidFill>
                <a:latin typeface="Noto Sans"/>
              </a:rPr>
              <a:t>Что задано природой, а что формируется в жизни</a:t>
            </a:r>
            <a:endParaRPr sz="22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324447" y="1625087"/>
            <a:ext cx="5410048" cy="3607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 bwMode="auto">
          <a:xfrm>
            <a:off x="0" y="0"/>
            <a:ext cx="12191695" cy="6858000"/>
          </a:xfrm>
          <a:prstGeom prst="rect">
            <a:avLst/>
          </a:prstGeom>
          <a:solidFill>
            <a:srgbClr val="FBF7F2"/>
          </a:solidFill>
          <a:ln>
            <a:solidFill>
              <a:srgbClr val="FBF7F2"/>
            </a:solidFill>
          </a:ln>
        </p:spPr>
      </p:sp>
      <p:sp>
        <p:nvSpPr>
          <p:cNvPr id="3" name="TextBox 3"/>
          <p:cNvSpPr txBox="1"/>
          <p:nvPr/>
        </p:nvSpPr>
        <p:spPr bwMode="auto">
          <a:xfrm>
            <a:off x="457200" y="457200"/>
            <a:ext cx="11277295" cy="6858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r>
              <a:rPr lang="en-US" sz="4000" b="1" i="0">
                <a:solidFill>
                  <a:srgbClr val="3B2A1F"/>
                </a:solidFill>
                <a:latin typeface="Noto Sans"/>
              </a:rPr>
              <a:t>Три свойства личности и задатки</a:t>
            </a:r>
            <a:endParaRPr/>
          </a:p>
        </p:txBody>
      </p:sp>
      <p:sp>
        <p:nvSpPr>
          <p:cNvPr id="4" name="AutoShape 4"/>
          <p:cNvSpPr/>
          <p:nvPr/>
        </p:nvSpPr>
        <p:spPr bwMode="auto">
          <a:xfrm>
            <a:off x="457200" y="1234440"/>
            <a:ext cx="5501488" cy="2446019"/>
          </a:xfrm>
          <a:prstGeom prst="roundRect">
            <a:avLst>
              <a:gd name="adj" fmla="val 4486"/>
            </a:avLst>
          </a:prstGeom>
          <a:solidFill>
            <a:srgbClr val="FBF3EA"/>
          </a:solidFill>
          <a:ln>
            <a:solidFill>
              <a:srgbClr val="EFDCC8"/>
            </a:solidFill>
          </a:ln>
        </p:spPr>
      </p:sp>
      <p:sp>
        <p:nvSpPr>
          <p:cNvPr id="5" name="TextBox 5"/>
          <p:cNvSpPr txBox="1"/>
          <p:nvPr/>
        </p:nvSpPr>
        <p:spPr bwMode="auto">
          <a:xfrm>
            <a:off x="640080" y="1234440"/>
            <a:ext cx="5135728" cy="2446019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2200" b="1" i="0">
                <a:solidFill>
                  <a:srgbClr val="3B2A1F"/>
                </a:solidFill>
                <a:latin typeface="Noto Sans"/>
              </a:rPr>
              <a:t>Темперамент</a:t>
            </a:r>
            <a:endParaRPr sz="2200"/>
          </a:p>
          <a:p>
            <a:pPr algn="l">
              <a:spcBef>
                <a:spcPts val="0"/>
              </a:spcBef>
              <a:defRPr/>
            </a:pPr>
            <a:r>
              <a:rPr lang="en-US" sz="1800" b="0" i="0">
                <a:solidFill>
                  <a:srgbClr val="6B5643"/>
                </a:solidFill>
                <a:latin typeface="Noto Sans"/>
              </a:rPr>
              <a:t>Совокупность индивидуальных особенностей нервной системы, придающих своеобразие поведению и деятельности человека.</a:t>
            </a:r>
            <a:endParaRPr sz="2200"/>
          </a:p>
        </p:txBody>
      </p:sp>
      <p:sp>
        <p:nvSpPr>
          <p:cNvPr id="6" name="AutoShape 6"/>
          <p:cNvSpPr/>
          <p:nvPr/>
        </p:nvSpPr>
        <p:spPr bwMode="auto">
          <a:xfrm>
            <a:off x="6233008" y="1234440"/>
            <a:ext cx="5501488" cy="2446019"/>
          </a:xfrm>
          <a:prstGeom prst="roundRect">
            <a:avLst>
              <a:gd name="adj" fmla="val 4486"/>
            </a:avLst>
          </a:prstGeom>
          <a:solidFill>
            <a:srgbClr val="FBF3EA"/>
          </a:solidFill>
          <a:ln>
            <a:solidFill>
              <a:srgbClr val="EFDCC8"/>
            </a:solidFill>
          </a:ln>
        </p:spPr>
      </p:sp>
      <p:sp>
        <p:nvSpPr>
          <p:cNvPr id="7" name="TextBox 7"/>
          <p:cNvSpPr txBox="1"/>
          <p:nvPr/>
        </p:nvSpPr>
        <p:spPr bwMode="auto">
          <a:xfrm>
            <a:off x="6415888" y="1234440"/>
            <a:ext cx="5135728" cy="2446019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2200" b="1" i="0">
                <a:solidFill>
                  <a:srgbClr val="3B2A1F"/>
                </a:solidFill>
                <a:latin typeface="Noto Sans"/>
              </a:rPr>
              <a:t>Характер</a:t>
            </a:r>
            <a:endParaRPr sz="2200"/>
          </a:p>
          <a:p>
            <a:pPr algn="l">
              <a:spcBef>
                <a:spcPts val="0"/>
              </a:spcBef>
              <a:defRPr/>
            </a:pPr>
            <a:r>
              <a:rPr lang="en-US" sz="1800" b="0" i="0">
                <a:solidFill>
                  <a:srgbClr val="6B5643"/>
                </a:solidFill>
                <a:latin typeface="Noto Sans"/>
              </a:rPr>
              <a:t>Совокупность относительно устойчивых свойств, проявляющихся в действиях и поступках человека длительное время.</a:t>
            </a:r>
            <a:endParaRPr sz="2200"/>
          </a:p>
        </p:txBody>
      </p:sp>
      <p:sp>
        <p:nvSpPr>
          <p:cNvPr id="8" name="AutoShape 8"/>
          <p:cNvSpPr/>
          <p:nvPr/>
        </p:nvSpPr>
        <p:spPr bwMode="auto">
          <a:xfrm>
            <a:off x="457200" y="3954780"/>
            <a:ext cx="5501488" cy="2446019"/>
          </a:xfrm>
          <a:prstGeom prst="roundRect">
            <a:avLst>
              <a:gd name="adj" fmla="val 4486"/>
            </a:avLst>
          </a:prstGeom>
          <a:solidFill>
            <a:srgbClr val="FBF3EA"/>
          </a:solidFill>
          <a:ln>
            <a:solidFill>
              <a:srgbClr val="EFDCC8"/>
            </a:solidFill>
          </a:ln>
        </p:spPr>
      </p:sp>
      <p:sp>
        <p:nvSpPr>
          <p:cNvPr id="9" name="TextBox 9"/>
          <p:cNvSpPr txBox="1"/>
          <p:nvPr/>
        </p:nvSpPr>
        <p:spPr bwMode="auto">
          <a:xfrm>
            <a:off x="640080" y="3954780"/>
            <a:ext cx="5135728" cy="2446019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2200" b="1" i="0">
                <a:solidFill>
                  <a:srgbClr val="3B2A1F"/>
                </a:solidFill>
                <a:latin typeface="Noto Sans"/>
              </a:rPr>
              <a:t>Способности</a:t>
            </a:r>
            <a:endParaRPr sz="2200"/>
          </a:p>
          <a:p>
            <a:pPr algn="l">
              <a:spcBef>
                <a:spcPts val="0"/>
              </a:spcBef>
              <a:defRPr/>
            </a:pPr>
            <a:r>
              <a:rPr lang="en-US" sz="1800" b="0" i="0">
                <a:solidFill>
                  <a:srgbClr val="6B5643"/>
                </a:solidFill>
                <a:latin typeface="Noto Sans"/>
              </a:rPr>
              <a:t>Индивидуальные особенности личности, являющиеся предпосылками успешного выполнения одного или нескольких видов деятельности.</a:t>
            </a:r>
            <a:endParaRPr sz="2200"/>
          </a:p>
        </p:txBody>
      </p:sp>
      <p:sp>
        <p:nvSpPr>
          <p:cNvPr id="10" name="AutoShape 10"/>
          <p:cNvSpPr/>
          <p:nvPr/>
        </p:nvSpPr>
        <p:spPr bwMode="auto">
          <a:xfrm>
            <a:off x="6233008" y="3954780"/>
            <a:ext cx="5501488" cy="2446019"/>
          </a:xfrm>
          <a:prstGeom prst="roundRect">
            <a:avLst>
              <a:gd name="adj" fmla="val 4486"/>
            </a:avLst>
          </a:prstGeom>
          <a:solidFill>
            <a:srgbClr val="FBF3EA"/>
          </a:solidFill>
          <a:ln>
            <a:solidFill>
              <a:srgbClr val="EFDCC8"/>
            </a:solidFill>
          </a:ln>
        </p:spPr>
      </p:sp>
      <p:sp>
        <p:nvSpPr>
          <p:cNvPr id="11" name="TextBox 11"/>
          <p:cNvSpPr txBox="1"/>
          <p:nvPr/>
        </p:nvSpPr>
        <p:spPr bwMode="auto">
          <a:xfrm>
            <a:off x="6415887" y="3954780"/>
            <a:ext cx="5135728" cy="2446019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2200" b="1" i="0">
                <a:solidFill>
                  <a:srgbClr val="3B2A1F"/>
                </a:solidFill>
                <a:latin typeface="Noto Sans"/>
              </a:rPr>
              <a:t>Задатки</a:t>
            </a:r>
            <a:endParaRPr sz="2200"/>
          </a:p>
          <a:p>
            <a:pPr algn="l">
              <a:spcBef>
                <a:spcPts val="0"/>
              </a:spcBef>
              <a:defRPr/>
            </a:pPr>
            <a:r>
              <a:rPr lang="en-US" sz="1800" b="0" i="0">
                <a:solidFill>
                  <a:srgbClr val="6B5643"/>
                </a:solidFill>
                <a:latin typeface="Noto Sans"/>
              </a:rPr>
              <a:t>Анатомические и физиологические особенности нервной системы, составляющие биологическую основу развития способностей.</a:t>
            </a:r>
            <a:endParaRPr sz="2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 bwMode="auto">
          <a:xfrm>
            <a:off x="0" y="0"/>
            <a:ext cx="12191695" cy="6858000"/>
          </a:xfrm>
          <a:prstGeom prst="rect">
            <a:avLst/>
          </a:prstGeom>
          <a:solidFill>
            <a:srgbClr val="FBF7F2"/>
          </a:solidFill>
          <a:ln>
            <a:solidFill>
              <a:srgbClr val="FBF7F2"/>
            </a:solidFill>
          </a:ln>
        </p:spPr>
      </p:sp>
      <p:sp>
        <p:nvSpPr>
          <p:cNvPr id="3" name="TextBox 3"/>
          <p:cNvSpPr txBox="1"/>
          <p:nvPr/>
        </p:nvSpPr>
        <p:spPr bwMode="auto">
          <a:xfrm>
            <a:off x="457200" y="457200"/>
            <a:ext cx="11277295" cy="58293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r>
              <a:rPr lang="en-US" sz="3400" b="1" i="0">
                <a:solidFill>
                  <a:srgbClr val="3B2A1F"/>
                </a:solidFill>
                <a:latin typeface="Noto Sans"/>
              </a:rPr>
              <a:t>Учение о темпераменте: от Гиппократа к Павлову</a:t>
            </a:r>
            <a:endParaRPr/>
          </a:p>
        </p:txBody>
      </p:sp>
      <p:sp>
        <p:nvSpPr>
          <p:cNvPr id="4" name="AutoShape 4"/>
          <p:cNvSpPr/>
          <p:nvPr/>
        </p:nvSpPr>
        <p:spPr bwMode="auto">
          <a:xfrm>
            <a:off x="457200" y="1223009"/>
            <a:ext cx="2613584" cy="5177789"/>
          </a:xfrm>
          <a:prstGeom prst="roundRect">
            <a:avLst>
              <a:gd name="adj" fmla="val 4198"/>
            </a:avLst>
          </a:prstGeom>
          <a:solidFill>
            <a:srgbClr val="FBF3EA"/>
          </a:solidFill>
          <a:ln>
            <a:solidFill>
              <a:srgbClr val="EFDCC8"/>
            </a:solidFill>
          </a:ln>
        </p:spPr>
      </p:sp>
      <p:sp>
        <p:nvSpPr>
          <p:cNvPr id="5" name="TextBox 5"/>
          <p:cNvSpPr txBox="1"/>
          <p:nvPr/>
        </p:nvSpPr>
        <p:spPr bwMode="auto">
          <a:xfrm>
            <a:off x="594360" y="1314450"/>
            <a:ext cx="2339264" cy="4994910"/>
          </a:xfrm>
          <a:prstGeom prst="rect">
            <a:avLst/>
          </a:prstGeom>
        </p:spPr>
        <p:txBody>
          <a:bodyPr rtlCol="0" anchor="t"/>
          <a:lstStyle/>
          <a:p>
            <a:pPr algn="l">
              <a:spcBef>
                <a:spcPts val="0"/>
              </a:spcBef>
              <a:defRPr/>
            </a:pPr>
            <a:r>
              <a:rPr lang="en-US" sz="2400" b="1" i="0">
                <a:solidFill>
                  <a:srgbClr val="3B2A1F"/>
                </a:solidFill>
                <a:latin typeface="Noto Sans"/>
              </a:rPr>
              <a:t>Древняя Греция</a:t>
            </a:r>
            <a:endParaRPr sz="2200"/>
          </a:p>
          <a:p>
            <a:pPr algn="l">
              <a:spcBef>
                <a:spcPts val="0"/>
              </a:spcBef>
              <a:defRPr/>
            </a:pPr>
            <a:r>
              <a:rPr lang="en-US" sz="2000" b="0" i="0">
                <a:solidFill>
                  <a:srgbClr val="6B5643"/>
                </a:solidFill>
                <a:latin typeface="Noto Sans"/>
              </a:rPr>
              <a:t>Гиппократ связывал темперамент с преобладанием одной из четырёх жидкостей организма.</a:t>
            </a:r>
            <a:endParaRPr sz="2200"/>
          </a:p>
        </p:txBody>
      </p:sp>
      <p:sp>
        <p:nvSpPr>
          <p:cNvPr id="6" name="AutoShape 6"/>
          <p:cNvSpPr/>
          <p:nvPr/>
        </p:nvSpPr>
        <p:spPr bwMode="auto">
          <a:xfrm>
            <a:off x="3345104" y="1223009"/>
            <a:ext cx="2613584" cy="5177789"/>
          </a:xfrm>
          <a:prstGeom prst="roundRect">
            <a:avLst>
              <a:gd name="adj" fmla="val 4198"/>
            </a:avLst>
          </a:prstGeom>
          <a:solidFill>
            <a:srgbClr val="FBF3EA"/>
          </a:solidFill>
          <a:ln>
            <a:solidFill>
              <a:srgbClr val="EFDCC8"/>
            </a:solidFill>
          </a:ln>
        </p:spPr>
      </p:sp>
      <p:sp>
        <p:nvSpPr>
          <p:cNvPr id="7" name="TextBox 7"/>
          <p:cNvSpPr txBox="1"/>
          <p:nvPr/>
        </p:nvSpPr>
        <p:spPr bwMode="auto">
          <a:xfrm>
            <a:off x="3482264" y="1314450"/>
            <a:ext cx="2339264" cy="4994910"/>
          </a:xfrm>
          <a:prstGeom prst="rect">
            <a:avLst/>
          </a:prstGeom>
        </p:spPr>
        <p:txBody>
          <a:bodyPr rtlCol="0" anchor="t"/>
          <a:lstStyle/>
          <a:p>
            <a:pPr algn="l">
              <a:spcBef>
                <a:spcPts val="0"/>
              </a:spcBef>
              <a:defRPr/>
            </a:pPr>
            <a:r>
              <a:rPr lang="en-US" sz="2400" b="1" i="0">
                <a:solidFill>
                  <a:srgbClr val="3B2A1F"/>
                </a:solidFill>
                <a:latin typeface="Noto Sans"/>
              </a:rPr>
              <a:t>Более двух тысяч лет назад</a:t>
            </a:r>
            <a:endParaRPr sz="2200"/>
          </a:p>
          <a:p>
            <a:pPr algn="l">
              <a:spcBef>
                <a:spcPts val="0"/>
              </a:spcBef>
              <a:defRPr/>
            </a:pPr>
            <a:r>
              <a:rPr lang="en-US" sz="2000" b="0" i="0">
                <a:solidFill>
                  <a:srgbClr val="6B5643"/>
                </a:solidFill>
                <a:latin typeface="Noto Sans"/>
              </a:rPr>
              <a:t>Клавдий Гален предложил названия сангвинического, флегматического, холерического и меланхолического типов.</a:t>
            </a:r>
            <a:endParaRPr sz="2200"/>
          </a:p>
        </p:txBody>
      </p:sp>
      <p:sp>
        <p:nvSpPr>
          <p:cNvPr id="8" name="AutoShape 8"/>
          <p:cNvSpPr/>
          <p:nvPr/>
        </p:nvSpPr>
        <p:spPr bwMode="auto">
          <a:xfrm>
            <a:off x="6233008" y="1223009"/>
            <a:ext cx="2613584" cy="5177789"/>
          </a:xfrm>
          <a:prstGeom prst="roundRect">
            <a:avLst>
              <a:gd name="adj" fmla="val 4198"/>
            </a:avLst>
          </a:prstGeom>
          <a:solidFill>
            <a:srgbClr val="FBF3EA"/>
          </a:solidFill>
          <a:ln>
            <a:solidFill>
              <a:srgbClr val="EFDCC8"/>
            </a:solidFill>
          </a:ln>
        </p:spPr>
      </p:sp>
      <p:sp>
        <p:nvSpPr>
          <p:cNvPr id="9" name="TextBox 9"/>
          <p:cNvSpPr txBox="1"/>
          <p:nvPr/>
        </p:nvSpPr>
        <p:spPr bwMode="auto">
          <a:xfrm>
            <a:off x="6370168" y="1314450"/>
            <a:ext cx="2339264" cy="4994910"/>
          </a:xfrm>
          <a:prstGeom prst="rect">
            <a:avLst/>
          </a:prstGeom>
        </p:spPr>
        <p:txBody>
          <a:bodyPr rtlCol="0" anchor="t"/>
          <a:lstStyle/>
          <a:p>
            <a:pPr algn="l">
              <a:spcBef>
                <a:spcPts val="0"/>
              </a:spcBef>
              <a:defRPr/>
            </a:pPr>
            <a:r>
              <a:rPr lang="en-US" sz="2400" b="1" i="0">
                <a:solidFill>
                  <a:srgbClr val="3B2A1F"/>
                </a:solidFill>
                <a:latin typeface="Noto Sans"/>
              </a:rPr>
              <a:t>Научное изучение</a:t>
            </a:r>
            <a:endParaRPr sz="2200"/>
          </a:p>
          <a:p>
            <a:pPr algn="l">
              <a:spcBef>
                <a:spcPts val="0"/>
              </a:spcBef>
              <a:defRPr/>
            </a:pPr>
            <a:r>
              <a:rPr lang="en-US" sz="2000" b="0" i="0">
                <a:solidFill>
                  <a:srgbClr val="6B5643"/>
                </a:solidFill>
                <a:latin typeface="Noto Sans"/>
              </a:rPr>
              <a:t>Иван Павлов исследовал темперамент через наследуемый тип нервной системы.</a:t>
            </a:r>
            <a:endParaRPr sz="2200"/>
          </a:p>
        </p:txBody>
      </p:sp>
      <p:sp>
        <p:nvSpPr>
          <p:cNvPr id="10" name="AutoShape 10"/>
          <p:cNvSpPr/>
          <p:nvPr/>
        </p:nvSpPr>
        <p:spPr bwMode="auto">
          <a:xfrm>
            <a:off x="9120911" y="1223009"/>
            <a:ext cx="2613584" cy="5177789"/>
          </a:xfrm>
          <a:prstGeom prst="roundRect">
            <a:avLst>
              <a:gd name="adj" fmla="val 4198"/>
            </a:avLst>
          </a:prstGeom>
          <a:solidFill>
            <a:srgbClr val="FBF3EA"/>
          </a:solidFill>
          <a:ln>
            <a:solidFill>
              <a:srgbClr val="EFDCC8"/>
            </a:solidFill>
          </a:ln>
        </p:spPr>
      </p:sp>
      <p:sp>
        <p:nvSpPr>
          <p:cNvPr id="11" name="TextBox 11"/>
          <p:cNvSpPr txBox="1"/>
          <p:nvPr/>
        </p:nvSpPr>
        <p:spPr bwMode="auto">
          <a:xfrm>
            <a:off x="9258071" y="1314450"/>
            <a:ext cx="2339264" cy="4994910"/>
          </a:xfrm>
          <a:prstGeom prst="rect">
            <a:avLst/>
          </a:prstGeom>
        </p:spPr>
        <p:txBody>
          <a:bodyPr rtlCol="0" anchor="t"/>
          <a:lstStyle/>
          <a:p>
            <a:pPr algn="l">
              <a:spcBef>
                <a:spcPts val="0"/>
              </a:spcBef>
              <a:defRPr/>
            </a:pPr>
            <a:r>
              <a:rPr lang="en-US" sz="2400" b="1" i="0">
                <a:solidFill>
                  <a:srgbClr val="3B2A1F"/>
                </a:solidFill>
                <a:latin typeface="Noto Sans"/>
              </a:rPr>
              <a:t>Подход Павлова</a:t>
            </a:r>
            <a:endParaRPr sz="2200"/>
          </a:p>
          <a:p>
            <a:pPr algn="l">
              <a:spcBef>
                <a:spcPts val="0"/>
              </a:spcBef>
              <a:defRPr/>
            </a:pPr>
            <a:r>
              <a:rPr lang="en-US" sz="2000" b="0" i="0">
                <a:solidFill>
                  <a:srgbClr val="6B5643"/>
                </a:solidFill>
                <a:latin typeface="Noto Sans"/>
              </a:rPr>
              <a:t>Основой темперамента считал соотношение возбуждения и торможения нервной системы.</a:t>
            </a:r>
            <a:endParaRPr sz="2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 bwMode="auto">
          <a:xfrm>
            <a:off x="0" y="0"/>
            <a:ext cx="12191695" cy="6858000"/>
          </a:xfrm>
          <a:prstGeom prst="rect">
            <a:avLst/>
          </a:prstGeom>
          <a:solidFill>
            <a:srgbClr val="FBF7F2"/>
          </a:solidFill>
          <a:ln>
            <a:solidFill>
              <a:srgbClr val="FBF7F2"/>
            </a:solidFill>
          </a:ln>
        </p:spPr>
      </p:sp>
      <p:sp>
        <p:nvSpPr>
          <p:cNvPr id="3" name="TextBox 3"/>
          <p:cNvSpPr txBox="1"/>
          <p:nvPr/>
        </p:nvSpPr>
        <p:spPr bwMode="auto">
          <a:xfrm>
            <a:off x="457200" y="457200"/>
            <a:ext cx="11277295" cy="58293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r>
              <a:rPr lang="en-US" sz="3400" b="1" i="0">
                <a:solidFill>
                  <a:srgbClr val="3B2A1F"/>
                </a:solidFill>
                <a:latin typeface="Noto Sans"/>
              </a:rPr>
              <a:t>Четыре типа темперамента</a:t>
            </a:r>
            <a:endParaRPr/>
          </a:p>
        </p:txBody>
      </p:sp>
      <p:sp>
        <p:nvSpPr>
          <p:cNvPr id="4" name="AutoShape 4"/>
          <p:cNvSpPr/>
          <p:nvPr/>
        </p:nvSpPr>
        <p:spPr bwMode="auto">
          <a:xfrm>
            <a:off x="457200" y="1693497"/>
            <a:ext cx="11277295" cy="1373600"/>
          </a:xfrm>
          <a:prstGeom prst="roundRect">
            <a:avLst>
              <a:gd name="adj" fmla="val 7988"/>
            </a:avLst>
          </a:prstGeom>
          <a:solidFill>
            <a:srgbClr val="FBF3EA"/>
          </a:solidFill>
          <a:ln>
            <a:solidFill>
              <a:srgbClr val="EFDCC8"/>
            </a:solidFill>
          </a:ln>
        </p:spPr>
      </p:sp>
      <p:sp>
        <p:nvSpPr>
          <p:cNvPr id="5" name="TextBox 5"/>
          <p:cNvSpPr txBox="1"/>
          <p:nvPr/>
        </p:nvSpPr>
        <p:spPr bwMode="auto">
          <a:xfrm>
            <a:off x="640080" y="1693497"/>
            <a:ext cx="10911535" cy="1373600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2800" b="1" i="0">
                <a:solidFill>
                  <a:srgbClr val="3B2A1F"/>
                </a:solidFill>
                <a:latin typeface="Noto Sans"/>
              </a:rPr>
              <a:t>Сангвиник и флегматик</a:t>
            </a:r>
            <a:endParaRPr sz="2400"/>
          </a:p>
          <a:p>
            <a:pPr algn="l">
              <a:spcBef>
                <a:spcPts val="0"/>
              </a:spcBef>
              <a:defRPr/>
            </a:pPr>
            <a:r>
              <a:rPr lang="en-US" sz="2400" b="0" i="0">
                <a:solidFill>
                  <a:srgbClr val="6B5643"/>
                </a:solidFill>
                <a:latin typeface="Noto Sans"/>
              </a:rPr>
              <a:t>Сангвиник активен и контактен; флегматик спокоен, устойчив и надёжен.</a:t>
            </a:r>
            <a:endParaRPr sz="2400"/>
          </a:p>
        </p:txBody>
      </p:sp>
      <p:sp>
        <p:nvSpPr>
          <p:cNvPr id="6" name="AutoShape 6"/>
          <p:cNvSpPr/>
          <p:nvPr/>
        </p:nvSpPr>
        <p:spPr bwMode="auto">
          <a:xfrm>
            <a:off x="457200" y="4465272"/>
            <a:ext cx="11277295" cy="1373600"/>
          </a:xfrm>
          <a:prstGeom prst="roundRect">
            <a:avLst>
              <a:gd name="adj" fmla="val 7988"/>
            </a:avLst>
          </a:prstGeom>
          <a:solidFill>
            <a:srgbClr val="FBEBE0"/>
          </a:solidFill>
          <a:ln>
            <a:solidFill>
              <a:srgbClr val="EFDCC8"/>
            </a:solidFill>
          </a:ln>
        </p:spPr>
      </p:sp>
      <p:sp>
        <p:nvSpPr>
          <p:cNvPr id="7" name="TextBox 7"/>
          <p:cNvSpPr txBox="1"/>
          <p:nvPr/>
        </p:nvSpPr>
        <p:spPr bwMode="auto">
          <a:xfrm>
            <a:off x="640080" y="4465272"/>
            <a:ext cx="10911535" cy="1373600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2800" b="1" i="0">
                <a:solidFill>
                  <a:srgbClr val="3B2A1F"/>
                </a:solidFill>
                <a:latin typeface="Noto Sans"/>
              </a:rPr>
              <a:t>Холерик и меланхолик</a:t>
            </a:r>
            <a:endParaRPr sz="2400"/>
          </a:p>
          <a:p>
            <a:pPr algn="l">
              <a:spcBef>
                <a:spcPts val="0"/>
              </a:spcBef>
              <a:defRPr/>
            </a:pPr>
            <a:r>
              <a:rPr lang="en-US" sz="2400" b="0" i="0">
                <a:solidFill>
                  <a:srgbClr val="6B5643"/>
                </a:solidFill>
                <a:latin typeface="Noto Sans"/>
              </a:rPr>
              <a:t>Холерик импульсивен и возбудим; меланхолик чувствителен, раним и вдумчив.</a:t>
            </a:r>
            <a:endParaRPr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 bwMode="auto">
          <a:xfrm>
            <a:off x="0" y="0"/>
            <a:ext cx="12191695" cy="6858000"/>
          </a:xfrm>
          <a:prstGeom prst="rect">
            <a:avLst/>
          </a:prstGeom>
          <a:solidFill>
            <a:srgbClr val="FBF7F2"/>
          </a:solidFill>
          <a:ln>
            <a:solidFill>
              <a:srgbClr val="FBF7F2"/>
            </a:solidFill>
          </a:ln>
        </p:spPr>
      </p:sp>
      <p:sp>
        <p:nvSpPr>
          <p:cNvPr id="3" name="TextBox 3"/>
          <p:cNvSpPr txBox="1"/>
          <p:nvPr/>
        </p:nvSpPr>
        <p:spPr bwMode="auto">
          <a:xfrm>
            <a:off x="457200" y="457200"/>
            <a:ext cx="11277295" cy="58293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r>
              <a:rPr lang="en-US" sz="3400" b="1" i="0">
                <a:solidFill>
                  <a:srgbClr val="3B2A1F"/>
                </a:solidFill>
                <a:latin typeface="Noto Sans"/>
              </a:rPr>
              <a:t>Свойства нервной системы меняют реакции</a:t>
            </a:r>
            <a:endParaRPr/>
          </a:p>
        </p:txBody>
      </p:sp>
      <p:sp>
        <p:nvSpPr>
          <p:cNvPr id="4" name="AutoShape 4"/>
          <p:cNvSpPr/>
          <p:nvPr/>
        </p:nvSpPr>
        <p:spPr bwMode="auto">
          <a:xfrm>
            <a:off x="457200" y="1430179"/>
            <a:ext cx="5318608" cy="720090"/>
          </a:xfrm>
          <a:prstGeom prst="roundRect">
            <a:avLst>
              <a:gd name="adj" fmla="val 15238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EFDCC8"/>
            </a:solidFill>
          </a:ln>
        </p:spPr>
      </p:sp>
      <p:sp>
        <p:nvSpPr>
          <p:cNvPr id="5" name="TextBox 5"/>
          <p:cNvSpPr txBox="1"/>
          <p:nvPr/>
        </p:nvSpPr>
        <p:spPr bwMode="auto">
          <a:xfrm flipH="0" flipV="0">
            <a:off x="594360" y="1430178"/>
            <a:ext cx="5044287" cy="1011179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2000" b="0" i="0">
                <a:solidFill>
                  <a:srgbClr val="6B5643"/>
                </a:solidFill>
                <a:latin typeface="Noto Sans"/>
              </a:rPr>
              <a:t>Сильная и подвижная нервная система ускоряет реакцию на неожиданную проблему.</a:t>
            </a:r>
            <a:endParaRPr sz="2600"/>
          </a:p>
        </p:txBody>
      </p:sp>
      <p:sp>
        <p:nvSpPr>
          <p:cNvPr id="6" name="AutoShape 6"/>
          <p:cNvSpPr/>
          <p:nvPr/>
        </p:nvSpPr>
        <p:spPr bwMode="auto">
          <a:xfrm>
            <a:off x="5867248" y="1698784"/>
            <a:ext cx="457200" cy="18288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85222"/>
          </a:solidFill>
          <a:ln>
            <a:solidFill>
              <a:srgbClr val="A85222"/>
            </a:solidFill>
          </a:ln>
        </p:spPr>
      </p:sp>
      <p:sp>
        <p:nvSpPr>
          <p:cNvPr id="7" name="AutoShape 7"/>
          <p:cNvSpPr/>
          <p:nvPr/>
        </p:nvSpPr>
        <p:spPr bwMode="auto">
          <a:xfrm>
            <a:off x="6415888" y="1430179"/>
            <a:ext cx="5318608" cy="720090"/>
          </a:xfrm>
          <a:prstGeom prst="roundRect">
            <a:avLst>
              <a:gd name="adj" fmla="val 15238"/>
            </a:avLst>
          </a:prstGeom>
          <a:solidFill>
            <a:srgbClr val="FBEBE0"/>
          </a:solidFill>
          <a:ln>
            <a:solidFill>
              <a:srgbClr val="EFDCC8"/>
            </a:solidFill>
          </a:ln>
        </p:spPr>
      </p:sp>
      <p:sp>
        <p:nvSpPr>
          <p:cNvPr id="8" name="TextBox 8"/>
          <p:cNvSpPr txBox="1"/>
          <p:nvPr/>
        </p:nvSpPr>
        <p:spPr bwMode="auto">
          <a:xfrm>
            <a:off x="6553048" y="1430179"/>
            <a:ext cx="5044288" cy="720090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2000" b="1" i="0">
                <a:solidFill>
                  <a:srgbClr val="3B2A1F"/>
                </a:solidFill>
                <a:latin typeface="Noto Sans"/>
              </a:rPr>
              <a:t>Холерик резко реагирует на потерю данных и стремится немедленно исправить сбой.</a:t>
            </a:r>
            <a:endParaRPr sz="2600"/>
          </a:p>
        </p:txBody>
      </p:sp>
      <p:sp>
        <p:nvSpPr>
          <p:cNvPr id="9" name="AutoShape 9"/>
          <p:cNvSpPr/>
          <p:nvPr/>
        </p:nvSpPr>
        <p:spPr bwMode="auto">
          <a:xfrm flipH="0" flipV="0">
            <a:off x="457200" y="2747485"/>
            <a:ext cx="5318607" cy="1117999"/>
          </a:xfrm>
          <a:prstGeom prst="roundRect">
            <a:avLst>
              <a:gd name="adj" fmla="val 15238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EFDCC8"/>
            </a:solidFill>
          </a:ln>
        </p:spPr>
      </p:sp>
      <p:sp>
        <p:nvSpPr>
          <p:cNvPr id="10" name="TextBox 10"/>
          <p:cNvSpPr txBox="1"/>
          <p:nvPr/>
        </p:nvSpPr>
        <p:spPr bwMode="auto">
          <a:xfrm>
            <a:off x="594360" y="2747486"/>
            <a:ext cx="5044288" cy="720090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2000" b="0" i="0">
                <a:solidFill>
                  <a:srgbClr val="6B5643"/>
                </a:solidFill>
                <a:latin typeface="Noto Sans"/>
              </a:rPr>
              <a:t>Уравновешенность и инертность нервных процессов поддерживают спокойный темп действий.</a:t>
            </a:r>
            <a:endParaRPr sz="2600"/>
          </a:p>
        </p:txBody>
      </p:sp>
      <p:sp>
        <p:nvSpPr>
          <p:cNvPr id="11" name="AutoShape 11"/>
          <p:cNvSpPr/>
          <p:nvPr/>
        </p:nvSpPr>
        <p:spPr bwMode="auto">
          <a:xfrm>
            <a:off x="5867248" y="3016091"/>
            <a:ext cx="457200" cy="18288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85222"/>
          </a:solidFill>
          <a:ln>
            <a:solidFill>
              <a:srgbClr val="A85222"/>
            </a:solidFill>
          </a:ln>
        </p:spPr>
      </p:sp>
      <p:sp>
        <p:nvSpPr>
          <p:cNvPr id="12" name="AutoShape 12"/>
          <p:cNvSpPr/>
          <p:nvPr/>
        </p:nvSpPr>
        <p:spPr bwMode="auto">
          <a:xfrm>
            <a:off x="6415888" y="2747486"/>
            <a:ext cx="5318608" cy="720090"/>
          </a:xfrm>
          <a:prstGeom prst="roundRect">
            <a:avLst>
              <a:gd name="adj" fmla="val 15238"/>
            </a:avLst>
          </a:prstGeom>
          <a:solidFill>
            <a:srgbClr val="FBEBE0"/>
          </a:solidFill>
          <a:ln>
            <a:solidFill>
              <a:srgbClr val="EFDCC8"/>
            </a:solidFill>
          </a:ln>
        </p:spPr>
      </p:sp>
      <p:sp>
        <p:nvSpPr>
          <p:cNvPr id="13" name="TextBox 13"/>
          <p:cNvSpPr txBox="1"/>
          <p:nvPr/>
        </p:nvSpPr>
        <p:spPr bwMode="auto">
          <a:xfrm>
            <a:off x="6553048" y="2747486"/>
            <a:ext cx="5044288" cy="720090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2000" b="1" i="0">
                <a:solidFill>
                  <a:srgbClr val="3B2A1F"/>
                </a:solidFill>
                <a:latin typeface="Noto Sans"/>
              </a:rPr>
              <a:t>Флегматик последовательно восстанавливает работу, не поддаваясь панике.</a:t>
            </a:r>
            <a:endParaRPr sz="2600"/>
          </a:p>
        </p:txBody>
      </p:sp>
      <p:sp>
        <p:nvSpPr>
          <p:cNvPr id="14" name="AutoShape 14"/>
          <p:cNvSpPr/>
          <p:nvPr/>
        </p:nvSpPr>
        <p:spPr bwMode="auto">
          <a:xfrm flipH="0" flipV="0">
            <a:off x="457200" y="4064793"/>
            <a:ext cx="5318607" cy="984380"/>
          </a:xfrm>
          <a:prstGeom prst="roundRect">
            <a:avLst>
              <a:gd name="adj" fmla="val 15238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EFDCC8"/>
            </a:solidFill>
          </a:ln>
        </p:spPr>
      </p:sp>
      <p:sp>
        <p:nvSpPr>
          <p:cNvPr id="15" name="TextBox 15"/>
          <p:cNvSpPr txBox="1"/>
          <p:nvPr/>
        </p:nvSpPr>
        <p:spPr bwMode="auto">
          <a:xfrm>
            <a:off x="594360" y="4064794"/>
            <a:ext cx="5044288" cy="720090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2000" b="0" i="0">
                <a:solidFill>
                  <a:srgbClr val="6B5643"/>
                </a:solidFill>
                <a:latin typeface="Noto Sans"/>
              </a:rPr>
              <a:t>Подвижность и активность помогают быстро переключаться между заданиями.</a:t>
            </a:r>
            <a:endParaRPr sz="2600"/>
          </a:p>
        </p:txBody>
      </p:sp>
      <p:sp>
        <p:nvSpPr>
          <p:cNvPr id="16" name="AutoShape 16"/>
          <p:cNvSpPr/>
          <p:nvPr/>
        </p:nvSpPr>
        <p:spPr bwMode="auto">
          <a:xfrm>
            <a:off x="5867248" y="4333399"/>
            <a:ext cx="457200" cy="18288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85222"/>
          </a:solidFill>
          <a:ln>
            <a:solidFill>
              <a:srgbClr val="A85222"/>
            </a:solidFill>
          </a:ln>
        </p:spPr>
      </p:sp>
      <p:sp>
        <p:nvSpPr>
          <p:cNvPr id="17" name="AutoShape 17"/>
          <p:cNvSpPr/>
          <p:nvPr/>
        </p:nvSpPr>
        <p:spPr bwMode="auto">
          <a:xfrm>
            <a:off x="6415888" y="4064794"/>
            <a:ext cx="5318608" cy="720090"/>
          </a:xfrm>
          <a:prstGeom prst="roundRect">
            <a:avLst>
              <a:gd name="adj" fmla="val 15238"/>
            </a:avLst>
          </a:prstGeom>
          <a:solidFill>
            <a:srgbClr val="FBEBE0"/>
          </a:solidFill>
          <a:ln>
            <a:solidFill>
              <a:srgbClr val="EFDCC8"/>
            </a:solidFill>
          </a:ln>
        </p:spPr>
      </p:sp>
      <p:sp>
        <p:nvSpPr>
          <p:cNvPr id="18" name="TextBox 18"/>
          <p:cNvSpPr txBox="1"/>
          <p:nvPr/>
        </p:nvSpPr>
        <p:spPr bwMode="auto">
          <a:xfrm>
            <a:off x="6553048" y="4064794"/>
            <a:ext cx="5044288" cy="720090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2000" b="1" i="0">
                <a:solidFill>
                  <a:srgbClr val="3B2A1F"/>
                </a:solidFill>
                <a:latin typeface="Noto Sans"/>
              </a:rPr>
              <a:t>Сангвиник ускоряется перед концом контрольной и сохраняет рабочий настрой.</a:t>
            </a:r>
            <a:endParaRPr sz="2600"/>
          </a:p>
        </p:txBody>
      </p:sp>
      <p:sp>
        <p:nvSpPr>
          <p:cNvPr id="19" name="AutoShape 19"/>
          <p:cNvSpPr/>
          <p:nvPr/>
        </p:nvSpPr>
        <p:spPr bwMode="auto">
          <a:xfrm flipH="0" flipV="0">
            <a:off x="457200" y="5456067"/>
            <a:ext cx="5318607" cy="970994"/>
          </a:xfrm>
          <a:prstGeom prst="roundRect">
            <a:avLst>
              <a:gd name="adj" fmla="val 15238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EFDCC8"/>
            </a:solidFill>
          </a:ln>
        </p:spPr>
      </p:sp>
      <p:sp>
        <p:nvSpPr>
          <p:cNvPr id="20" name="TextBox 20"/>
          <p:cNvSpPr txBox="1"/>
          <p:nvPr/>
        </p:nvSpPr>
        <p:spPr bwMode="auto">
          <a:xfrm>
            <a:off x="594360" y="5382101"/>
            <a:ext cx="5044288" cy="720090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2000" b="0" i="0">
                <a:solidFill>
                  <a:srgbClr val="6B5643"/>
                </a:solidFill>
                <a:latin typeface="Noto Sans"/>
              </a:rPr>
              <a:t>Высокая чувствительность усиливает переживание значимых событий.</a:t>
            </a:r>
            <a:endParaRPr sz="2600"/>
          </a:p>
        </p:txBody>
      </p:sp>
      <p:sp>
        <p:nvSpPr>
          <p:cNvPr id="21" name="AutoShape 21"/>
          <p:cNvSpPr/>
          <p:nvPr/>
        </p:nvSpPr>
        <p:spPr bwMode="auto">
          <a:xfrm>
            <a:off x="5867248" y="5650706"/>
            <a:ext cx="457200" cy="18288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85222"/>
          </a:solidFill>
          <a:ln>
            <a:solidFill>
              <a:srgbClr val="A85222"/>
            </a:solidFill>
          </a:ln>
        </p:spPr>
      </p:sp>
      <p:sp>
        <p:nvSpPr>
          <p:cNvPr id="22" name="AutoShape 22"/>
          <p:cNvSpPr/>
          <p:nvPr/>
        </p:nvSpPr>
        <p:spPr bwMode="auto">
          <a:xfrm>
            <a:off x="6415888" y="5382101"/>
            <a:ext cx="5318608" cy="720090"/>
          </a:xfrm>
          <a:prstGeom prst="roundRect">
            <a:avLst>
              <a:gd name="adj" fmla="val 15238"/>
            </a:avLst>
          </a:prstGeom>
          <a:solidFill>
            <a:srgbClr val="FBEBE0"/>
          </a:solidFill>
          <a:ln>
            <a:solidFill>
              <a:srgbClr val="EFDCC8"/>
            </a:solidFill>
          </a:ln>
        </p:spPr>
      </p:sp>
      <p:sp>
        <p:nvSpPr>
          <p:cNvPr id="23" name="TextBox 23"/>
          <p:cNvSpPr txBox="1"/>
          <p:nvPr/>
        </p:nvSpPr>
        <p:spPr bwMode="auto">
          <a:xfrm>
            <a:off x="6553048" y="5382101"/>
            <a:ext cx="5044288" cy="720090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2000" b="1" i="0">
                <a:solidFill>
                  <a:srgbClr val="3B2A1F"/>
                </a:solidFill>
                <a:latin typeface="Noto Sans"/>
              </a:rPr>
              <a:t>Меланхолик болезненно воспринимает опоздание, хотя может промолчать.</a:t>
            </a:r>
            <a:endParaRPr sz="2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 bwMode="auto">
          <a:xfrm>
            <a:off x="0" y="0"/>
            <a:ext cx="12191695" cy="6858000"/>
          </a:xfrm>
          <a:prstGeom prst="rect">
            <a:avLst/>
          </a:prstGeom>
          <a:solidFill>
            <a:srgbClr val="FBF7F2"/>
          </a:solidFill>
          <a:ln>
            <a:solidFill>
              <a:srgbClr val="FBF7F2"/>
            </a:solidFill>
          </a:ln>
        </p:spPr>
      </p:sp>
      <p:sp>
        <p:nvSpPr>
          <p:cNvPr id="3" name="TextBox 3"/>
          <p:cNvSpPr txBox="1"/>
          <p:nvPr/>
        </p:nvSpPr>
        <p:spPr bwMode="auto">
          <a:xfrm>
            <a:off x="457200" y="457200"/>
            <a:ext cx="11277295" cy="58293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r>
              <a:rPr lang="en-US" sz="3400" b="1" i="0">
                <a:solidFill>
                  <a:srgbClr val="3B2A1F"/>
                </a:solidFill>
                <a:latin typeface="Noto Sans"/>
              </a:rPr>
              <a:t>Темперамент задаёт реакцию, не судьбу</a:t>
            </a:r>
            <a:endParaRPr/>
          </a:p>
        </p:txBody>
      </p:sp>
      <p:sp>
        <p:nvSpPr>
          <p:cNvPr id="4" name="TextBox 4"/>
          <p:cNvSpPr txBox="1"/>
          <p:nvPr/>
        </p:nvSpPr>
        <p:spPr bwMode="auto">
          <a:xfrm>
            <a:off x="457200" y="1223009"/>
            <a:ext cx="11277295" cy="5177789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r>
              <a:rPr lang="en-US" sz="2600" b="0" i="0">
                <a:solidFill>
                  <a:srgbClr val="6B5643"/>
                </a:solidFill>
                <a:latin typeface="Noto Sans"/>
              </a:rPr>
              <a:t>• Темперамент устойчив, потому что связан с наследуемыми свойствами нервной системы.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2600" b="0" i="0">
                <a:solidFill>
                  <a:srgbClr val="6B5643"/>
                </a:solidFill>
                <a:latin typeface="Noto Sans"/>
              </a:rPr>
              <a:t>• Самоконтроль помогает управлять реакциями, не меняя биологическую основу темперамента.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2600" b="0" i="0">
                <a:solidFill>
                  <a:srgbClr val="6B5643"/>
                </a:solidFill>
                <a:latin typeface="Noto Sans"/>
              </a:rPr>
              <a:t>• Темперамент не определяет способности, одарённость, нравственность или выбор поступка.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2600" b="0" i="0">
                <a:solidFill>
                  <a:srgbClr val="6B5643"/>
                </a:solidFill>
                <a:latin typeface="Noto Sans"/>
              </a:rPr>
              <a:t>• Воспитание корректирует проявления темперамента и развивает полезные модели поведения.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2600" b="0" i="0">
                <a:solidFill>
                  <a:srgbClr val="6B5643"/>
                </a:solidFill>
                <a:latin typeface="Noto Sans"/>
              </a:rPr>
              <a:t>• Учитывайте темперамент при общении и выборе профессии, но избегайте жёстких ярлыков.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2600" b="0" i="0">
                <a:solidFill>
                  <a:srgbClr val="6B5643"/>
                </a:solidFill>
                <a:latin typeface="Noto Sans"/>
              </a:rPr>
              <a:t>• Один человек может проявлять черты разных типов в разных ситуациях.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 bwMode="auto">
          <a:xfrm>
            <a:off x="0" y="0"/>
            <a:ext cx="12191695" cy="6858000"/>
          </a:xfrm>
          <a:prstGeom prst="rect">
            <a:avLst/>
          </a:prstGeom>
          <a:solidFill>
            <a:srgbClr val="FBF7F2"/>
          </a:solidFill>
          <a:ln>
            <a:solidFill>
              <a:srgbClr val="FBF7F2"/>
            </a:solidFill>
          </a:ln>
        </p:spPr>
      </p:sp>
      <p:sp>
        <p:nvSpPr>
          <p:cNvPr id="3" name="TextBox 3"/>
          <p:cNvSpPr txBox="1"/>
          <p:nvPr/>
        </p:nvSpPr>
        <p:spPr bwMode="auto">
          <a:xfrm>
            <a:off x="457200" y="457200"/>
            <a:ext cx="11277295" cy="58293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r>
              <a:rPr lang="en-US" sz="3400" b="1" i="0">
                <a:solidFill>
                  <a:srgbClr val="3B2A1F"/>
                </a:solidFill>
                <a:latin typeface="Noto Sans"/>
              </a:rPr>
              <a:t>Экстраверт и интроверт: разные направления</a:t>
            </a: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57200" y="1962272"/>
            <a:ext cx="5410048" cy="3607825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 bwMode="auto">
          <a:xfrm>
            <a:off x="6324447" y="1520190"/>
            <a:ext cx="5410048" cy="1720215"/>
          </a:xfrm>
          <a:prstGeom prst="roundRect">
            <a:avLst>
              <a:gd name="adj" fmla="val 6379"/>
            </a:avLst>
          </a:prstGeom>
          <a:solidFill>
            <a:srgbClr val="FBF3EA"/>
          </a:solidFill>
          <a:ln>
            <a:solidFill>
              <a:srgbClr val="EFDCC8"/>
            </a:solidFill>
          </a:ln>
        </p:spPr>
      </p:sp>
      <p:sp>
        <p:nvSpPr>
          <p:cNvPr id="6" name="TextBox 6"/>
          <p:cNvSpPr txBox="1"/>
          <p:nvPr/>
        </p:nvSpPr>
        <p:spPr bwMode="auto">
          <a:xfrm>
            <a:off x="6507328" y="1520190"/>
            <a:ext cx="5044288" cy="1720215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2200" b="1" i="0">
                <a:solidFill>
                  <a:srgbClr val="3B2A1F"/>
                </a:solidFill>
                <a:latin typeface="Noto Sans"/>
              </a:rPr>
              <a:t>Экстраверт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1900" b="0" i="0">
                <a:solidFill>
                  <a:srgbClr val="6B5643"/>
                </a:solidFill>
                <a:latin typeface="Noto Sans"/>
              </a:rPr>
              <a:t>Интересы направлены наружу: активность, общение, деятельность и стремление к признанию.</a:t>
            </a:r>
            <a:endParaRPr/>
          </a:p>
        </p:txBody>
      </p:sp>
      <p:sp>
        <p:nvSpPr>
          <p:cNvPr id="7" name="AutoShape 7"/>
          <p:cNvSpPr/>
          <p:nvPr/>
        </p:nvSpPr>
        <p:spPr bwMode="auto">
          <a:xfrm>
            <a:off x="6324447" y="4291965"/>
            <a:ext cx="5410048" cy="1720215"/>
          </a:xfrm>
          <a:prstGeom prst="roundRect">
            <a:avLst>
              <a:gd name="adj" fmla="val 6379"/>
            </a:avLst>
          </a:prstGeom>
          <a:solidFill>
            <a:srgbClr val="FBEBE0"/>
          </a:solidFill>
          <a:ln>
            <a:solidFill>
              <a:srgbClr val="EFDCC8"/>
            </a:solidFill>
          </a:ln>
        </p:spPr>
      </p:sp>
      <p:sp>
        <p:nvSpPr>
          <p:cNvPr id="8" name="TextBox 8"/>
          <p:cNvSpPr txBox="1"/>
          <p:nvPr/>
        </p:nvSpPr>
        <p:spPr bwMode="auto">
          <a:xfrm>
            <a:off x="6507328" y="4291965"/>
            <a:ext cx="5044288" cy="1720215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2200" b="1" i="0">
                <a:solidFill>
                  <a:srgbClr val="3B2A1F"/>
                </a:solidFill>
                <a:latin typeface="Noto Sans"/>
              </a:rPr>
              <a:t>Интроверт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1900" b="0" i="0">
                <a:solidFill>
                  <a:srgbClr val="6B5643"/>
                </a:solidFill>
                <a:latin typeface="Noto Sans"/>
              </a:rPr>
              <a:t>Внимание обращено внутрь: размышления, переживания, самоуглубление и спокойное взаимодействие.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 bwMode="auto">
          <a:xfrm>
            <a:off x="0" y="0"/>
            <a:ext cx="12191695" cy="6858000"/>
          </a:xfrm>
          <a:prstGeom prst="rect">
            <a:avLst/>
          </a:prstGeom>
          <a:solidFill>
            <a:srgbClr val="FBF7F2"/>
          </a:solidFill>
          <a:ln>
            <a:solidFill>
              <a:srgbClr val="FBF7F2"/>
            </a:solidFill>
          </a:ln>
        </p:spPr>
      </p:sp>
      <p:sp>
        <p:nvSpPr>
          <p:cNvPr id="3" name="TextBox 3"/>
          <p:cNvSpPr txBox="1"/>
          <p:nvPr/>
        </p:nvSpPr>
        <p:spPr bwMode="auto">
          <a:xfrm>
            <a:off x="457200" y="457200"/>
            <a:ext cx="11277295" cy="58293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r>
              <a:rPr lang="en-US" sz="3400" b="1" i="0">
                <a:solidFill>
                  <a:srgbClr val="3B2A1F"/>
                </a:solidFill>
                <a:latin typeface="Noto Sans"/>
              </a:rPr>
              <a:t>Как формируется характер</a:t>
            </a:r>
            <a:endParaRPr/>
          </a:p>
        </p:txBody>
      </p:sp>
      <p:sp>
        <p:nvSpPr>
          <p:cNvPr id="4" name="AutoShape 4"/>
          <p:cNvSpPr/>
          <p:nvPr/>
        </p:nvSpPr>
        <p:spPr bwMode="auto">
          <a:xfrm>
            <a:off x="457200" y="1223009"/>
            <a:ext cx="1650949" cy="5177789"/>
          </a:xfrm>
          <a:prstGeom prst="roundRect">
            <a:avLst>
              <a:gd name="adj" fmla="val 6646"/>
            </a:avLst>
          </a:prstGeom>
          <a:solidFill>
            <a:srgbClr val="FBF3EA"/>
          </a:solidFill>
          <a:ln>
            <a:solidFill>
              <a:srgbClr val="EFDCC8"/>
            </a:solidFill>
          </a:ln>
        </p:spPr>
      </p:sp>
      <p:sp>
        <p:nvSpPr>
          <p:cNvPr id="5" name="TextBox 5"/>
          <p:cNvSpPr txBox="1"/>
          <p:nvPr/>
        </p:nvSpPr>
        <p:spPr bwMode="auto">
          <a:xfrm>
            <a:off x="594360" y="1314450"/>
            <a:ext cx="1376629" cy="499491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r>
              <a:rPr lang="en-US" sz="2000" b="1" i="0">
                <a:solidFill>
                  <a:srgbClr val="3B2A1F"/>
                </a:solidFill>
                <a:latin typeface="Noto Sans"/>
              </a:rPr>
              <a:t>01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2000" b="1" i="0">
                <a:solidFill>
                  <a:srgbClr val="3B2A1F"/>
                </a:solidFill>
                <a:latin typeface="Noto Sans"/>
              </a:rPr>
              <a:t>Поступок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1700" b="0" i="0">
                <a:solidFill>
                  <a:srgbClr val="6B5643"/>
                </a:solidFill>
                <a:latin typeface="Noto Sans"/>
              </a:rPr>
              <a:t>Человек действует в конкретной ситуации, иногда случайно или под влиянием обстоятельств.</a:t>
            </a:r>
            <a:endParaRPr/>
          </a:p>
        </p:txBody>
      </p:sp>
      <p:sp>
        <p:nvSpPr>
          <p:cNvPr id="6" name="AutoShape 6"/>
          <p:cNvSpPr/>
          <p:nvPr/>
        </p:nvSpPr>
        <p:spPr bwMode="auto">
          <a:xfrm>
            <a:off x="2382469" y="1223009"/>
            <a:ext cx="1650949" cy="5177789"/>
          </a:xfrm>
          <a:prstGeom prst="roundRect">
            <a:avLst>
              <a:gd name="adj" fmla="val 6646"/>
            </a:avLst>
          </a:prstGeom>
          <a:solidFill>
            <a:srgbClr val="FBF3EA"/>
          </a:solidFill>
          <a:ln>
            <a:solidFill>
              <a:srgbClr val="EFDCC8"/>
            </a:solidFill>
          </a:ln>
        </p:spPr>
      </p:sp>
      <p:sp>
        <p:nvSpPr>
          <p:cNvPr id="7" name="TextBox 7"/>
          <p:cNvSpPr txBox="1"/>
          <p:nvPr/>
        </p:nvSpPr>
        <p:spPr bwMode="auto">
          <a:xfrm>
            <a:off x="2519629" y="1314450"/>
            <a:ext cx="1376629" cy="499491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r>
              <a:rPr lang="en-US" sz="2000" b="1" i="0">
                <a:solidFill>
                  <a:srgbClr val="3B2A1F"/>
                </a:solidFill>
                <a:latin typeface="Noto Sans"/>
              </a:rPr>
              <a:t>02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2000" b="1" i="0">
                <a:solidFill>
                  <a:srgbClr val="3B2A1F"/>
                </a:solidFill>
                <a:latin typeface="Noto Sans"/>
              </a:rPr>
              <a:t>Повторение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1700" b="0" i="0">
                <a:solidFill>
                  <a:srgbClr val="6B5643"/>
                </a:solidFill>
                <a:latin typeface="Noto Sans"/>
              </a:rPr>
              <a:t>Сходные действия повторяются, постепенно становясь привычным способом поведения.</a:t>
            </a:r>
            <a:endParaRPr/>
          </a:p>
        </p:txBody>
      </p:sp>
      <p:sp>
        <p:nvSpPr>
          <p:cNvPr id="8" name="AutoShape 8"/>
          <p:cNvSpPr/>
          <p:nvPr/>
        </p:nvSpPr>
        <p:spPr bwMode="auto">
          <a:xfrm>
            <a:off x="4307738" y="1223009"/>
            <a:ext cx="1650949" cy="5177789"/>
          </a:xfrm>
          <a:prstGeom prst="roundRect">
            <a:avLst>
              <a:gd name="adj" fmla="val 6646"/>
            </a:avLst>
          </a:prstGeom>
          <a:solidFill>
            <a:srgbClr val="FBF3EA"/>
          </a:solidFill>
          <a:ln>
            <a:solidFill>
              <a:srgbClr val="EFDCC8"/>
            </a:solidFill>
          </a:ln>
        </p:spPr>
      </p:sp>
      <p:sp>
        <p:nvSpPr>
          <p:cNvPr id="9" name="TextBox 9"/>
          <p:cNvSpPr txBox="1"/>
          <p:nvPr/>
        </p:nvSpPr>
        <p:spPr bwMode="auto">
          <a:xfrm>
            <a:off x="4444898" y="1314450"/>
            <a:ext cx="1376629" cy="499491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r>
              <a:rPr lang="en-US" sz="2000" b="1" i="0">
                <a:solidFill>
                  <a:srgbClr val="3B2A1F"/>
                </a:solidFill>
                <a:latin typeface="Noto Sans"/>
              </a:rPr>
              <a:t>03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2000" b="1" i="0">
                <a:solidFill>
                  <a:srgbClr val="3B2A1F"/>
                </a:solidFill>
                <a:latin typeface="Noto Sans"/>
              </a:rPr>
              <a:t>Черта характера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1700" b="0" i="0">
                <a:solidFill>
                  <a:srgbClr val="6B5643"/>
                </a:solidFill>
                <a:latin typeface="Noto Sans"/>
              </a:rPr>
              <a:t>Закрепившиеся привычки проявляются устойчиво и позволяют судить о характере человека.</a:t>
            </a:r>
            <a:endParaRPr/>
          </a:p>
        </p:txBody>
      </p:sp>
      <p:sp>
        <p:nvSpPr>
          <p:cNvPr id="10" name="AutoShape 10"/>
          <p:cNvSpPr/>
          <p:nvPr/>
        </p:nvSpPr>
        <p:spPr bwMode="auto">
          <a:xfrm>
            <a:off x="6233008" y="1223009"/>
            <a:ext cx="1650949" cy="5177789"/>
          </a:xfrm>
          <a:prstGeom prst="roundRect">
            <a:avLst>
              <a:gd name="adj" fmla="val 6646"/>
            </a:avLst>
          </a:prstGeom>
          <a:solidFill>
            <a:srgbClr val="FBF3EA"/>
          </a:solidFill>
          <a:ln>
            <a:solidFill>
              <a:srgbClr val="EFDCC8"/>
            </a:solidFill>
          </a:ln>
        </p:spPr>
      </p:sp>
      <p:sp>
        <p:nvSpPr>
          <p:cNvPr id="11" name="TextBox 11"/>
          <p:cNvSpPr txBox="1"/>
          <p:nvPr/>
        </p:nvSpPr>
        <p:spPr bwMode="auto">
          <a:xfrm>
            <a:off x="6370168" y="1314450"/>
            <a:ext cx="1376629" cy="499491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r>
              <a:rPr lang="en-US" sz="2000" b="1" i="0">
                <a:solidFill>
                  <a:srgbClr val="3B2A1F"/>
                </a:solidFill>
                <a:latin typeface="Noto Sans"/>
              </a:rPr>
              <a:t>04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2000" b="1" i="0">
                <a:solidFill>
                  <a:srgbClr val="3B2A1F"/>
                </a:solidFill>
                <a:latin typeface="Noto Sans"/>
              </a:rPr>
              <a:t>Влияние общения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1700" b="0" i="0">
                <a:solidFill>
                  <a:srgbClr val="6B5643"/>
                </a:solidFill>
                <a:latin typeface="Noto Sans"/>
              </a:rPr>
              <a:t>Семья, друзья и значимые люди формируют доброту, общительность, отзывчивость или противоположные качества.</a:t>
            </a:r>
            <a:endParaRPr/>
          </a:p>
        </p:txBody>
      </p:sp>
      <p:sp>
        <p:nvSpPr>
          <p:cNvPr id="12" name="AutoShape 12"/>
          <p:cNvSpPr/>
          <p:nvPr/>
        </p:nvSpPr>
        <p:spPr bwMode="auto">
          <a:xfrm>
            <a:off x="8158277" y="1223009"/>
            <a:ext cx="1650949" cy="5177789"/>
          </a:xfrm>
          <a:prstGeom prst="roundRect">
            <a:avLst>
              <a:gd name="adj" fmla="val 6646"/>
            </a:avLst>
          </a:prstGeom>
          <a:solidFill>
            <a:srgbClr val="FBF3EA"/>
          </a:solidFill>
          <a:ln>
            <a:solidFill>
              <a:srgbClr val="EFDCC8"/>
            </a:solidFill>
          </a:ln>
        </p:spPr>
      </p:sp>
      <p:sp>
        <p:nvSpPr>
          <p:cNvPr id="13" name="TextBox 13"/>
          <p:cNvSpPr txBox="1"/>
          <p:nvPr/>
        </p:nvSpPr>
        <p:spPr bwMode="auto">
          <a:xfrm>
            <a:off x="8295437" y="1314450"/>
            <a:ext cx="1376629" cy="499491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r>
              <a:rPr lang="en-US" sz="2000" b="1" i="0">
                <a:solidFill>
                  <a:srgbClr val="3B2A1F"/>
                </a:solidFill>
                <a:latin typeface="Noto Sans"/>
              </a:rPr>
              <a:t>05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2000" b="1" i="0">
                <a:solidFill>
                  <a:srgbClr val="3B2A1F"/>
                </a:solidFill>
                <a:latin typeface="Noto Sans"/>
              </a:rPr>
              <a:t>Учёба и труд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1700" b="0" i="0">
                <a:solidFill>
                  <a:srgbClr val="6B5643"/>
                </a:solidFill>
                <a:latin typeface="Noto Sans"/>
              </a:rPr>
              <a:t>Повседневные обязанности развивают аккуратность, добросовестность, настойчивость и трудолюбие.</a:t>
            </a:r>
            <a:endParaRPr/>
          </a:p>
        </p:txBody>
      </p:sp>
      <p:sp>
        <p:nvSpPr>
          <p:cNvPr id="14" name="AutoShape 14"/>
          <p:cNvSpPr/>
          <p:nvPr/>
        </p:nvSpPr>
        <p:spPr bwMode="auto">
          <a:xfrm flipH="0" flipV="0">
            <a:off x="10083545" y="457200"/>
            <a:ext cx="1650948" cy="5943599"/>
          </a:xfrm>
          <a:prstGeom prst="roundRect">
            <a:avLst>
              <a:gd name="adj" fmla="val 6646"/>
            </a:avLst>
          </a:prstGeom>
          <a:solidFill>
            <a:srgbClr val="FBF3EA"/>
          </a:solidFill>
          <a:ln>
            <a:solidFill>
              <a:srgbClr val="EFDCC8"/>
            </a:solidFill>
          </a:ln>
        </p:spPr>
      </p:sp>
      <p:sp>
        <p:nvSpPr>
          <p:cNvPr id="15" name="TextBox 15"/>
          <p:cNvSpPr txBox="1"/>
          <p:nvPr/>
        </p:nvSpPr>
        <p:spPr bwMode="auto">
          <a:xfrm flipH="0" flipV="0">
            <a:off x="10220706" y="508616"/>
            <a:ext cx="1376628" cy="5800743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r>
              <a:rPr lang="en-US" sz="2000" b="1" i="0">
                <a:solidFill>
                  <a:srgbClr val="3B2A1F"/>
                </a:solidFill>
                <a:latin typeface="Noto Sans"/>
              </a:rPr>
              <a:t>06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2000" b="1" i="0">
                <a:solidFill>
                  <a:srgbClr val="3B2A1F"/>
                </a:solidFill>
                <a:latin typeface="Noto Sans"/>
              </a:rPr>
              <a:t>Воля и нравственность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1700" b="0" i="0">
                <a:solidFill>
                  <a:srgbClr val="6B5643"/>
                </a:solidFill>
                <a:latin typeface="Noto Sans"/>
              </a:rPr>
              <a:t>В подростковом возрасте укрепляются самоконтроль, ответственность, нравственные убеждения и способность доводить дела.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 bwMode="auto">
          <a:xfrm>
            <a:off x="0" y="0"/>
            <a:ext cx="12191695" cy="6858000"/>
          </a:xfrm>
          <a:prstGeom prst="rect">
            <a:avLst/>
          </a:prstGeom>
          <a:solidFill>
            <a:srgbClr val="FBF7F2"/>
          </a:solidFill>
          <a:ln>
            <a:solidFill>
              <a:srgbClr val="FBF7F2"/>
            </a:solidFill>
          </a:ln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9649" t="0" r="19649" b="0"/>
          <a:stretch/>
        </p:blipFill>
        <p:spPr bwMode="auto">
          <a:xfrm>
            <a:off x="457200" y="457200"/>
            <a:ext cx="5410048" cy="5943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 bwMode="auto">
          <a:xfrm>
            <a:off x="6324447" y="457200"/>
            <a:ext cx="5410048" cy="59436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r>
              <a:rPr lang="en-US" sz="3200" b="1" i="0">
                <a:solidFill>
                  <a:srgbClr val="3B2A1F"/>
                </a:solidFill>
                <a:latin typeface="Noto Sans"/>
              </a:rPr>
              <a:t>Стивен Хокинг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2200" b="0" i="0">
                <a:solidFill>
                  <a:srgbClr val="6B5643"/>
                </a:solidFill>
                <a:latin typeface="Noto Sans"/>
              </a:rPr>
              <a:t>физик-теоретик, XX–XXI века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1800" b="0" i="0">
                <a:solidFill>
                  <a:srgbClr val="6B5643"/>
                </a:solidFill>
                <a:latin typeface="Noto Sans"/>
              </a:rPr>
              <a:t>Испытание: В двадцать один год получил диагноз с прогнозом жизни не более трёх лет.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1800" b="0" i="0">
                <a:solidFill>
                  <a:srgbClr val="6B5643"/>
                </a:solidFill>
                <a:latin typeface="Noto Sans"/>
              </a:rPr>
              <a:t>Настойчивость: Несмотря на тяжёлый недуг, продолжал научную работу более полувека.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1800" b="0" i="0">
                <a:solidFill>
                  <a:srgbClr val="6B5643"/>
                </a:solidFill>
                <a:latin typeface="Noto Sans"/>
              </a:rPr>
              <a:t>Вклад: Развивал теоретическую физику и популяризировал научные знания.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en-US" sz="1800" b="0" i="0">
                <a:solidFill>
                  <a:srgbClr val="6B5643"/>
                </a:solidFill>
                <a:latin typeface="Noto Sans"/>
              </a:rPr>
              <a:t>Сильный характер: Преодолевал физические ограничения, сохраняя активность и чувство юмора.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 bwMode="auto">
          <a:xfrm>
            <a:off x="0" y="0"/>
            <a:ext cx="12191695" cy="6858000"/>
          </a:xfrm>
          <a:prstGeom prst="rect">
            <a:avLst/>
          </a:prstGeom>
          <a:solidFill>
            <a:srgbClr val="FBF7F2"/>
          </a:solidFill>
          <a:ln>
            <a:solidFill>
              <a:srgbClr val="FBF7F2"/>
            </a:solidFill>
          </a:ln>
        </p:spPr>
      </p:sp>
      <p:sp>
        <p:nvSpPr>
          <p:cNvPr id="3" name="TextBox 3"/>
          <p:cNvSpPr txBox="1"/>
          <p:nvPr/>
        </p:nvSpPr>
        <p:spPr bwMode="auto">
          <a:xfrm>
            <a:off x="457200" y="457200"/>
            <a:ext cx="11277295" cy="58293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r>
              <a:rPr lang="en-US" sz="3400" b="1" i="0">
                <a:solidFill>
                  <a:srgbClr val="3B2A1F"/>
                </a:solidFill>
                <a:latin typeface="Noto Sans"/>
              </a:rPr>
              <a:t>Самовоспитание формирует характер всю жизнь</a:t>
            </a:r>
            <a:endParaRPr/>
          </a:p>
        </p:txBody>
      </p:sp>
      <p:sp>
        <p:nvSpPr>
          <p:cNvPr id="4" name="AutoShape 4"/>
          <p:cNvSpPr/>
          <p:nvPr/>
        </p:nvSpPr>
        <p:spPr bwMode="auto">
          <a:xfrm>
            <a:off x="457200" y="1131570"/>
            <a:ext cx="2590723" cy="2497455"/>
          </a:xfrm>
          <a:prstGeom prst="roundRect">
            <a:avLst>
              <a:gd name="adj" fmla="val 4394"/>
            </a:avLst>
          </a:prstGeom>
          <a:solidFill>
            <a:srgbClr val="FBF3EA"/>
          </a:solidFill>
          <a:ln>
            <a:solidFill>
              <a:srgbClr val="EFDCC8"/>
            </a:solidFill>
          </a:ln>
        </p:spPr>
      </p:sp>
      <p:sp>
        <p:nvSpPr>
          <p:cNvPr id="5" name="TextBox 5"/>
          <p:cNvSpPr txBox="1"/>
          <p:nvPr/>
        </p:nvSpPr>
        <p:spPr bwMode="auto">
          <a:xfrm>
            <a:off x="548640" y="1131570"/>
            <a:ext cx="2407844" cy="2497455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1300" b="0" i="0">
                <a:solidFill>
                  <a:srgbClr val="6B5643"/>
                </a:solidFill>
                <a:latin typeface="Noto Sans"/>
              </a:rPr>
              <a:t>Человек критически оценивает себя и замечает недостатки</a:t>
            </a:r>
            <a:endParaRPr/>
          </a:p>
        </p:txBody>
      </p:sp>
      <p:sp>
        <p:nvSpPr>
          <p:cNvPr id="6" name="AutoShape 6"/>
          <p:cNvSpPr/>
          <p:nvPr/>
        </p:nvSpPr>
        <p:spPr bwMode="auto">
          <a:xfrm>
            <a:off x="3093644" y="2298002"/>
            <a:ext cx="228600" cy="1645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85222"/>
          </a:solidFill>
          <a:ln>
            <a:solidFill>
              <a:srgbClr val="A85222"/>
            </a:solidFill>
          </a:ln>
        </p:spPr>
      </p:sp>
      <p:sp>
        <p:nvSpPr>
          <p:cNvPr id="7" name="AutoShape 7"/>
          <p:cNvSpPr/>
          <p:nvPr/>
        </p:nvSpPr>
        <p:spPr bwMode="auto">
          <a:xfrm>
            <a:off x="3367964" y="1131570"/>
            <a:ext cx="2590723" cy="2497455"/>
          </a:xfrm>
          <a:prstGeom prst="roundRect">
            <a:avLst>
              <a:gd name="adj" fmla="val 4394"/>
            </a:avLst>
          </a:prstGeom>
          <a:solidFill>
            <a:srgbClr val="FBEBE0"/>
          </a:solidFill>
          <a:ln>
            <a:solidFill>
              <a:srgbClr val="EFDCC8"/>
            </a:solidFill>
          </a:ln>
        </p:spPr>
      </p:sp>
      <p:sp>
        <p:nvSpPr>
          <p:cNvPr id="8" name="TextBox 8"/>
          <p:cNvSpPr txBox="1"/>
          <p:nvPr/>
        </p:nvSpPr>
        <p:spPr bwMode="auto">
          <a:xfrm>
            <a:off x="3459404" y="1131570"/>
            <a:ext cx="2407844" cy="2497455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1300" b="1" i="0">
                <a:solidFill>
                  <a:srgbClr val="3B2A1F"/>
                </a:solidFill>
                <a:latin typeface="Noto Sans"/>
              </a:rPr>
              <a:t>Появляется цель целенаправленной работы над собой</a:t>
            </a:r>
            <a:endParaRPr/>
          </a:p>
        </p:txBody>
      </p:sp>
      <p:sp>
        <p:nvSpPr>
          <p:cNvPr id="9" name="AutoShape 9"/>
          <p:cNvSpPr/>
          <p:nvPr/>
        </p:nvSpPr>
        <p:spPr bwMode="auto">
          <a:xfrm>
            <a:off x="6233008" y="1131570"/>
            <a:ext cx="2590723" cy="2497455"/>
          </a:xfrm>
          <a:prstGeom prst="roundRect">
            <a:avLst>
              <a:gd name="adj" fmla="val 4394"/>
            </a:avLst>
          </a:prstGeom>
          <a:solidFill>
            <a:srgbClr val="FBF3EA"/>
          </a:solidFill>
          <a:ln>
            <a:solidFill>
              <a:srgbClr val="EFDCC8"/>
            </a:solidFill>
          </a:ln>
        </p:spPr>
      </p:sp>
      <p:sp>
        <p:nvSpPr>
          <p:cNvPr id="10" name="TextBox 10"/>
          <p:cNvSpPr txBox="1"/>
          <p:nvPr/>
        </p:nvSpPr>
        <p:spPr bwMode="auto">
          <a:xfrm>
            <a:off x="6324447" y="1131570"/>
            <a:ext cx="2407844" cy="2497455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1300" b="0" i="0">
                <a:solidFill>
                  <a:srgbClr val="6B5643"/>
                </a:solidFill>
                <a:latin typeface="Noto Sans"/>
              </a:rPr>
              <a:t>Поставленная цель требует волевых усилий и самоконтроля</a:t>
            </a:r>
            <a:endParaRPr/>
          </a:p>
        </p:txBody>
      </p:sp>
      <p:sp>
        <p:nvSpPr>
          <p:cNvPr id="11" name="AutoShape 11"/>
          <p:cNvSpPr/>
          <p:nvPr/>
        </p:nvSpPr>
        <p:spPr bwMode="auto">
          <a:xfrm>
            <a:off x="8869451" y="2298002"/>
            <a:ext cx="228600" cy="1645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85222"/>
          </a:solidFill>
          <a:ln>
            <a:solidFill>
              <a:srgbClr val="A85222"/>
            </a:solidFill>
          </a:ln>
        </p:spPr>
      </p:sp>
      <p:sp>
        <p:nvSpPr>
          <p:cNvPr id="12" name="AutoShape 12"/>
          <p:cNvSpPr/>
          <p:nvPr/>
        </p:nvSpPr>
        <p:spPr bwMode="auto">
          <a:xfrm>
            <a:off x="9143771" y="1131570"/>
            <a:ext cx="2590723" cy="2497455"/>
          </a:xfrm>
          <a:prstGeom prst="roundRect">
            <a:avLst>
              <a:gd name="adj" fmla="val 4394"/>
            </a:avLst>
          </a:prstGeom>
          <a:solidFill>
            <a:srgbClr val="FBEBE0"/>
          </a:solidFill>
          <a:ln>
            <a:solidFill>
              <a:srgbClr val="EFDCC8"/>
            </a:solidFill>
          </a:ln>
        </p:spPr>
      </p:sp>
      <p:sp>
        <p:nvSpPr>
          <p:cNvPr id="13" name="TextBox 13"/>
          <p:cNvSpPr txBox="1"/>
          <p:nvPr/>
        </p:nvSpPr>
        <p:spPr bwMode="auto">
          <a:xfrm>
            <a:off x="9235211" y="1131570"/>
            <a:ext cx="2407844" cy="2497455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1300" b="1" i="0">
                <a:solidFill>
                  <a:srgbClr val="3B2A1F"/>
                </a:solidFill>
                <a:latin typeface="Noto Sans"/>
              </a:rPr>
              <a:t>Развиваются настойчивость, последовательность и ответственность</a:t>
            </a:r>
            <a:endParaRPr/>
          </a:p>
        </p:txBody>
      </p:sp>
      <p:sp>
        <p:nvSpPr>
          <p:cNvPr id="14" name="AutoShape 14"/>
          <p:cNvSpPr/>
          <p:nvPr/>
        </p:nvSpPr>
        <p:spPr bwMode="auto">
          <a:xfrm>
            <a:off x="457200" y="3903345"/>
            <a:ext cx="2590723" cy="2497455"/>
          </a:xfrm>
          <a:prstGeom prst="roundRect">
            <a:avLst>
              <a:gd name="adj" fmla="val 4394"/>
            </a:avLst>
          </a:prstGeom>
          <a:solidFill>
            <a:srgbClr val="FBF3EA"/>
          </a:solidFill>
          <a:ln>
            <a:solidFill>
              <a:srgbClr val="EFDCC8"/>
            </a:solidFill>
          </a:ln>
        </p:spPr>
      </p:sp>
      <p:sp>
        <p:nvSpPr>
          <p:cNvPr id="15" name="TextBox 15"/>
          <p:cNvSpPr txBox="1"/>
          <p:nvPr/>
        </p:nvSpPr>
        <p:spPr bwMode="auto">
          <a:xfrm>
            <a:off x="548640" y="3903345"/>
            <a:ext cx="2407844" cy="2497455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1300" b="0" i="0">
                <a:solidFill>
                  <a:srgbClr val="6B5643"/>
                </a:solidFill>
                <a:latin typeface="Noto Sans"/>
              </a:rPr>
              <a:t>Регулярный труд закрепляет полезные способы поведения</a:t>
            </a:r>
            <a:endParaRPr/>
          </a:p>
        </p:txBody>
      </p:sp>
      <p:sp>
        <p:nvSpPr>
          <p:cNvPr id="16" name="AutoShape 16"/>
          <p:cNvSpPr/>
          <p:nvPr/>
        </p:nvSpPr>
        <p:spPr bwMode="auto">
          <a:xfrm>
            <a:off x="3093644" y="5069776"/>
            <a:ext cx="228600" cy="1645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85222"/>
          </a:solidFill>
          <a:ln>
            <a:solidFill>
              <a:srgbClr val="A85222"/>
            </a:solidFill>
          </a:ln>
        </p:spPr>
      </p:sp>
      <p:sp>
        <p:nvSpPr>
          <p:cNvPr id="17" name="AutoShape 17"/>
          <p:cNvSpPr/>
          <p:nvPr/>
        </p:nvSpPr>
        <p:spPr bwMode="auto">
          <a:xfrm>
            <a:off x="3367964" y="3903345"/>
            <a:ext cx="2590723" cy="2497455"/>
          </a:xfrm>
          <a:prstGeom prst="roundRect">
            <a:avLst>
              <a:gd name="adj" fmla="val 4394"/>
            </a:avLst>
          </a:prstGeom>
          <a:solidFill>
            <a:srgbClr val="FBEBE0"/>
          </a:solidFill>
          <a:ln>
            <a:solidFill>
              <a:srgbClr val="EFDCC8"/>
            </a:solidFill>
          </a:ln>
        </p:spPr>
      </p:sp>
      <p:sp>
        <p:nvSpPr>
          <p:cNvPr id="18" name="TextBox 18"/>
          <p:cNvSpPr txBox="1"/>
          <p:nvPr/>
        </p:nvSpPr>
        <p:spPr bwMode="auto">
          <a:xfrm>
            <a:off x="3459404" y="3903345"/>
            <a:ext cx="2407844" cy="2497455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1300" b="1" i="0">
                <a:solidFill>
                  <a:srgbClr val="3B2A1F"/>
                </a:solidFill>
                <a:latin typeface="Noto Sans"/>
              </a:rPr>
              <a:t>Формируются устойчивые черты характера</a:t>
            </a:r>
            <a:endParaRPr/>
          </a:p>
        </p:txBody>
      </p:sp>
      <p:sp>
        <p:nvSpPr>
          <p:cNvPr id="19" name="AutoShape 19"/>
          <p:cNvSpPr/>
          <p:nvPr/>
        </p:nvSpPr>
        <p:spPr bwMode="auto">
          <a:xfrm>
            <a:off x="6233008" y="3903345"/>
            <a:ext cx="2590723" cy="2497455"/>
          </a:xfrm>
          <a:prstGeom prst="roundRect">
            <a:avLst>
              <a:gd name="adj" fmla="val 4394"/>
            </a:avLst>
          </a:prstGeom>
          <a:solidFill>
            <a:srgbClr val="FBF3EA"/>
          </a:solidFill>
          <a:ln>
            <a:solidFill>
              <a:srgbClr val="EFDCC8"/>
            </a:solidFill>
          </a:ln>
        </p:spPr>
      </p:sp>
      <p:sp>
        <p:nvSpPr>
          <p:cNvPr id="20" name="TextBox 20"/>
          <p:cNvSpPr txBox="1"/>
          <p:nvPr/>
        </p:nvSpPr>
        <p:spPr bwMode="auto">
          <a:xfrm>
            <a:off x="6324447" y="3903345"/>
            <a:ext cx="2407844" cy="2497455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1300" b="0" i="0">
                <a:solidFill>
                  <a:srgbClr val="6B5643"/>
                </a:solidFill>
                <a:latin typeface="Noto Sans"/>
              </a:rPr>
              <a:t>Идеалы и авторитеты служат образцами для подражания</a:t>
            </a:r>
            <a:endParaRPr/>
          </a:p>
        </p:txBody>
      </p:sp>
      <p:sp>
        <p:nvSpPr>
          <p:cNvPr id="21" name="AutoShape 21"/>
          <p:cNvSpPr/>
          <p:nvPr/>
        </p:nvSpPr>
        <p:spPr bwMode="auto">
          <a:xfrm>
            <a:off x="8869451" y="5069776"/>
            <a:ext cx="228600" cy="1645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85222"/>
          </a:solidFill>
          <a:ln>
            <a:solidFill>
              <a:srgbClr val="A85222"/>
            </a:solidFill>
          </a:ln>
        </p:spPr>
      </p:sp>
      <p:sp>
        <p:nvSpPr>
          <p:cNvPr id="22" name="AutoShape 22"/>
          <p:cNvSpPr/>
          <p:nvPr/>
        </p:nvSpPr>
        <p:spPr bwMode="auto">
          <a:xfrm>
            <a:off x="9143771" y="3903345"/>
            <a:ext cx="2590723" cy="2497455"/>
          </a:xfrm>
          <a:prstGeom prst="roundRect">
            <a:avLst>
              <a:gd name="adj" fmla="val 4394"/>
            </a:avLst>
          </a:prstGeom>
          <a:solidFill>
            <a:srgbClr val="FBEBE0"/>
          </a:solidFill>
          <a:ln>
            <a:solidFill>
              <a:srgbClr val="EFDCC8"/>
            </a:solidFill>
          </a:ln>
        </p:spPr>
      </p:sp>
      <p:sp>
        <p:nvSpPr>
          <p:cNvPr id="23" name="TextBox 23"/>
          <p:cNvSpPr txBox="1"/>
          <p:nvPr/>
        </p:nvSpPr>
        <p:spPr bwMode="auto">
          <a:xfrm>
            <a:off x="9235211" y="3903345"/>
            <a:ext cx="2407844" cy="2497455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1300" b="1" i="0">
                <a:solidFill>
                  <a:srgbClr val="3B2A1F"/>
                </a:solidFill>
                <a:latin typeface="Noto Sans"/>
              </a:rPr>
              <a:t>Человек осознанно выбирает качества, которые хочет развивать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 bwMode="auto">
          <a:xfrm>
            <a:off x="0" y="0"/>
            <a:ext cx="12191695" cy="6858000"/>
          </a:xfrm>
          <a:prstGeom prst="rect">
            <a:avLst/>
          </a:prstGeom>
          <a:solidFill>
            <a:srgbClr val="FBF7F2"/>
          </a:solidFill>
          <a:ln>
            <a:solidFill>
              <a:srgbClr val="FBF7F2"/>
            </a:solidFill>
          </a:ln>
        </p:spPr>
      </p:sp>
      <p:sp>
        <p:nvSpPr>
          <p:cNvPr id="3" name="TextBox 3"/>
          <p:cNvSpPr txBox="1"/>
          <p:nvPr/>
        </p:nvSpPr>
        <p:spPr bwMode="auto">
          <a:xfrm>
            <a:off x="274320" y="164592"/>
            <a:ext cx="11643055" cy="59436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r>
              <a:rPr lang="en-US" sz="3400" b="1" i="0">
                <a:solidFill>
                  <a:srgbClr val="3B2A1F"/>
                </a:solidFill>
                <a:latin typeface="Noto Sans"/>
              </a:rPr>
              <a:t>Способности: виды и уровни развития</a:t>
            </a:r>
            <a:endParaRPr/>
          </a:p>
        </p:txBody>
      </p:sp>
      <p:graphicFrame>
        <p:nvGraphicFramePr>
          <p:cNvPr id="4" name="Table 4"/>
          <p:cNvGraphicFramePr>
            <a:graphicFrameLocks xmlns:a="http://schemas.openxmlformats.org/drawingml/2006/main" noGrp="1"/>
          </p:cNvGraphicFramePr>
          <p:nvPr/>
        </p:nvGraphicFramePr>
        <p:xfrm>
          <a:off x="274320" y="850392"/>
          <a:ext cx="11643055" cy="5733288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3881018"/>
                <a:gridCol w="3881018"/>
                <a:gridCol w="3881018"/>
              </a:tblGrid>
              <a:tr h="254000"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1">
                          <a:solidFill>
                            <a:srgbClr val="3B2A1F"/>
                          </a:solidFill>
                          <a:latin typeface="Noto Sans"/>
                        </a:rPr>
                        <a:t>Категория</a:t>
                      </a:r>
                      <a:endParaRPr/>
                    </a:p>
                  </a:txBody>
                  <a:tcPr anchor="ctr">
                    <a:lnB w="9525" algn="ctr">
                      <a:solidFill>
                        <a:srgbClr val="EFDCC8"/>
                      </a:solidFill>
                    </a:lnB>
                    <a:solidFill>
                      <a:srgbClr val="FBEBDD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1">
                          <a:solidFill>
                            <a:srgbClr val="3B2A1F"/>
                          </a:solidFill>
                          <a:latin typeface="Noto Sans"/>
                        </a:rPr>
                        <a:t>Содержание</a:t>
                      </a:r>
                      <a:endParaRPr/>
                    </a:p>
                  </a:txBody>
                  <a:tcPr anchor="ctr">
                    <a:lnB w="9525" algn="ctr">
                      <a:solidFill>
                        <a:srgbClr val="EFDCC8"/>
                      </a:solidFill>
                    </a:lnB>
                    <a:solidFill>
                      <a:srgbClr val="FBEBDD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1">
                          <a:solidFill>
                            <a:srgbClr val="3B2A1F"/>
                          </a:solidFill>
                          <a:latin typeface="Noto Sans"/>
                        </a:rPr>
                        <a:t>Примеры</a:t>
                      </a:r>
                      <a:endParaRPr/>
                    </a:p>
                  </a:txBody>
                  <a:tcPr anchor="ctr">
                    <a:lnB w="9525" algn="ctr">
                      <a:solidFill>
                        <a:srgbClr val="EFDCC8"/>
                      </a:solidFill>
                    </a:lnB>
                    <a:solidFill>
                      <a:srgbClr val="FBEBDD"/>
                    </a:solidFill>
                  </a:tcPr>
                </a:tc>
              </a:tr>
              <a:tr h="254000"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0">
                          <a:solidFill>
                            <a:srgbClr val="6B5643"/>
                          </a:solidFill>
                          <a:latin typeface="Noto Sans"/>
                        </a:rPr>
                        <a:t>Общие способности</a:t>
                      </a:r>
                      <a:endParaRPr/>
                    </a:p>
                  </a:txBody>
                  <a:tcPr anchor="ctr">
                    <a:lnB w="9525" algn="ctr">
                      <a:solidFill>
                        <a:srgbClr val="EFDCC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0">
                          <a:solidFill>
                            <a:srgbClr val="6B5643"/>
                          </a:solidFill>
                          <a:latin typeface="Noto Sans"/>
                        </a:rPr>
                        <a:t>Нужны для разных видов деятельности</a:t>
                      </a:r>
                      <a:endParaRPr/>
                    </a:p>
                  </a:txBody>
                  <a:tcPr anchor="ctr">
                    <a:lnB w="9525" algn="ctr">
                      <a:solidFill>
                        <a:srgbClr val="EFDCC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0">
                          <a:solidFill>
                            <a:srgbClr val="6B5643"/>
                          </a:solidFill>
                          <a:latin typeface="Noto Sans"/>
                        </a:rPr>
                        <a:t>Память, внимание, умственные способности</a:t>
                      </a:r>
                      <a:endParaRPr/>
                    </a:p>
                  </a:txBody>
                  <a:tcPr anchor="ctr">
                    <a:lnB w="9525" algn="ctr">
                      <a:solidFill>
                        <a:srgbClr val="EFDCC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54000"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0">
                          <a:solidFill>
                            <a:srgbClr val="6B5643"/>
                          </a:solidFill>
                          <a:latin typeface="Noto Sans"/>
                        </a:rPr>
                        <a:t>Специальные способности</a:t>
                      </a:r>
                      <a:endParaRPr/>
                    </a:p>
                  </a:txBody>
                  <a:tcPr anchor="ctr">
                    <a:lnB w="9525" algn="ctr">
                      <a:solidFill>
                        <a:srgbClr val="EFDCC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0">
                          <a:solidFill>
                            <a:srgbClr val="6B5643"/>
                          </a:solidFill>
                          <a:latin typeface="Noto Sans"/>
                        </a:rPr>
                        <a:t>Определяют успех в конкретной деятельности</a:t>
                      </a:r>
                      <a:endParaRPr/>
                    </a:p>
                  </a:txBody>
                  <a:tcPr anchor="ctr">
                    <a:lnB w="9525" algn="ctr">
                      <a:solidFill>
                        <a:srgbClr val="EFDCC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0">
                          <a:solidFill>
                            <a:srgbClr val="6B5643"/>
                          </a:solidFill>
                          <a:latin typeface="Noto Sans"/>
                        </a:rPr>
                        <a:t>Технические, математические, музыкальные, спортивные, художественные</a:t>
                      </a:r>
                      <a:endParaRPr/>
                    </a:p>
                  </a:txBody>
                  <a:tcPr anchor="ctr">
                    <a:lnB w="9525" algn="ctr">
                      <a:solidFill>
                        <a:srgbClr val="EFDCC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54000"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0">
                          <a:solidFill>
                            <a:srgbClr val="6B5643"/>
                          </a:solidFill>
                          <a:latin typeface="Noto Sans"/>
                        </a:rPr>
                        <a:t>Одарённость</a:t>
                      </a:r>
                      <a:endParaRPr/>
                    </a:p>
                  </a:txBody>
                  <a:tcPr anchor="ctr">
                    <a:lnB w="9525" algn="ctr">
                      <a:solidFill>
                        <a:srgbClr val="EFDCC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0">
                          <a:solidFill>
                            <a:srgbClr val="6B5643"/>
                          </a:solidFill>
                          <a:latin typeface="Noto Sans"/>
                        </a:rPr>
                        <a:t>Необычное сочетание способностей для сложной деятельности</a:t>
                      </a:r>
                      <a:endParaRPr/>
                    </a:p>
                  </a:txBody>
                  <a:tcPr anchor="ctr">
                    <a:lnB w="9525" algn="ctr">
                      <a:solidFill>
                        <a:srgbClr val="EFDCC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0">
                          <a:solidFill>
                            <a:srgbClr val="6B5643"/>
                          </a:solidFill>
                          <a:latin typeface="Noto Sans"/>
                        </a:rPr>
                        <a:t>Способности к программированию вместе со знаниями языка</a:t>
                      </a:r>
                      <a:endParaRPr/>
                    </a:p>
                  </a:txBody>
                  <a:tcPr anchor="ctr">
                    <a:lnB w="9525" algn="ctr">
                      <a:solidFill>
                        <a:srgbClr val="EFDCC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54000"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0">
                          <a:solidFill>
                            <a:srgbClr val="6B5643"/>
                          </a:solidFill>
                          <a:latin typeface="Noto Sans"/>
                        </a:rPr>
                        <a:t>Талант</a:t>
                      </a:r>
                      <a:endParaRPr/>
                    </a:p>
                  </a:txBody>
                  <a:tcPr anchor="ctr">
                    <a:lnB w="9525" algn="ctr">
                      <a:solidFill>
                        <a:srgbClr val="EFDCC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0">
                          <a:solidFill>
                            <a:srgbClr val="6B5643"/>
                          </a:solidFill>
                          <a:latin typeface="Noto Sans"/>
                        </a:rPr>
                        <a:t>Высокий уровень специальных способностей; новизна и творчество</a:t>
                      </a:r>
                      <a:endParaRPr/>
                    </a:p>
                  </a:txBody>
                  <a:tcPr anchor="ctr">
                    <a:lnB w="9525" algn="ctr">
                      <a:solidFill>
                        <a:srgbClr val="EFDCC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0">
                          <a:solidFill>
                            <a:srgbClr val="6B5643"/>
                          </a:solidFill>
                          <a:latin typeface="Noto Sans"/>
                        </a:rPr>
                        <a:t>Мастерство музыканта или спортсмена</a:t>
                      </a:r>
                      <a:endParaRPr/>
                    </a:p>
                  </a:txBody>
                  <a:tcPr anchor="ctr">
                    <a:lnB w="9525" algn="ctr">
                      <a:solidFill>
                        <a:srgbClr val="EFDCC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54000"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0">
                          <a:solidFill>
                            <a:srgbClr val="6B5643"/>
                          </a:solidFill>
                          <a:latin typeface="Noto Sans"/>
                        </a:rPr>
                        <a:t>Гениальность</a:t>
                      </a:r>
                      <a:endParaRPr/>
                    </a:p>
                  </a:txBody>
                  <a:tcPr anchor="ctr">
                    <a:lnB w="9525" algn="ctr">
                      <a:solidFill>
                        <a:srgbClr val="EFDCC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0">
                          <a:solidFill>
                            <a:srgbClr val="6B5643"/>
                          </a:solidFill>
                          <a:latin typeface="Noto Sans"/>
                        </a:rPr>
                        <a:t>Высший уровень; достижения образуют эпоху</a:t>
                      </a:r>
                      <a:endParaRPr/>
                    </a:p>
                  </a:txBody>
                  <a:tcPr anchor="ctr">
                    <a:lnB w="9525" algn="ctr">
                      <a:solidFill>
                        <a:srgbClr val="EFDCC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400" b="0">
                          <a:solidFill>
                            <a:srgbClr val="6B5643"/>
                          </a:solidFill>
                          <a:latin typeface="Noto Sans"/>
                        </a:rPr>
                        <a:t>Вклад в развитие науки или культуры</a:t>
                      </a:r>
                      <a:endParaRPr/>
                    </a:p>
                  </a:txBody>
                  <a:tcPr anchor="ctr">
                    <a:lnB w="9525" algn="ctr">
                      <a:solidFill>
                        <a:srgbClr val="EFDCC8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 bwMode="auto">
          <a:xfrm>
            <a:off x="0" y="0"/>
            <a:ext cx="12191695" cy="6858000"/>
          </a:xfrm>
          <a:prstGeom prst="rect">
            <a:avLst/>
          </a:prstGeom>
          <a:solidFill>
            <a:srgbClr val="A85222"/>
          </a:solidFill>
          <a:ln>
            <a:solidFill>
              <a:srgbClr val="A85222"/>
            </a:solidFill>
          </a:ln>
        </p:spPr>
      </p:sp>
      <p:sp>
        <p:nvSpPr>
          <p:cNvPr id="3" name="TextBox 3"/>
          <p:cNvSpPr txBox="1"/>
          <p:nvPr/>
        </p:nvSpPr>
        <p:spPr bwMode="auto">
          <a:xfrm>
            <a:off x="457200" y="457200"/>
            <a:ext cx="11277295" cy="58293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r>
              <a:rPr lang="en-US" sz="3400" b="1" i="0">
                <a:solidFill>
                  <a:srgbClr val="FFFFFF"/>
                </a:solidFill>
                <a:latin typeface="Noto Sans"/>
              </a:rPr>
              <a:t>Главные выводы о личности</a:t>
            </a:r>
            <a:endParaRPr/>
          </a:p>
        </p:txBody>
      </p:sp>
      <p:sp>
        <p:nvSpPr>
          <p:cNvPr id="4" name="AutoShape 4"/>
          <p:cNvSpPr/>
          <p:nvPr/>
        </p:nvSpPr>
        <p:spPr bwMode="auto">
          <a:xfrm>
            <a:off x="457200" y="1535620"/>
            <a:ext cx="237744" cy="237744"/>
          </a:xfrm>
          <a:prstGeom prst="roundRect">
            <a:avLst>
              <a:gd name="adj" fmla="val 46154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</p:sp>
      <p:sp>
        <p:nvSpPr>
          <p:cNvPr id="5" name="TextBox 5"/>
          <p:cNvSpPr txBox="1"/>
          <p:nvPr/>
        </p:nvSpPr>
        <p:spPr bwMode="auto">
          <a:xfrm>
            <a:off x="923544" y="1223009"/>
            <a:ext cx="10810951" cy="862965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2200" b="0" i="0">
                <a:solidFill>
                  <a:srgbClr val="FFFFFF"/>
                </a:solidFill>
                <a:latin typeface="Noto Sans"/>
              </a:rPr>
              <a:t>Темперамент — устойчивые особенности нервной системы, в основном заданные биологически.</a:t>
            </a:r>
            <a:endParaRPr/>
          </a:p>
        </p:txBody>
      </p:sp>
      <p:sp>
        <p:nvSpPr>
          <p:cNvPr id="6" name="AutoShape 6"/>
          <p:cNvSpPr/>
          <p:nvPr/>
        </p:nvSpPr>
        <p:spPr bwMode="auto">
          <a:xfrm>
            <a:off x="457200" y="2398586"/>
            <a:ext cx="237744" cy="237744"/>
          </a:xfrm>
          <a:prstGeom prst="roundRect">
            <a:avLst>
              <a:gd name="adj" fmla="val 46154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</p:sp>
      <p:sp>
        <p:nvSpPr>
          <p:cNvPr id="7" name="TextBox 7"/>
          <p:cNvSpPr txBox="1"/>
          <p:nvPr/>
        </p:nvSpPr>
        <p:spPr bwMode="auto">
          <a:xfrm>
            <a:off x="923544" y="2085975"/>
            <a:ext cx="10810951" cy="862965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2200" b="0" i="0">
                <a:solidFill>
                  <a:srgbClr val="FFFFFF"/>
                </a:solidFill>
                <a:latin typeface="Noto Sans"/>
              </a:rPr>
              <a:t>Характер формируется в общении, деятельности, воспитании и изменяется благодаря самовоспитанию.</a:t>
            </a:r>
            <a:endParaRPr/>
          </a:p>
        </p:txBody>
      </p:sp>
      <p:sp>
        <p:nvSpPr>
          <p:cNvPr id="8" name="AutoShape 8"/>
          <p:cNvSpPr/>
          <p:nvPr/>
        </p:nvSpPr>
        <p:spPr bwMode="auto">
          <a:xfrm>
            <a:off x="457200" y="3261550"/>
            <a:ext cx="237744" cy="237744"/>
          </a:xfrm>
          <a:prstGeom prst="roundRect">
            <a:avLst>
              <a:gd name="adj" fmla="val 46154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</p:sp>
      <p:sp>
        <p:nvSpPr>
          <p:cNvPr id="9" name="TextBox 9"/>
          <p:cNvSpPr txBox="1"/>
          <p:nvPr/>
        </p:nvSpPr>
        <p:spPr bwMode="auto">
          <a:xfrm>
            <a:off x="923544" y="2948940"/>
            <a:ext cx="10810951" cy="862965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2200" b="0" i="0">
                <a:solidFill>
                  <a:srgbClr val="FFFFFF"/>
                </a:solidFill>
                <a:latin typeface="Noto Sans"/>
              </a:rPr>
              <a:t>Способности помогают успешно действовать, но требуют знаний, навыков и постоянных усилий.</a:t>
            </a:r>
            <a:endParaRPr/>
          </a:p>
        </p:txBody>
      </p:sp>
      <p:sp>
        <p:nvSpPr>
          <p:cNvPr id="10" name="AutoShape 10"/>
          <p:cNvSpPr/>
          <p:nvPr/>
        </p:nvSpPr>
        <p:spPr bwMode="auto">
          <a:xfrm>
            <a:off x="457200" y="4124516"/>
            <a:ext cx="237744" cy="237744"/>
          </a:xfrm>
          <a:prstGeom prst="roundRect">
            <a:avLst>
              <a:gd name="adj" fmla="val 46154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</p:sp>
      <p:sp>
        <p:nvSpPr>
          <p:cNvPr id="11" name="TextBox 11"/>
          <p:cNvSpPr txBox="1"/>
          <p:nvPr/>
        </p:nvSpPr>
        <p:spPr bwMode="auto">
          <a:xfrm>
            <a:off x="923544" y="3811905"/>
            <a:ext cx="10810951" cy="862965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2200" b="0" i="0">
                <a:solidFill>
                  <a:srgbClr val="FFFFFF"/>
                </a:solidFill>
                <a:latin typeface="Noto Sans"/>
              </a:rPr>
              <a:t>Задатки имеют биологическую основу, однако раскрываются только при обучении и воспитании.</a:t>
            </a:r>
            <a:endParaRPr/>
          </a:p>
        </p:txBody>
      </p:sp>
      <p:sp>
        <p:nvSpPr>
          <p:cNvPr id="12" name="AutoShape 12"/>
          <p:cNvSpPr/>
          <p:nvPr/>
        </p:nvSpPr>
        <p:spPr bwMode="auto">
          <a:xfrm>
            <a:off x="457200" y="4987480"/>
            <a:ext cx="237744" cy="237744"/>
          </a:xfrm>
          <a:prstGeom prst="roundRect">
            <a:avLst>
              <a:gd name="adj" fmla="val 46154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</p:sp>
      <p:sp>
        <p:nvSpPr>
          <p:cNvPr id="13" name="TextBox 13"/>
          <p:cNvSpPr txBox="1"/>
          <p:nvPr/>
        </p:nvSpPr>
        <p:spPr bwMode="auto">
          <a:xfrm>
            <a:off x="923544" y="4674870"/>
            <a:ext cx="10810951" cy="862965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2200" b="0" i="0">
                <a:solidFill>
                  <a:srgbClr val="FFFFFF"/>
                </a:solidFill>
                <a:latin typeface="Noto Sans"/>
              </a:rPr>
              <a:t>Семья и общество создают условия для развития способностей и реализации потенциала.</a:t>
            </a:r>
            <a:endParaRPr/>
          </a:p>
        </p:txBody>
      </p:sp>
      <p:sp>
        <p:nvSpPr>
          <p:cNvPr id="14" name="AutoShape 14"/>
          <p:cNvSpPr/>
          <p:nvPr/>
        </p:nvSpPr>
        <p:spPr bwMode="auto">
          <a:xfrm>
            <a:off x="457200" y="5850446"/>
            <a:ext cx="237744" cy="237744"/>
          </a:xfrm>
          <a:prstGeom prst="roundRect">
            <a:avLst>
              <a:gd name="adj" fmla="val 46154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</p:sp>
      <p:sp>
        <p:nvSpPr>
          <p:cNvPr id="15" name="TextBox 15"/>
          <p:cNvSpPr txBox="1"/>
          <p:nvPr/>
        </p:nvSpPr>
        <p:spPr bwMode="auto">
          <a:xfrm>
            <a:off x="923544" y="5537835"/>
            <a:ext cx="10810951" cy="862965"/>
          </a:xfrm>
          <a:prstGeom prst="rect">
            <a:avLst/>
          </a:prstGeom>
        </p:spPr>
        <p:txBody>
          <a:bodyPr rtlCol="0" anchor="ctr"/>
          <a:lstStyle/>
          <a:p>
            <a:pPr algn="l">
              <a:defRPr/>
            </a:pPr>
            <a:r>
              <a:rPr lang="en-US" sz="2200" b="0" i="0">
                <a:solidFill>
                  <a:srgbClr val="FFFFFF"/>
                </a:solidFill>
                <a:latin typeface="Noto Sans"/>
              </a:rPr>
              <a:t>Ни темперамент, ни задатки не определяют заранее поступки и жизненные достижения человека.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ONLYOFFICE/7.2.1.36</Application>
  <DocSecurity>0</DocSecurity>
  <PresentationFormat>On-screen Show (4:3)</PresentationFormat>
  <Paragraphs>0</Paragraphs>
  <Slides>12</Slides>
  <Notes>12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/>
  <cp:revision>2</cp:revision>
  <dcterms:created xsi:type="dcterms:W3CDTF">2006-08-16T00:00:00Z</dcterms:created>
  <dcterms:modified xsi:type="dcterms:W3CDTF">2026-09-14T18:45:12Z</dcterms:modified>
  <cp:category/>
  <cp:contentStatus/>
  <cp:version/>
</cp:coreProperties>
</file>