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692399" y="3522130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600267" y="282787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2" y="3308581"/>
            <a:ext cx="960966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777381"/>
            <a:ext cx="96096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9312"/>
            <a:ext cx="960966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529667"/>
            <a:ext cx="960966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600267" y="25992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0168"/>
            <a:ext cx="960966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999356" y="982131"/>
            <a:ext cx="1890895" cy="489373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3811" y="1388533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96169" y="2912533"/>
            <a:ext cx="35144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399" y="1883831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2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>
        <a:spcBef>
          <a:spcPts val="0"/>
        </a:spcBef>
        <a:buNone/>
        <a:defRPr sz="44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ru.wikipedia.org/wiki/%D0%96%D0%B8%D0%BB%D1%83%D0%BD%D0%BE%D0%B2%D0%B8%D1%87,_%D0%94%D0%BC%D0%B8%D1%82%D1%80%D0%B8%D0%B9_%D0%A4%D1%91%D0%B4%D0%BE%D1%80%D0%BE%D0%B2%D0%B8%D1%87" TargetMode="External"/><Relationship Id="rId3" Type="http://schemas.openxmlformats.org/officeDocument/2006/relationships/hyperlink" Target="https://ru.wikipedia.org/wiki/%D0%A1%D0%BE%D1%86%D0%B8%D0%B0%D0%BB%D0%B8%D1%81%D1%82%D0%B8%D1%87%D0%B5%D1%81%D0%BA%D0%B0%D1%8F_%D0%A1%D0%BE%D0%B2%D0%B5%D1%82%D1%81%D0%BA%D0%B0%D1%8F_%D0%A0%D0%B5%D1%81%D0%BF%D1%83%D0%B1%D0%BB%D0%B8%D0%BA%D0%B0_%D0%91%D0%B5%D0%BB%D0%BE%D1%80%D1%83%D1%81%D1%81%D0%B8%D1%8F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129862" y="1118245"/>
            <a:ext cx="99322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Образование Советской Социалистической </a:t>
            </a:r>
            <a:r>
              <a:rPr lang="ru-RU" sz="3200" b="1" i="0" u="none" strike="noStrike" spc="0">
                <a:solidFill>
                  <a:srgbClr val="000000"/>
                </a:solidFill>
                <a:latin typeface="Times New Roman"/>
                <a:ea typeface="Candara"/>
                <a:cs typeface="Times New Roman"/>
              </a:rPr>
              <a:t>Республики </a:t>
            </a: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Беларуси и Социалистической Советской Республики </a:t>
            </a:r>
            <a:r>
              <a:rPr lang="ru-RU" sz="3200" b="1" i="0" u="none" strike="noStrike" spc="0">
                <a:solidFill>
                  <a:srgbClr val="000000"/>
                </a:solidFill>
                <a:latin typeface="Times New Roman"/>
                <a:ea typeface="Candara"/>
                <a:cs typeface="Times New Roman"/>
              </a:rPr>
              <a:t>Литвы </a:t>
            </a: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и Беларуси:</a:t>
            </a:r>
            <a:endParaRPr lang="en-US" sz="32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ctr">
              <a:defRPr/>
            </a:pPr>
            <a:endParaRPr lang="en-US" sz="32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ctr">
              <a:defRPr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особенности оформления </a:t>
            </a:r>
            <a:endParaRPr lang="en-US" sz="32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ctr">
              <a:defRPr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белорусской </a:t>
            </a:r>
            <a:r>
              <a:rPr lang="ru-RU" sz="3200" b="1" i="0" u="none" strike="noStrike" spc="0">
                <a:solidFill>
                  <a:srgbClr val="000000"/>
                </a:solidFill>
                <a:latin typeface="Times New Roman"/>
                <a:ea typeface="Candara"/>
                <a:cs typeface="Times New Roman"/>
              </a:rPr>
              <a:t>советской </a:t>
            </a: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государственности</a:t>
            </a:r>
            <a:endParaRPr lang="ru-RU" sz="32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19805" y="739989"/>
            <a:ext cx="72363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Было сформировано Временное рабоче-крестьянское правительство Беларуси во главе во главе с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 </a:t>
            </a:r>
            <a:endParaRPr/>
          </a:p>
          <a:p>
            <a:pPr>
              <a:defRPr/>
            </a:pP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2" tooltip="Жилунович, Дмитрий Фёдорович"/>
              </a:rPr>
              <a:t>Дмитрием Жилуновичем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 </a:t>
            </a:r>
            <a:endParaRPr/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marL="2774950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А вечером 1 января 1919 года был обнародован </a:t>
            </a:r>
            <a:endParaRPr/>
          </a:p>
          <a:p>
            <a:pPr marL="2774950"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Манифест о создании </a:t>
            </a:r>
            <a:endParaRPr/>
          </a:p>
          <a:p>
            <a:pPr marL="2774950">
              <a:defRPr/>
            </a:pP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3" tooltip="Социалистическая Советская Республика Белоруссия"/>
              </a:rPr>
              <a:t>СоветскойСоциалистической</a:t>
            </a: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3" tooltip="Социалистическая Советская Республика Белоруссия"/>
              </a:rPr>
              <a:t> Республики </a:t>
            </a: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3" tooltip="Социалистическая Советская Республика Белоруссия"/>
              </a:rPr>
              <a:t>Белоруси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 (ССРБ)</a:t>
            </a:r>
            <a:endParaRPr/>
          </a:p>
        </p:txBody>
      </p:sp>
      <p:pic>
        <p:nvPicPr>
          <p:cNvPr id="7170" name="Picture 2" descr="3–3. Оформление белорусской национальной государственности на советской  основе: 3. Манифест Временного правительства Беларуси от 1 января 1919 г. о создании  ССРБ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418787" y="739989"/>
            <a:ext cx="3079368" cy="5312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93220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9368" y="314417"/>
            <a:ext cx="5467349" cy="6324599"/>
          </a:xfrm>
          <a:prstGeom prst="rect">
            <a:avLst/>
          </a:prstGeom>
        </p:spPr>
      </p:pic>
      <p:pic>
        <p:nvPicPr>
          <p:cNvPr id="11771528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57159" y="231189"/>
            <a:ext cx="5885407" cy="6334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250" t="0" r="2914" b="4320"/>
          <a:stretch/>
        </p:blipFill>
        <p:spPr bwMode="auto">
          <a:xfrm>
            <a:off x="6570710" y="1461677"/>
            <a:ext cx="4922349" cy="38400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761998" y="987951"/>
            <a:ext cx="5808712" cy="447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9100" algn="just">
              <a:lnSpc>
                <a:spcPts val="2200"/>
              </a:lnSpc>
              <a:spcAft>
                <a:spcPts val="30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состав ССРБ вошли территории Минской, Гродненской, Витеб­ской, Могилевской (куда входил тогда Гомель), а также части Смо­ленской,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Виленской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, Ковенской и Черниговской губерний. </a:t>
            </a:r>
            <a:endParaRPr/>
          </a:p>
          <a:p>
            <a:pPr indent="419100" algn="just">
              <a:lnSpc>
                <a:spcPts val="2200"/>
              </a:lnSpc>
              <a:spcAft>
                <a:spcPts val="300"/>
              </a:spcAft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indent="419100" algn="just">
              <a:lnSpc>
                <a:spcPts val="2200"/>
              </a:lnSpc>
              <a:spcAft>
                <a:spcPts val="30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связи с образованием ССРБ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Облисполкомзап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3 января 1919 г. принял по­становление о самороспуске и передаче властных полномочий прави­тельству ССРБ. </a:t>
            </a:r>
            <a:endParaRPr/>
          </a:p>
          <a:p>
            <a:pPr indent="419100">
              <a:lnSpc>
                <a:spcPts val="2200"/>
              </a:lnSpc>
              <a:spcAft>
                <a:spcPts val="300"/>
              </a:spcAft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indent="419100">
              <a:lnSpc>
                <a:spcPts val="2200"/>
              </a:lnSpc>
              <a:spcAft>
                <a:spcPts val="30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5 января 1919 г. правительство ССРБ из Смоленска переехало в Минск, который стал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столицей Советской Беларуси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355901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063" y="693567"/>
            <a:ext cx="10887075" cy="5467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67407" y="577923"/>
            <a:ext cx="1056289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Первый Всебелорусский съезд Советов. Создание Социали­стической Советской Республики Литвы и Беларуси (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</a:t>
            </a:r>
            <a:endParaRPr/>
          </a:p>
          <a:p>
            <a:pPr algn="ctr">
              <a:defRPr/>
            </a:pPr>
            <a:endParaRPr lang="ru-RU" sz="10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16 января 1919 г. (чуть больше, чем две недели после объявления ССРБ) большевистское руководство в Москве приняло решение о присоединении к РСФСР Витебской, Могилевской и Смоленской губерний. С таким решением не согласилась большая часть членов Временного рабоче-крестьянского советского правительства Бела­руси во главе с Д. Ф. Жилуновичем.</a:t>
            </a:r>
            <a:endParaRPr/>
          </a:p>
        </p:txBody>
      </p:sp>
      <p:pic>
        <p:nvPicPr>
          <p:cNvPr id="9218" name="Picture 2" descr="I Всебелорусский съезд советов рабочих, крестьянских и красноармейских  депутатов | Архивы Беларус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57226" y="3458378"/>
            <a:ext cx="4267367" cy="26482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840827" y="3602422"/>
            <a:ext cx="6300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2 - 3 февраля 1919 г. в Минске состоялся </a:t>
            </a:r>
            <a:b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I Всебелорусский съезд Советов. </a:t>
            </a:r>
            <a:endParaRPr/>
          </a:p>
          <a:p>
            <a:pPr algn="ctr">
              <a:defRPr/>
            </a:pPr>
            <a:b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На съезде было принято постановление «О признании не­зависимости Социалистической Советской Республики Беларуси». </a:t>
            </a:r>
            <a:endParaRPr/>
          </a:p>
        </p:txBody>
      </p:sp>
      <p:sp>
        <p:nvSpPr>
          <p:cNvPr id="2" name="Стрелка: вниз 1"/>
          <p:cNvSpPr/>
          <p:nvPr/>
        </p:nvSpPr>
        <p:spPr bwMode="auto">
          <a:xfrm>
            <a:off x="3709303" y="3343045"/>
            <a:ext cx="506027" cy="3728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: вниз 6"/>
          <p:cNvSpPr/>
          <p:nvPr/>
        </p:nvSpPr>
        <p:spPr bwMode="auto">
          <a:xfrm>
            <a:off x="3709302" y="4431366"/>
            <a:ext cx="506027" cy="3728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09296" y="1166842"/>
            <a:ext cx="53783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Съезд определил территорию ССРБ в составе Минской и Гроднен­ской губерний. </a:t>
            </a:r>
            <a:endParaRPr/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На съезде была также принята </a:t>
            </a:r>
            <a:endParaRPr/>
          </a:p>
          <a:p>
            <a:pPr algn="just"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первая Конституция ССРБ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, согласно которой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высшая власть в республике принадлежала съезду Советов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, а в период между съездами — Центральному Испол­нительному Комитету.</a:t>
            </a:r>
            <a:endParaRPr/>
          </a:p>
        </p:txBody>
      </p:sp>
      <p:pic>
        <p:nvPicPr>
          <p:cNvPr id="10242" name="Picture 2" descr="90 лет назад была принята первая Конституция БССР | БДГ Деловая газет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88975" y="778068"/>
            <a:ext cx="5193729" cy="4154984"/>
          </a:xfrm>
          <a:prstGeom prst="rect">
            <a:avLst/>
          </a:prstGeom>
          <a:noFill/>
        </p:spPr>
      </p:pic>
      <p:sp>
        <p:nvSpPr>
          <p:cNvPr id="2" name="Знак ''плюс'' 1"/>
          <p:cNvSpPr/>
          <p:nvPr/>
        </p:nvSpPr>
        <p:spPr bwMode="auto">
          <a:xfrm flipH="0" flipV="0">
            <a:off x="2738228" y="2025218"/>
            <a:ext cx="1354377" cy="693567"/>
          </a:xfrm>
          <a:prstGeom prst="mathPlus">
            <a:avLst>
              <a:gd name="adj1" fmla="val 2352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6310" y="4456936"/>
            <a:ext cx="107993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Съезд решил вопрос о создании Социалистической Советской Республики Литвы и Беларуси (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).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создавалась через объединение Социалистических Советских Республик Литвы и Бе­ларуси. Ее админи­стративным центром стала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Вильна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 </a:t>
            </a:r>
            <a:endParaRPr/>
          </a:p>
        </p:txBody>
      </p:sp>
      <p:pic>
        <p:nvPicPr>
          <p:cNvPr id="5" name="Picture 2" descr="Создание Литбел"/>
          <p:cNvPicPr>
            <a:picLocks noChangeAspect="1" noChangeArrowheads="1"/>
          </p:cNvPicPr>
          <p:nvPr/>
        </p:nvPicPr>
        <p:blipFill>
          <a:blip r:embed="rId2"/>
          <a:srcRect l="0" t="6832" r="0" b="41835"/>
          <a:stretch/>
        </p:blipFill>
        <p:spPr bwMode="auto">
          <a:xfrm>
            <a:off x="1821401" y="757612"/>
            <a:ext cx="8549196" cy="3286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963993" y="1905506"/>
            <a:ext cx="48597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Созданное в феврале 1919 г. это искусственное государственное образование фактически просущест­вовало до июля 1919 г. </a:t>
            </a:r>
            <a:endParaRPr/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Территория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служила в качестве погра­ничной зоны между Польшей и Советской Россией. </a:t>
            </a:r>
            <a:endParaRPr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26367" t="3010" r="4942" b="5814"/>
          <a:stretch/>
        </p:blipFill>
        <p:spPr bwMode="auto">
          <a:xfrm>
            <a:off x="6096000" y="1384343"/>
            <a:ext cx="5221737" cy="40893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128805" y="2667259"/>
            <a:ext cx="658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>
                <a:latin typeface="Times New Roman"/>
                <a:cs typeface="Times New Roman"/>
              </a:rPr>
              <a:t>Спасибо за внимание</a:t>
            </a:r>
            <a:r>
              <a:rPr lang="en-US" sz="4800">
                <a:latin typeface="Times New Roman"/>
                <a:cs typeface="Times New Roman"/>
              </a:rPr>
              <a:t>.</a:t>
            </a:r>
            <a:endParaRPr lang="ru-RU" sz="4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7160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72572" y="332912"/>
            <a:ext cx="11199158" cy="618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55817" y="755938"/>
            <a:ext cx="10480366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руководстве Российской Коммунистической партии (большевиков) — РКП(б) преобладало мнение, что человечество находится накануне мировой пролетарской революции. Поэтому самоопределение наций и создание самостоятельных республик рассматривались как ненужные. Однако надежды на пролетарские революции ни в Польше, ни в Германии не оправдались.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37877" y="2922580"/>
            <a:ext cx="4374619" cy="3285338"/>
          </a:xfrm>
          <a:prstGeom prst="rect">
            <a:avLst/>
          </a:prstGeom>
        </p:spPr>
      </p:pic>
      <p:pic>
        <p:nvPicPr>
          <p:cNvPr id="1026" name="Picture 2" descr="Германия, революция 191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55817" y="2902609"/>
            <a:ext cx="5172121" cy="33053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900475" y="1783549"/>
            <a:ext cx="6560006" cy="43707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731520" y="707304"/>
            <a:ext cx="1072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Беларуси активизировалось движение за самоопределение, воплотившееся в созыве Всебелорусского съезда, а затем в провозглашении БНР и ее независимости. </a:t>
            </a:r>
            <a:endParaRPr/>
          </a:p>
        </p:txBody>
      </p:sp>
      <p:sp>
        <p:nvSpPr>
          <p:cNvPr id="5" name="Стрелка: вниз 4"/>
          <p:cNvSpPr/>
          <p:nvPr/>
        </p:nvSpPr>
        <p:spPr bwMode="auto">
          <a:xfrm>
            <a:off x="2281560" y="2054116"/>
            <a:ext cx="887766" cy="1448126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256189" y="3648725"/>
            <a:ext cx="2938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Создании белорусской государственности на советской основе.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75323" y="572472"/>
            <a:ext cx="2245245" cy="29906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3151497" y="732349"/>
            <a:ext cx="8392873" cy="17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Руководители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Облискомзапа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(председатель А. Ф. Мясников)  и Северо-Западной областной организации РКП(б) выступали против провозглашения Беларуси самостоятельной советской республикой, предлагая решить нацио­нальный вопрос в Беларуси в рамках Западной области, которая бы входила в состав РСФСР.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675323" y="4338942"/>
            <a:ext cx="8270558" cy="1786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Представители Белорусского национального комиссариата (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Белнацкома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), созданного в начале 1918 г. в Петрограде (во главе его до мая 1918 г. был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А.Г.Червяков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 предложили в качестве первоначальной формы советской государственности Беларуси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областную автономию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составе РСФСР.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2466577" y="2334028"/>
            <a:ext cx="9050100" cy="3750379"/>
            <a:chOff x="2494200" y="2316865"/>
            <a:chExt cx="9050100" cy="3750379"/>
          </a:xfrm>
        </p:grpSpPr>
        <p:pic>
          <p:nvPicPr>
            <p:cNvPr id="3074" name="Picture 2" descr="Как жил и умер Александр Червяков — человек расширивший границы БССР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9080034" y="2316865"/>
              <a:ext cx="2441265" cy="337431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 bwMode="auto">
            <a:xfrm>
              <a:off x="8918258" y="5691179"/>
              <a:ext cx="2626042" cy="376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39700" indent="444500" algn="ctr">
                <a:lnSpc>
                  <a:spcPts val="2200"/>
                </a:lnSpc>
                <a:spcBef>
                  <a:spcPts val="6900"/>
                </a:spcBef>
                <a:spcAft>
                  <a:spcPts val="220"/>
                </a:spcAft>
                <a:defRPr/>
              </a:pPr>
              <a:r>
                <a:rPr lang="ru-RU" sz="2000">
                  <a:solidFill>
                    <a:srgbClr val="000000"/>
                  </a:solidFill>
                  <a:latin typeface="Times New Roman"/>
                  <a:ea typeface="Microsoft Sans Serif"/>
                  <a:cs typeface="Times New Roman"/>
                </a:rPr>
                <a:t>А.Г.Червяков</a:t>
              </a:r>
              <a:endParaRPr lang="ru-RU" sz="20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494200" y="3188677"/>
              <a:ext cx="262604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39700" indent="444500" algn="ctr">
                <a:lnSpc>
                  <a:spcPts val="2200"/>
                </a:lnSpc>
                <a:spcBef>
                  <a:spcPts val="6900"/>
                </a:spcBef>
                <a:spcAft>
                  <a:spcPts val="220"/>
                </a:spcAft>
                <a:defRPr/>
              </a:pPr>
              <a:r>
                <a:rPr lang="ru-RU" sz="2000">
                  <a:solidFill>
                    <a:srgbClr val="000000"/>
                  </a:solidFill>
                  <a:latin typeface="Times New Roman"/>
                  <a:ea typeface="Microsoft Sans Serif"/>
                  <a:cs typeface="Times New Roman"/>
                </a:rPr>
                <a:t>А. Ф. Мясников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99200" y="862297"/>
            <a:ext cx="7057435" cy="1504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Белорусы-коммунисты, которые в 1918 - 1919 гг. объединялись в белорусские секции РКБ (б), организованные из беженцев-белорусов в различных городах России  поддержали позицию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Белнацкома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 </a:t>
            </a:r>
            <a:endParaRPr/>
          </a:p>
        </p:txBody>
      </p:sp>
      <p:pic>
        <p:nvPicPr>
          <p:cNvPr id="3" name="Picture 2" descr="Жилунович Дмитрий Федорович (1887) — Открытый список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56635" y="760199"/>
            <a:ext cx="3578248" cy="53771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1101221" y="3499945"/>
            <a:ext cx="6009027" cy="160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их руководство входил </a:t>
            </a:r>
            <a:endParaRPr/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Дмитрий Федорович Жилунович</a:t>
            </a:r>
            <a:endParaRPr/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endParaRPr lang="ru-RU" sz="24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(Тишка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Гартный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19603" y="654855"/>
            <a:ext cx="8853652" cy="55482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108682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10935" y="573349"/>
            <a:ext cx="11366831" cy="542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27840" y="1313264"/>
            <a:ext cx="55494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30 декабря 1918 г. в Смоленске, который в связи с германской ок­купацией стал центром Западной области, была созвана VI Северо- Западная областная конференция РКП(б). </a:t>
            </a:r>
            <a:endParaRPr/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Конференция приняла решение о переименовании ее в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I съезд Коммунистической партии (большевиков) Беларуси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(КП(б)Б).</a:t>
            </a:r>
            <a:endParaRPr/>
          </a:p>
        </p:txBody>
      </p:sp>
      <p:pic>
        <p:nvPicPr>
          <p:cNvPr id="5122" name="Picture 2" descr="100 лет БССР: образование Белорусской Советской Социалистической Республики"/>
          <p:cNvPicPr>
            <a:picLocks noChangeAspect="1" noChangeArrowheads="1"/>
          </p:cNvPicPr>
          <p:nvPr/>
        </p:nvPicPr>
        <p:blipFill>
          <a:blip r:embed="rId2"/>
          <a:srcRect l="0" t="0" r="3242" b="0"/>
          <a:stretch/>
        </p:blipFill>
        <p:spPr bwMode="auto">
          <a:xfrm>
            <a:off x="6469345" y="1587930"/>
            <a:ext cx="4994814" cy="33036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Натуральные материалы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Произвольный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Папа</dc:creator>
  <cp:keywords/>
  <dc:description/>
  <dc:identifier/>
  <dc:language/>
  <cp:lastModifiedBy/>
  <cp:revision>13</cp:revision>
  <dcterms:created xsi:type="dcterms:W3CDTF">2022-10-24T18:40:35Z</dcterms:created>
  <dcterms:modified xsi:type="dcterms:W3CDTF">2025-01-17T19:41:41Z</dcterms:modified>
  <cp:category/>
  <cp:contentStatus/>
  <cp:version/>
</cp:coreProperties>
</file>