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showMasterSp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 bwMode="auto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6;p28"/>
          <p:cNvSpPr/>
          <p:nvPr/>
        </p:nvSpPr>
        <p:spPr bwMode="auto">
          <a:xfrm>
            <a:off x="-12700" y="4664075"/>
            <a:ext cx="1951566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;p28"/>
          <p:cNvSpPr/>
          <p:nvPr/>
        </p:nvSpPr>
        <p:spPr bwMode="auto">
          <a:xfrm>
            <a:off x="2059517" y="4654550"/>
            <a:ext cx="1013248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8;p28"/>
          <p:cNvSpPr/>
          <p:nvPr/>
        </p:nvSpPr>
        <p:spPr bwMode="auto">
          <a:xfrm>
            <a:off x="1930400" y="0"/>
            <a:ext cx="133350" cy="6867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9;p28"/>
          <p:cNvSpPr txBox="1"/>
          <p:nvPr>
            <p:ph type="body" idx="1"/>
          </p:nvPr>
        </p:nvSpPr>
        <p:spPr bwMode="auto"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28"/>
          <p:cNvSpPr txBox="1"/>
          <p:nvPr>
            <p:ph type="title"/>
          </p:nvPr>
        </p:nvSpPr>
        <p:spPr bwMode="auto"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28"/>
          <p:cNvSpPr/>
          <p:nvPr>
            <p:ph type="pic" idx="2"/>
          </p:nvPr>
        </p:nvSpPr>
        <p:spPr bwMode="auto"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22" name="Google Shape;22;p28"/>
          <p:cNvSpPr txBox="1"/>
          <p:nvPr>
            <p:ph type="dt" idx="10"/>
          </p:nvPr>
        </p:nvSpPr>
        <p:spPr bwMode="auto">
          <a:xfrm>
            <a:off x="83312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8"/>
          <p:cNvSpPr txBox="1"/>
          <p:nvPr>
            <p:ph type="sldNum" idx="12"/>
          </p:nvPr>
        </p:nvSpPr>
        <p:spPr bwMode="auto">
          <a:xfrm>
            <a:off x="0" y="4667250"/>
            <a:ext cx="19304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24" name="Google Shape;24;p28"/>
          <p:cNvSpPr txBox="1"/>
          <p:nvPr>
            <p:ph type="ftr" idx="11"/>
          </p:nvPr>
        </p:nvSpPr>
        <p:spPr bwMode="auto">
          <a:xfrm>
            <a:off x="2133600" y="6248400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/>
          <p:nvPr>
            <p:ph type="title"/>
          </p:nvPr>
        </p:nvSpPr>
        <p:spPr bwMode="auto">
          <a:xfrm>
            <a:off x="812800" y="228600"/>
            <a:ext cx="1087119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37"/>
          <p:cNvSpPr txBox="1"/>
          <p:nvPr>
            <p:ph type="body" idx="1"/>
          </p:nvPr>
        </p:nvSpPr>
        <p:spPr bwMode="auto">
          <a:xfrm rot="5400000">
            <a:off x="3235325" y="-213518"/>
            <a:ext cx="6034617" cy="815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37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37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37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showMasterSp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/>
          <p:nvPr/>
        </p:nvSpPr>
        <p:spPr bwMode="auto">
          <a:xfrm>
            <a:off x="8128000" y="0"/>
            <a:ext cx="4275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9" name="Google Shape;89;p38"/>
          <p:cNvSpPr/>
          <p:nvPr/>
        </p:nvSpPr>
        <p:spPr bwMode="auto"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0" name="Google Shape;90;p38"/>
          <p:cNvSpPr/>
          <p:nvPr/>
        </p:nvSpPr>
        <p:spPr bwMode="auto"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1" name="Google Shape;91;p38"/>
          <p:cNvSpPr txBox="1"/>
          <p:nvPr>
            <p:ph type="title"/>
          </p:nvPr>
        </p:nvSpPr>
        <p:spPr bwMode="auto">
          <a:xfrm rot="5400000">
            <a:off x="6431492" y="2339182"/>
            <a:ext cx="735541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38"/>
          <p:cNvSpPr txBox="1"/>
          <p:nvPr>
            <p:ph type="body" idx="1"/>
          </p:nvPr>
        </p:nvSpPr>
        <p:spPr bwMode="auto">
          <a:xfrm rot="5400000">
            <a:off x="640290" y="586582"/>
            <a:ext cx="7355417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38"/>
          <p:cNvSpPr txBox="1"/>
          <p:nvPr>
            <p:ph type="dt" idx="10"/>
          </p:nvPr>
        </p:nvSpPr>
        <p:spPr bwMode="auto">
          <a:xfrm>
            <a:off x="8737600" y="6248400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38"/>
          <p:cNvSpPr txBox="1"/>
          <p:nvPr>
            <p:ph type="ftr" idx="11"/>
          </p:nvPr>
        </p:nvSpPr>
        <p:spPr bwMode="auto">
          <a:xfrm>
            <a:off x="609600" y="6248400"/>
            <a:ext cx="7431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38"/>
          <p:cNvSpPr txBox="1"/>
          <p:nvPr>
            <p:ph type="sldNum" idx="12"/>
          </p:nvPr>
        </p:nvSpPr>
        <p:spPr bwMode="auto">
          <a:xfrm rot="5400000">
            <a:off x="7986184" y="144462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 bwMode="auto">
          <a:xfrm>
            <a:off x="816864" y="228600"/>
            <a:ext cx="1087119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29"/>
          <p:cNvSpPr txBox="1"/>
          <p:nvPr>
            <p:ph type="body" idx="1"/>
          </p:nvPr>
        </p:nvSpPr>
        <p:spPr bwMode="auto">
          <a:xfrm>
            <a:off x="816864" y="1600200"/>
            <a:ext cx="10871198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29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29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29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/>
          <p:nvPr>
            <p:ph type="title"/>
          </p:nvPr>
        </p:nvSpPr>
        <p:spPr bwMode="auto">
          <a:xfrm>
            <a:off x="812800" y="228600"/>
            <a:ext cx="1087119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30"/>
          <p:cNvSpPr txBox="1"/>
          <p:nvPr>
            <p:ph type="body" idx="1"/>
          </p:nvPr>
        </p:nvSpPr>
        <p:spPr bwMode="auto"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30"/>
          <p:cNvSpPr txBox="1"/>
          <p:nvPr>
            <p:ph type="body" idx="2"/>
          </p:nvPr>
        </p:nvSpPr>
        <p:spPr bwMode="auto"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30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0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37" name="Google Shape;37;p30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showMasterSp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/>
          <p:nvPr/>
        </p:nvSpPr>
        <p:spPr bwMode="auto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40;p31"/>
          <p:cNvSpPr/>
          <p:nvPr/>
        </p:nvSpPr>
        <p:spPr bwMode="auto">
          <a:xfrm>
            <a:off x="-12700" y="6053138"/>
            <a:ext cx="2999317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41;p31"/>
          <p:cNvSpPr/>
          <p:nvPr/>
        </p:nvSpPr>
        <p:spPr bwMode="auto">
          <a:xfrm>
            <a:off x="3145366" y="6043613"/>
            <a:ext cx="9046633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42;p31"/>
          <p:cNvSpPr txBox="1"/>
          <p:nvPr>
            <p:ph type="ctrTitle"/>
          </p:nvPr>
        </p:nvSpPr>
        <p:spPr bwMode="auto">
          <a:xfrm>
            <a:off x="3149598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31"/>
          <p:cNvSpPr txBox="1"/>
          <p:nvPr>
            <p:ph type="subTitle" idx="1"/>
          </p:nvPr>
        </p:nvSpPr>
        <p:spPr bwMode="auto">
          <a:xfrm>
            <a:off x="3149598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1"/>
          <p:cNvSpPr txBox="1"/>
          <p:nvPr>
            <p:ph type="dt" idx="10"/>
          </p:nvPr>
        </p:nvSpPr>
        <p:spPr bwMode="auto">
          <a:xfrm>
            <a:off x="101600" y="6069013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31"/>
          <p:cNvSpPr txBox="1"/>
          <p:nvPr>
            <p:ph type="ftr" idx="11"/>
          </p:nvPr>
        </p:nvSpPr>
        <p:spPr bwMode="auto">
          <a:xfrm>
            <a:off x="2781300" y="236538"/>
            <a:ext cx="78231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31"/>
          <p:cNvSpPr txBox="1"/>
          <p:nvPr>
            <p:ph type="sldNum" idx="12"/>
          </p:nvPr>
        </p:nvSpPr>
        <p:spPr bwMode="auto"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showMasterSp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/>
          <p:nvPr/>
        </p:nvSpPr>
        <p:spPr bwMode="auto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" name="Google Shape;49;p32"/>
          <p:cNvSpPr/>
          <p:nvPr/>
        </p:nvSpPr>
        <p:spPr bwMode="auto"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0" name="Google Shape;50;p32"/>
          <p:cNvSpPr/>
          <p:nvPr/>
        </p:nvSpPr>
        <p:spPr bwMode="auto"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" name="Google Shape;51;p32"/>
          <p:cNvSpPr txBox="1"/>
          <p:nvPr>
            <p:ph type="body" idx="1"/>
          </p:nvPr>
        </p:nvSpPr>
        <p:spPr bwMode="auto">
          <a:xfrm>
            <a:off x="1828800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2"/>
          <p:cNvSpPr txBox="1"/>
          <p:nvPr>
            <p:ph type="title"/>
          </p:nvPr>
        </p:nvSpPr>
        <p:spPr bwMode="auto"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2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32"/>
          <p:cNvSpPr txBox="1"/>
          <p:nvPr>
            <p:ph type="sldNum" idx="12"/>
          </p:nvPr>
        </p:nvSpPr>
        <p:spPr bwMode="auto">
          <a:xfrm>
            <a:off x="0" y="1752599"/>
            <a:ext cx="1727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55" name="Google Shape;55;p32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type="title"/>
          </p:nvPr>
        </p:nvSpPr>
        <p:spPr bwMode="auto">
          <a:xfrm>
            <a:off x="711200" y="273050"/>
            <a:ext cx="10871198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33"/>
          <p:cNvSpPr txBox="1"/>
          <p:nvPr>
            <p:ph type="body" idx="1"/>
          </p:nvPr>
        </p:nvSpPr>
        <p:spPr bwMode="auto"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33"/>
          <p:cNvSpPr txBox="1"/>
          <p:nvPr>
            <p:ph type="body" idx="2"/>
          </p:nvPr>
        </p:nvSpPr>
        <p:spPr bwMode="auto"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3"/>
          <p:cNvSpPr txBox="1"/>
          <p:nvPr>
            <p:ph type="body" idx="3"/>
          </p:nvPr>
        </p:nvSpPr>
        <p:spPr bwMode="auto">
          <a:xfrm>
            <a:off x="812800" y="1752599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3"/>
          <p:cNvSpPr txBox="1"/>
          <p:nvPr>
            <p:ph type="body" idx="4"/>
          </p:nvPr>
        </p:nvSpPr>
        <p:spPr bwMode="auto">
          <a:xfrm>
            <a:off x="6400800" y="1752599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3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33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64" name="Google Shape;64;p33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 bwMode="auto">
          <a:xfrm>
            <a:off x="812800" y="228600"/>
            <a:ext cx="1087119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4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34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34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showMasterSp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5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5"/>
          <p:cNvSpPr txBox="1"/>
          <p:nvPr>
            <p:ph type="sldNum" idx="12"/>
          </p:nvPr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 bwMode="auto"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6"/>
          <p:cNvSpPr txBox="1"/>
          <p:nvPr>
            <p:ph type="body" idx="1"/>
          </p:nvPr>
        </p:nvSpPr>
        <p:spPr bwMode="auto">
          <a:xfrm>
            <a:off x="812800" y="1752599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6"/>
          <p:cNvSpPr txBox="1"/>
          <p:nvPr>
            <p:ph type="body" idx="2"/>
          </p:nvPr>
        </p:nvSpPr>
        <p:spPr bwMode="auto">
          <a:xfrm>
            <a:off x="3149598" y="1752599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36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36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36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 bwMode="auto">
          <a:xfrm>
            <a:off x="812800" y="228600"/>
            <a:ext cx="1087119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27"/>
          <p:cNvSpPr txBox="1"/>
          <p:nvPr>
            <p:ph type="body" idx="1"/>
          </p:nvPr>
        </p:nvSpPr>
        <p:spPr bwMode="auto">
          <a:xfrm>
            <a:off x="817033" y="1600200"/>
            <a:ext cx="108711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marR="0" lvl="1" indent="-344169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marR="0" lvl="2" indent="-338137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marR="0" lvl="3" indent="-32385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marR="0" lvl="4" indent="-31115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marR="0" lvl="5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6pPr>
            <a:lvl7pPr marL="3200400" marR="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7pPr>
            <a:lvl8pPr marL="3657600" marR="0" lvl="7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8pPr>
            <a:lvl9pPr marL="4114800" marR="0" lvl="8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27"/>
          <p:cNvSpPr txBox="1"/>
          <p:nvPr>
            <p:ph type="dt" idx="10"/>
          </p:nvPr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27"/>
          <p:cNvSpPr txBox="1"/>
          <p:nvPr>
            <p:ph type="ftr" idx="11"/>
          </p:nvPr>
        </p:nvSpPr>
        <p:spPr bwMode="auto">
          <a:xfrm>
            <a:off x="812800" y="6248400"/>
            <a:ext cx="72284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7"/>
          <p:cNvSpPr/>
          <p:nvPr/>
        </p:nvSpPr>
        <p:spPr bwMode="auto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1;p27"/>
          <p:cNvSpPr/>
          <p:nvPr/>
        </p:nvSpPr>
        <p:spPr bwMode="auto">
          <a:xfrm>
            <a:off x="0" y="1279525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;p27"/>
          <p:cNvSpPr/>
          <p:nvPr/>
        </p:nvSpPr>
        <p:spPr bwMode="auto">
          <a:xfrm>
            <a:off x="787398" y="1279525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3;p27"/>
          <p:cNvSpPr txBox="1"/>
          <p:nvPr>
            <p:ph type="sldNum" idx="12"/>
          </p:nvPr>
        </p:nvSpPr>
        <p:spPr bwMode="auto">
          <a:xfrm>
            <a:off x="0" y="1271587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body" idx="1"/>
          </p:nvPr>
        </p:nvSpPr>
        <p:spPr bwMode="auto"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r>
              <a:rPr lang="ru-RU" sz="2000" b="1">
                <a:solidFill>
                  <a:srgbClr val="555A3B"/>
                </a:solidFill>
              </a:rPr>
              <a:t>Всемирная история, 10 класс</a:t>
            </a:r>
            <a:endParaRPr sz="2000" b="1">
              <a:solidFill>
                <a:srgbClr val="555A3B"/>
              </a:solidFill>
            </a:endParaRPr>
          </a:p>
        </p:txBody>
      </p:sp>
      <p:sp>
        <p:nvSpPr>
          <p:cNvPr id="101" name="Google Shape;101;p1"/>
          <p:cNvSpPr txBox="1"/>
          <p:nvPr>
            <p:ph type="title"/>
          </p:nvPr>
        </p:nvSpPr>
        <p:spPr bwMode="auto">
          <a:xfrm flipH="0" flipV="0">
            <a:off x="2063746" y="4648199"/>
            <a:ext cx="10118162" cy="68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rgbClr val="FF761D"/>
              </a:buClr>
              <a:buSzPts val="4400"/>
              <a:buFont typeface="Twentieth Century"/>
              <a:buNone/>
              <a:defRPr/>
            </a:pPr>
            <a:r>
              <a:rPr lang="ru-RU" sz="2600" b="1">
                <a:solidFill>
                  <a:srgbClr val="FF761D"/>
                </a:solidFill>
              </a:rPr>
              <a:t>КОЛОНИАЛЬНАЯ ЭКСПАНСИЯ ЕВРОПЕЙСКИХ ГОСУДАРСТВ</a:t>
            </a:r>
            <a:endParaRPr sz="2600" b="1">
              <a:solidFill>
                <a:srgbClr val="FF761D"/>
              </a:solidFill>
            </a:endParaRPr>
          </a:p>
        </p:txBody>
      </p:sp>
      <p:sp>
        <p:nvSpPr>
          <p:cNvPr id="102" name="Google Shape;102;p1"/>
          <p:cNvSpPr/>
          <p:nvPr>
            <p:ph type="pic" idx="2"/>
          </p:nvPr>
        </p:nvSpPr>
        <p:spPr bwMode="auto">
          <a:xfrm flipH="0" flipV="0">
            <a:off x="2080767" y="0"/>
            <a:ext cx="8453163" cy="4568951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103" name="Google Shape;103;p1"/>
          <p:cNvSpPr/>
          <p:nvPr/>
        </p:nvSpPr>
        <p:spPr bwMode="auto">
          <a:xfrm>
            <a:off x="-48700" y="0"/>
            <a:ext cx="2112446" cy="3047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4" name="Google Shape;104;p1"/>
          <p:cNvSpPr/>
          <p:nvPr/>
        </p:nvSpPr>
        <p:spPr bwMode="auto">
          <a:xfrm>
            <a:off x="-48682" y="6515362"/>
            <a:ext cx="2000255" cy="320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500" b="1" i="0" u="none" strike="noStrike" cap="none">
                <a:solidFill>
                  <a:srgbClr val="555A3B"/>
                </a:solidFill>
                <a:latin typeface="Twentieth Century"/>
                <a:ea typeface="Twentieth Century"/>
                <a:cs typeface="Twentieth Century"/>
              </a:rPr>
              <a:t>.</a:t>
            </a:r>
            <a:endParaRPr sz="1500" b="1" i="0" u="none" strike="noStrike" cap="none">
              <a:solidFill>
                <a:srgbClr val="555A3B"/>
              </a:solidFill>
              <a:latin typeface="Twentieth Century"/>
              <a:ea typeface="Twentieth Century"/>
              <a:cs typeface="Twentieth Century"/>
            </a:endParaRPr>
          </a:p>
        </p:txBody>
      </p:sp>
      <p:sp>
        <p:nvSpPr>
          <p:cNvPr id="105" name="Google Shape;105;p1"/>
          <p:cNvSpPr/>
          <p:nvPr/>
        </p:nvSpPr>
        <p:spPr bwMode="auto">
          <a:xfrm>
            <a:off x="6010289" y="6534834"/>
            <a:ext cx="2000255" cy="320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 i="0" u="none" strike="noStrike" cap="none">
              <a:solidFill>
                <a:srgbClr val="555A3B"/>
              </a:solidFill>
              <a:latin typeface="Twentieth Century"/>
              <a:ea typeface="Twentieth Century"/>
              <a:cs typeface="Twentieth Century"/>
            </a:endParaRPr>
          </a:p>
        </p:txBody>
      </p:sp>
      <p:pic>
        <p:nvPicPr>
          <p:cNvPr id="155056644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80767" y="0"/>
            <a:ext cx="8369935" cy="4529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0791226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ОБСУДИМ</a:t>
            </a:r>
            <a:endParaRPr/>
          </a:p>
        </p:txBody>
      </p:sp>
      <p:sp>
        <p:nvSpPr>
          <p:cNvPr id="658923411" name="Google Shape;33;p30"/>
          <p:cNvSpPr txBox="1"/>
          <p:nvPr>
            <p:ph type="body" idx="1"/>
          </p:nvPr>
        </p:nvSpPr>
        <p:spPr bwMode="auto">
          <a:xfrm flipH="0" flipV="0">
            <a:off x="812799" y="1589566"/>
            <a:ext cx="1087119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По разным подсчетам, в ходе трансатлантической работорговли было порабощено от 10 до 18  млн африканцев. Транспортировка пленников представляла собой мучительное морское путешествие: множество людей теснились в  очень малых помещениях, мужчины, женщины и  дети были разлучены, а  семьи разорваны. Перенаселенность, плохое питание, обезвоживание и болезни приводили к высокому уровню смертности (от 15 до 20%). Так, 450 тыс. из 3,4 млн африканцев, перевозимых на британских кораблях, погибли во время пересечения Атлантики. Тех, кто сопротивлялся, отказываясь от еды и  воды, избивали и  насильно кормили. Попытки более организованного восстания африканцев наказывались еще жестче. Многочисленные смерти в  Африке имели место еще и  в  период между захватом в  плен и  погрузкой на корабль, особенно в  тех случаях, когда пленникам приходилось преодолевать сотни миль по пути к  побережью. Потери африканского населения были катастрофическими, так как в  первую очередь вывозились здоровые молодые мужчины и  женщины. Работорговцы предпочитали жертв в  возрасте 15–25  лет, а  лучше всего 20-летних. Европейцы обращали в рабство мужчин чаще, чем женщин (примерное соотношение 2 к 1), нередко забирали совсем маленьких детей и  почти никогда — стариков. Они увозили в  разные края самых здоровых, в  особенности тех, кто переболел черной оспой и  приобрел иммунитет к  одной из самых смертоносных в  мире болезней.</a:t>
            </a:r>
            <a:endParaRPr sz="72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6772160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8226634" name="Google Shape;33;p30"/>
          <p:cNvSpPr txBox="1"/>
          <p:nvPr>
            <p:ph type="body" idx="1"/>
          </p:nvPr>
        </p:nvSpPr>
        <p:spPr bwMode="auto">
          <a:xfrm flipH="0" flipV="0">
            <a:off x="333858" y="3634295"/>
            <a:ext cx="5660540" cy="3033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Последствия:</a:t>
            </a:r>
            <a:endParaRPr sz="22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Для метрополий: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огромные выгоды, источник могущества и процветания.</a:t>
            </a:r>
            <a:endParaRPr sz="22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Для колоний: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обеднение, угнетенное положение коренного населения.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Для мира: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становление мировой экономической системы и глобального разделения труда.</a:t>
            </a:r>
            <a:endParaRPr sz="8000"/>
          </a:p>
        </p:txBody>
      </p:sp>
      <p:sp>
        <p:nvSpPr>
          <p:cNvPr id="1369078307" name="Google Shape;34;p30"/>
          <p:cNvSpPr txBox="1"/>
          <p:nvPr>
            <p:ph type="body" idx="2"/>
          </p:nvPr>
        </p:nvSpPr>
        <p:spPr bwMode="auto">
          <a:xfrm flipH="0" flipV="0">
            <a:off x="6459867" y="228599"/>
            <a:ext cx="5377971" cy="650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algn="just"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Общие черты колониальной политики:</a:t>
            </a:r>
            <a:endParaRPr sz="22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Цель: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получение прибыли и эксплуатация природных и человеческих ресурсов.</a:t>
            </a:r>
            <a:endParaRPr sz="22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Система управления: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принцип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"метрополия – колония"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 Метрополия –это государство-«хозяйка» колонии</a:t>
            </a:r>
            <a:endParaRPr sz="22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Экономическая основа:</a:t>
            </a:r>
            <a:endParaRPr sz="22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Монопольные торговые компании (например, Ост-Индские).</a:t>
            </a:r>
            <a:endParaRPr sz="22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Главные отрасли: земледелие, добыча руд, производство сахара, табака, текстиля.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Жестокая эксплуатация местного населения и рабский труд.</a:t>
            </a:r>
            <a:endParaRPr sz="8000"/>
          </a:p>
        </p:txBody>
      </p:sp>
      <p:pic>
        <p:nvPicPr>
          <p:cNvPr id="207693928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6237" y="46237"/>
            <a:ext cx="6354423" cy="3588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5673505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6237" y="230173"/>
            <a:ext cx="7648689" cy="3412644"/>
          </a:xfrm>
          <a:prstGeom prst="rect">
            <a:avLst/>
          </a:prstGeom>
        </p:spPr>
      </p:pic>
      <p:pic>
        <p:nvPicPr>
          <p:cNvPr id="125434664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000556" y="3245897"/>
            <a:ext cx="5028778" cy="3325426"/>
          </a:xfrm>
          <a:prstGeom prst="rect">
            <a:avLst/>
          </a:prstGeom>
        </p:spPr>
      </p:pic>
      <p:sp>
        <p:nvSpPr>
          <p:cNvPr id="461647396" name="Google Shape;42;p31"/>
          <p:cNvSpPr txBox="1"/>
          <p:nvPr>
            <p:ph type="ctrTitle"/>
          </p:nvPr>
        </p:nvSpPr>
        <p:spPr bwMode="auto">
          <a:xfrm flipH="0" flipV="0">
            <a:off x="185897" y="3708276"/>
            <a:ext cx="6814658" cy="215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Tahoma"/>
                <a:ea typeface="Georgia"/>
                <a:cs typeface="Tahoma"/>
              </a:rPr>
              <a:t>Сервентами называли бедных поселенцев, которые в качестве платы за перевоз в Америку продавали себя во временное рабство </a:t>
            </a:r>
            <a:r>
              <a:rPr lang="ru-RU" sz="1600" b="0" i="0" u="none">
                <a:solidFill>
                  <a:srgbClr val="000000"/>
                </a:solidFill>
                <a:latin typeface="Tahoma"/>
                <a:ea typeface="Georgia"/>
                <a:cs typeface="Tahoma"/>
              </a:rPr>
              <a:t>.</a:t>
            </a:r>
            <a:r>
              <a:rPr sz="1600" b="0" i="0" u="none">
                <a:solidFill>
                  <a:srgbClr val="000000"/>
                </a:solidFill>
                <a:latin typeface="Tahoma"/>
                <a:ea typeface="Georgia"/>
                <a:cs typeface="Tahoma"/>
              </a:rPr>
              <a:t> После этого сервенты работали на купившего их фермера</a:t>
            </a:r>
            <a:r>
              <a:rPr lang="ru-RU" sz="1600" b="0" i="0" u="none">
                <a:solidFill>
                  <a:srgbClr val="000000"/>
                </a:solidFill>
                <a:latin typeface="Tahoma"/>
                <a:ea typeface="Georgia"/>
                <a:cs typeface="Tahoma"/>
              </a:rPr>
              <a:t> </a:t>
            </a:r>
            <a:r>
              <a:rPr sz="1600" b="0" i="0" u="none">
                <a:solidFill>
                  <a:srgbClr val="000000"/>
                </a:solidFill>
                <a:latin typeface="Tahoma"/>
                <a:ea typeface="Georgia"/>
                <a:cs typeface="Tahoma"/>
              </a:rPr>
              <a:t>5-7 лет). За это время они  отрабатывали заплаченные за них деньги, учились вести хозяйство на новом месте. По истечении положенного срока</a:t>
            </a:r>
            <a:r>
              <a:rPr lang="ru-RU" sz="1600" b="0" i="0" u="none">
                <a:solidFill>
                  <a:srgbClr val="000000"/>
                </a:solidFill>
                <a:latin typeface="Tahoma"/>
                <a:ea typeface="Georgia"/>
                <a:cs typeface="Tahoma"/>
              </a:rPr>
              <a:t> </a:t>
            </a:r>
            <a:r>
              <a:rPr sz="1600" b="0" i="0" u="none">
                <a:solidFill>
                  <a:srgbClr val="000000"/>
                </a:solidFill>
                <a:latin typeface="Tahoma"/>
                <a:ea typeface="Georgia"/>
                <a:cs typeface="Tahoma"/>
              </a:rPr>
              <a:t>сервент получал от хозяина 50 акров (20 с небольшим га) земли, сельскохозяйственный инвентарь и полную свободу</a:t>
            </a:r>
            <a:endParaRPr/>
          </a:p>
        </p:txBody>
      </p:sp>
      <p:sp>
        <p:nvSpPr>
          <p:cNvPr id="1447116443" name="Google Shape;43;p31"/>
          <p:cNvSpPr txBox="1"/>
          <p:nvPr>
            <p:ph type="subTitle" idx="1"/>
          </p:nvPr>
        </p:nvSpPr>
        <p:spPr bwMode="auto">
          <a:xfrm>
            <a:off x="3149598" y="6050036"/>
            <a:ext cx="89407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spcBef>
                <a:spcPts val="699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49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499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99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399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9390290" name="Google Shape;26;p29"/>
          <p:cNvSpPr txBox="1"/>
          <p:nvPr>
            <p:ph type="title"/>
          </p:nvPr>
        </p:nvSpPr>
        <p:spPr bwMode="auto">
          <a:xfrm>
            <a:off x="816863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0275623" name="Google Shape;27;p29"/>
          <p:cNvSpPr txBox="1"/>
          <p:nvPr>
            <p:ph type="body" idx="1"/>
          </p:nvPr>
        </p:nvSpPr>
        <p:spPr bwMode="auto">
          <a:xfrm>
            <a:off x="816863" y="1600200"/>
            <a:ext cx="10871198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400" b="1">
                <a:solidFill>
                  <a:srgbClr val="0F1115"/>
                </a:solidFill>
                <a:latin typeface="Tahoma"/>
                <a:ea typeface="Arial"/>
                <a:cs typeface="Tahoma"/>
              </a:rPr>
              <a:t>Последствия:</a:t>
            </a:r>
            <a:endParaRPr sz="2400">
              <a:latin typeface="Tahoma"/>
              <a:cs typeface="Tahoma"/>
            </a:endParaRPr>
          </a:p>
          <a:p>
            <a:pPr marL="160019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400" b="1">
                <a:solidFill>
                  <a:srgbClr val="0F1115"/>
                </a:solidFill>
                <a:latin typeface="Tahoma"/>
                <a:ea typeface="Arial"/>
                <a:cs typeface="Tahoma"/>
              </a:rPr>
              <a:t>Для метрополий:</a:t>
            </a:r>
            <a:r>
              <a:rPr sz="2400">
                <a:solidFill>
                  <a:srgbClr val="0F1115"/>
                </a:solidFill>
                <a:latin typeface="Tahoma"/>
                <a:ea typeface="Arial"/>
                <a:cs typeface="Tahoma"/>
              </a:rPr>
              <a:t> огромные выгоды, источник могущества и процветания.</a:t>
            </a:r>
            <a:endParaRPr sz="2400">
              <a:latin typeface="Tahoma"/>
              <a:cs typeface="Tahoma"/>
            </a:endParaRPr>
          </a:p>
          <a:p>
            <a:pPr marL="160019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400" b="1">
                <a:solidFill>
                  <a:srgbClr val="0F1115"/>
                </a:solidFill>
                <a:latin typeface="Tahoma"/>
                <a:ea typeface="Arial"/>
                <a:cs typeface="Tahoma"/>
              </a:rPr>
              <a:t>Для колоний:</a:t>
            </a:r>
            <a:r>
              <a:rPr sz="2400">
                <a:solidFill>
                  <a:srgbClr val="0F1115"/>
                </a:solidFill>
                <a:latin typeface="Tahoma"/>
                <a:ea typeface="Arial"/>
                <a:cs typeface="Tahoma"/>
              </a:rPr>
              <a:t> обеднение, угнетенное положение коренного населения.</a:t>
            </a:r>
            <a:endParaRPr sz="2400">
              <a:latin typeface="Tahoma"/>
              <a:cs typeface="Tahoma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400" b="1">
                <a:solidFill>
                  <a:srgbClr val="0F1115"/>
                </a:solidFill>
                <a:latin typeface="Tahoma"/>
                <a:ea typeface="Arial"/>
                <a:cs typeface="Tahoma"/>
              </a:rPr>
              <a:t>Для мира:</a:t>
            </a:r>
            <a:r>
              <a:rPr sz="2400">
                <a:solidFill>
                  <a:srgbClr val="0F1115"/>
                </a:solidFill>
                <a:latin typeface="Tahoma"/>
                <a:ea typeface="Arial"/>
                <a:cs typeface="Tahoma"/>
              </a:rPr>
              <a:t> становление мировой экономической системы и глобального разделения труда.</a:t>
            </a:r>
            <a:endParaRPr sz="90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1036603" name="Google Shape;26;p29"/>
          <p:cNvSpPr txBox="1"/>
          <p:nvPr>
            <p:ph type="title"/>
          </p:nvPr>
        </p:nvSpPr>
        <p:spPr bwMode="auto">
          <a:xfrm flipH="0" flipV="0">
            <a:off x="7140072" y="228600"/>
            <a:ext cx="454798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160018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en-US" sz="28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Tahoma"/>
                <a:ea typeface="Arial"/>
                <a:cs typeface="Tahoma"/>
              </a:rPr>
              <a:t>Последствия:</a:t>
            </a:r>
            <a:endParaRPr sz="2800">
              <a:solidFill>
                <a:schemeClr val="accent6">
                  <a:lumMod val="50000"/>
                </a:schemeClr>
              </a:solidFill>
              <a:latin typeface="Tahoma"/>
              <a:cs typeface="Tahoma"/>
            </a:endParaRPr>
          </a:p>
          <a:p>
            <a:pPr>
              <a:defRPr/>
            </a:pPr>
            <a:endParaRPr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63023410" name="Google Shape;27;p29"/>
          <p:cNvSpPr txBox="1"/>
          <p:nvPr>
            <p:ph type="body" idx="1"/>
          </p:nvPr>
        </p:nvSpPr>
        <p:spPr bwMode="auto">
          <a:xfrm flipH="0" flipV="0">
            <a:off x="7140072" y="1544714"/>
            <a:ext cx="4603475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8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en-US" sz="2400" b="1" i="0" u="none" strike="noStrike" cap="none" spc="0">
                <a:solidFill>
                  <a:srgbClr val="0F1115"/>
                </a:solidFill>
                <a:latin typeface="Tahoma"/>
                <a:ea typeface="Arial"/>
                <a:cs typeface="Tahoma"/>
              </a:rPr>
              <a:t>Для метрополий:</a:t>
            </a:r>
            <a:r>
              <a:rPr lang="en-US" sz="2400" b="0" i="0" u="none" strike="noStrike" cap="none" spc="0">
                <a:solidFill>
                  <a:srgbClr val="0F1115"/>
                </a:solidFill>
                <a:latin typeface="Tahoma"/>
                <a:ea typeface="Arial"/>
                <a:cs typeface="Tahoma"/>
              </a:rPr>
              <a:t> огромные выгоды, источник могущества и процветания.</a:t>
            </a:r>
            <a:endParaRPr sz="2400">
              <a:latin typeface="Tahoma"/>
              <a:cs typeface="Tahoma"/>
            </a:endParaRPr>
          </a:p>
          <a:p>
            <a:pPr marL="160018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en-US" sz="2400" b="1" i="0" u="none" strike="noStrike" cap="none" spc="0">
                <a:solidFill>
                  <a:srgbClr val="0F1115"/>
                </a:solidFill>
                <a:latin typeface="Tahoma"/>
                <a:ea typeface="Arial"/>
                <a:cs typeface="Tahoma"/>
              </a:rPr>
              <a:t>Для колоний:</a:t>
            </a:r>
            <a:r>
              <a:rPr lang="en-US" sz="2400" b="0" i="0" u="none" strike="noStrike" cap="none" spc="0">
                <a:solidFill>
                  <a:srgbClr val="0F1115"/>
                </a:solidFill>
                <a:latin typeface="Tahoma"/>
                <a:ea typeface="Arial"/>
                <a:cs typeface="Tahoma"/>
              </a:rPr>
              <a:t> обеднение, угнетенное положение коренного населения.</a:t>
            </a:r>
            <a:endParaRPr sz="2400">
              <a:latin typeface="Tahoma"/>
              <a:cs typeface="Tahoma"/>
            </a:endParaRPr>
          </a:p>
          <a:p>
            <a:pPr marL="160018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en-US" sz="2400" b="1" i="0" u="none" strike="noStrike" cap="none" spc="0">
                <a:solidFill>
                  <a:srgbClr val="0F1115"/>
                </a:solidFill>
                <a:latin typeface="Tahoma"/>
                <a:ea typeface="Arial"/>
                <a:cs typeface="Tahoma"/>
              </a:rPr>
              <a:t>Для мира:</a:t>
            </a:r>
            <a:r>
              <a:rPr lang="en-US" sz="2400" b="0" i="0" u="none" strike="noStrike" cap="none" spc="0">
                <a:solidFill>
                  <a:srgbClr val="0F1115"/>
                </a:solidFill>
                <a:latin typeface="Tahoma"/>
                <a:ea typeface="Arial"/>
                <a:cs typeface="Tahoma"/>
              </a:rPr>
              <a:t> становление мировой экономической системы и глобального разделения труда.</a:t>
            </a:r>
            <a:endParaRPr sz="2400">
              <a:latin typeface="Tahoma"/>
              <a:cs typeface="Tahoma"/>
            </a:endParaRPr>
          </a:p>
          <a:p>
            <a:pPr>
              <a:defRPr/>
            </a:pPr>
            <a:endParaRPr sz="2400"/>
          </a:p>
        </p:txBody>
      </p:sp>
      <p:pic>
        <p:nvPicPr>
          <p:cNvPr id="46814803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32912" y="228600"/>
            <a:ext cx="6730274" cy="3116431"/>
          </a:xfrm>
          <a:prstGeom prst="rect">
            <a:avLst/>
          </a:prstGeom>
        </p:spPr>
      </p:pic>
      <p:pic>
        <p:nvPicPr>
          <p:cNvPr id="100370660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32912" y="3298794"/>
            <a:ext cx="6730274" cy="304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ПОСЛЕДСТВИЯ КОЛОНИАЛИЗМА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280" name="Google Shape;280;p10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1" name="Google Shape;281;p10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82" name="Google Shape;282;p10"/>
          <p:cNvGrpSpPr/>
          <p:nvPr/>
        </p:nvGrpSpPr>
        <p:grpSpPr bwMode="auto">
          <a:xfrm flipH="0" flipV="0">
            <a:off x="410633" y="1646067"/>
            <a:ext cx="11440094" cy="4015180"/>
            <a:chOff x="0" y="0"/>
            <a:chExt cx="11440094" cy="4015180"/>
          </a:xfrm>
        </p:grpSpPr>
        <p:sp>
          <p:nvSpPr>
            <p:cNvPr id="283" name="Google Shape;283;p10"/>
            <p:cNvSpPr/>
            <p:nvPr/>
          </p:nvSpPr>
          <p:spPr bwMode="auto">
            <a:xfrm>
              <a:off x="5720047" y="1198733"/>
              <a:ext cx="4484616" cy="50346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4" name="Google Shape;284;p10"/>
            <p:cNvSpPr/>
            <p:nvPr/>
          </p:nvSpPr>
          <p:spPr bwMode="auto">
            <a:xfrm>
              <a:off x="5720047" y="1198733"/>
              <a:ext cx="1494871" cy="50346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5" name="Google Shape;285;p10"/>
            <p:cNvSpPr/>
            <p:nvPr/>
          </p:nvSpPr>
          <p:spPr bwMode="auto">
            <a:xfrm>
              <a:off x="4225176" y="1198733"/>
              <a:ext cx="1494871" cy="50346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6" name="Google Shape;286;p10"/>
            <p:cNvSpPr/>
            <p:nvPr/>
          </p:nvSpPr>
          <p:spPr bwMode="auto">
            <a:xfrm>
              <a:off x="1235430" y="1198733"/>
              <a:ext cx="4484616" cy="50346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7" name="Google Shape;287;p10"/>
            <p:cNvSpPr/>
            <p:nvPr/>
          </p:nvSpPr>
          <p:spPr bwMode="auto">
            <a:xfrm>
              <a:off x="2881113" y="0"/>
              <a:ext cx="5677868" cy="11987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8" name="Google Shape;288;p10"/>
            <p:cNvSpPr txBox="1"/>
            <p:nvPr/>
          </p:nvSpPr>
          <p:spPr bwMode="auto">
            <a:xfrm>
              <a:off x="2881113" y="0"/>
              <a:ext cx="5677868" cy="11987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699" tIns="12699" rIns="12699" bIns="126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Положительные и отрицательные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89" name="Google Shape;289;p10"/>
            <p:cNvSpPr/>
            <p:nvPr/>
          </p:nvSpPr>
          <p:spPr bwMode="auto">
            <a:xfrm>
              <a:off x="0" y="1702201"/>
              <a:ext cx="2470861" cy="2312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0" name="Google Shape;290;p10"/>
            <p:cNvSpPr txBox="1"/>
            <p:nvPr/>
          </p:nvSpPr>
          <p:spPr bwMode="auto">
            <a:xfrm>
              <a:off x="0" y="1702201"/>
              <a:ext cx="2470861" cy="2312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обогащение метрополий, стимуляция технологического прогресса</a:t>
              </a:r>
              <a:r>
                <a:rPr lang="ru-RU"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 Европы</a:t>
              </a: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1" name="Google Shape;291;p10"/>
            <p:cNvSpPr/>
            <p:nvPr/>
          </p:nvSpPr>
          <p:spPr bwMode="auto">
            <a:xfrm>
              <a:off x="2989743" y="1702201"/>
              <a:ext cx="2470861" cy="2312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2" name="Google Shape;292;p10"/>
            <p:cNvSpPr txBox="1"/>
            <p:nvPr/>
          </p:nvSpPr>
          <p:spPr bwMode="auto">
            <a:xfrm>
              <a:off x="2989743" y="1702201"/>
              <a:ext cx="2470861" cy="2312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Формирование глобальной экономики (мировой экономической системы с мировым разделением труда)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3" name="Google Shape;293;p10"/>
            <p:cNvSpPr/>
            <p:nvPr/>
          </p:nvSpPr>
          <p:spPr bwMode="auto">
            <a:xfrm>
              <a:off x="5979488" y="1702201"/>
              <a:ext cx="2470861" cy="2312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4" name="Google Shape;294;p10"/>
            <p:cNvSpPr txBox="1"/>
            <p:nvPr/>
          </p:nvSpPr>
          <p:spPr bwMode="auto">
            <a:xfrm>
              <a:off x="5979488" y="1702201"/>
              <a:ext cx="2470861" cy="2312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Контакт цивилизаций, культурный обмен: распространение технологий, идей, знаний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5" name="Google Shape;295;p10"/>
            <p:cNvSpPr/>
            <p:nvPr/>
          </p:nvSpPr>
          <p:spPr bwMode="auto">
            <a:xfrm>
              <a:off x="8969232" y="1702201"/>
              <a:ext cx="2470861" cy="2312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6" name="Google Shape;296;p10"/>
            <p:cNvSpPr txBox="1"/>
            <p:nvPr/>
          </p:nvSpPr>
          <p:spPr bwMode="auto">
            <a:xfrm>
              <a:off x="8969232" y="1646715"/>
              <a:ext cx="2470861" cy="2312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sz="1800" b="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Физическое уничтожение;</a:t>
              </a:r>
              <a:r>
                <a:rPr sz="1800" b="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истребление коренного населения Америки</a:t>
              </a:r>
              <a:r>
                <a:rPr lang="ru-RU"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 и Африки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 из-за болезней, войн и жестокой эксплуатации.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0883505" name="Google Shape;279;p10"/>
          <p:cNvSpPr txBox="1"/>
          <p:nvPr>
            <p:ph type="title"/>
          </p:nvPr>
        </p:nvSpPr>
        <p:spPr bwMode="auto">
          <a:xfrm>
            <a:off x="190458" y="0"/>
            <a:ext cx="11811082" cy="1219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ПОСЛЕДСТВИЯ КОЛОНИАЛИЗМА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805696561" name="Google Shape;280;p10" descr="Картинки по запросу &quot;кальвин&quot;"/>
          <p:cNvSpPr/>
          <p:nvPr/>
        </p:nvSpPr>
        <p:spPr bwMode="auto">
          <a:xfrm>
            <a:off x="207433" y="-144462"/>
            <a:ext cx="40639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45578892" name="Google Shape;281;p10" descr="Картинки по запросу &quot;макс вебер&quot;"/>
          <p:cNvSpPr/>
          <p:nvPr/>
        </p:nvSpPr>
        <p:spPr bwMode="auto">
          <a:xfrm>
            <a:off x="207433" y="-144462"/>
            <a:ext cx="40639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749030510" name="Google Shape;282;p10"/>
          <p:cNvGrpSpPr/>
          <p:nvPr/>
        </p:nvGrpSpPr>
        <p:grpSpPr bwMode="auto">
          <a:xfrm flipH="0" flipV="0">
            <a:off x="410633" y="1646067"/>
            <a:ext cx="11440094" cy="4042923"/>
            <a:chOff x="0" y="0"/>
            <a:chExt cx="11440094" cy="4042923"/>
          </a:xfrm>
        </p:grpSpPr>
        <p:sp>
          <p:nvSpPr>
            <p:cNvPr id="1037939845" name="Google Shape;283;p10"/>
            <p:cNvSpPr/>
            <p:nvPr/>
          </p:nvSpPr>
          <p:spPr bwMode="auto">
            <a:xfrm>
              <a:off x="5720047" y="1198733"/>
              <a:ext cx="4484616" cy="50346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88877741" name="Google Shape;284;p10"/>
            <p:cNvSpPr/>
            <p:nvPr/>
          </p:nvSpPr>
          <p:spPr bwMode="auto">
            <a:xfrm>
              <a:off x="5720047" y="1198733"/>
              <a:ext cx="1494871" cy="50346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58201056" name="Google Shape;285;p10"/>
            <p:cNvSpPr/>
            <p:nvPr/>
          </p:nvSpPr>
          <p:spPr bwMode="auto">
            <a:xfrm>
              <a:off x="4225176" y="1198733"/>
              <a:ext cx="1494871" cy="50346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7911238" name="Google Shape;286;p10"/>
            <p:cNvSpPr/>
            <p:nvPr/>
          </p:nvSpPr>
          <p:spPr bwMode="auto">
            <a:xfrm>
              <a:off x="1235430" y="1198733"/>
              <a:ext cx="4484616" cy="50346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2670560" name="Google Shape;287;p10"/>
            <p:cNvSpPr/>
            <p:nvPr/>
          </p:nvSpPr>
          <p:spPr bwMode="auto">
            <a:xfrm>
              <a:off x="2881113" y="0"/>
              <a:ext cx="5677868" cy="11987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38296876" name="Google Shape;288;p10"/>
            <p:cNvSpPr txBox="1"/>
            <p:nvPr/>
          </p:nvSpPr>
          <p:spPr bwMode="auto">
            <a:xfrm>
              <a:off x="2881113" y="0"/>
              <a:ext cx="5677868" cy="11987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699" tIns="12699" rIns="12699" bIns="126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Положительные и отрицательные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04495670" name="Google Shape;289;p10"/>
            <p:cNvSpPr/>
            <p:nvPr/>
          </p:nvSpPr>
          <p:spPr bwMode="auto">
            <a:xfrm>
              <a:off x="0" y="1702201"/>
              <a:ext cx="2470861" cy="2312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65265629" name="Google Shape;290;p10"/>
            <p:cNvSpPr txBox="1"/>
            <p:nvPr/>
          </p:nvSpPr>
          <p:spPr bwMode="auto">
            <a:xfrm>
              <a:off x="0" y="1702201"/>
              <a:ext cx="2470861" cy="2312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Эксплуатация земель и ресурсов, истощение колоний</a:t>
              </a: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46474526" name="Google Shape;291;p10"/>
            <p:cNvSpPr/>
            <p:nvPr/>
          </p:nvSpPr>
          <p:spPr bwMode="auto">
            <a:xfrm flipH="0" flipV="0">
              <a:off x="2989743" y="1702201"/>
              <a:ext cx="2695622" cy="2312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64381421" name="Google Shape;292;p10"/>
            <p:cNvSpPr txBox="1"/>
            <p:nvPr/>
          </p:nvSpPr>
          <p:spPr bwMode="auto">
            <a:xfrm flipH="0" flipV="0">
              <a:off x="2993419" y="1729944"/>
              <a:ext cx="2691946" cy="2312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Насаждение европейских культурных и политических ценностей, разрушение традиционного уклада жизни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27581468" name="Google Shape;293;p10"/>
            <p:cNvSpPr/>
            <p:nvPr/>
          </p:nvSpPr>
          <p:spPr bwMode="auto">
            <a:xfrm>
              <a:off x="5979488" y="1702201"/>
              <a:ext cx="2470861" cy="2312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9880033" name="Google Shape;294;p10"/>
            <p:cNvSpPr txBox="1"/>
            <p:nvPr/>
          </p:nvSpPr>
          <p:spPr bwMode="auto">
            <a:xfrm>
              <a:off x="5979488" y="1702201"/>
              <a:ext cx="2470861" cy="2312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Работорговля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29182467" name="Google Shape;295;p10"/>
            <p:cNvSpPr/>
            <p:nvPr/>
          </p:nvSpPr>
          <p:spPr bwMode="auto">
            <a:xfrm>
              <a:off x="8969232" y="1702201"/>
              <a:ext cx="2470861" cy="2312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6249876" name="Google Shape;296;p10"/>
            <p:cNvSpPr txBox="1"/>
            <p:nvPr/>
          </p:nvSpPr>
          <p:spPr bwMode="auto">
            <a:xfrm>
              <a:off x="8969232" y="1646715"/>
              <a:ext cx="2470861" cy="2312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lang="ru-RU" sz="1800" b="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Создание условий для быстрого развития капитализма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Модели колонизации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222" name="Google Shape;222;p7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3" name="Google Shape;223;p7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24" name="Google Shape;224;p7"/>
          <p:cNvGrpSpPr/>
          <p:nvPr/>
        </p:nvGrpSpPr>
        <p:grpSpPr bwMode="auto">
          <a:xfrm flipH="0" flipV="0">
            <a:off x="1066161" y="1761749"/>
            <a:ext cx="10455381" cy="4446243"/>
            <a:chOff x="0" y="0"/>
            <a:chExt cx="10455381" cy="4446243"/>
          </a:xfrm>
        </p:grpSpPr>
        <p:sp>
          <p:nvSpPr>
            <p:cNvPr id="225" name="Google Shape;225;p7"/>
            <p:cNvSpPr/>
            <p:nvPr/>
          </p:nvSpPr>
          <p:spPr bwMode="auto">
            <a:xfrm>
              <a:off x="5227692" y="1714922"/>
              <a:ext cx="2862219" cy="104164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6" name="Google Shape;226;p7"/>
            <p:cNvSpPr/>
            <p:nvPr/>
          </p:nvSpPr>
          <p:spPr bwMode="auto">
            <a:xfrm>
              <a:off x="2365471" y="1714922"/>
              <a:ext cx="2862219" cy="104164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7" name="Google Shape;227;p7"/>
            <p:cNvSpPr/>
            <p:nvPr/>
          </p:nvSpPr>
          <p:spPr bwMode="auto">
            <a:xfrm flipH="0" flipV="0">
              <a:off x="1921750" y="0"/>
              <a:ext cx="7361067" cy="171492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8" name="Google Shape;228;p7"/>
            <p:cNvSpPr txBox="1"/>
            <p:nvPr/>
          </p:nvSpPr>
          <p:spPr bwMode="auto">
            <a:xfrm flipH="0" flipV="0">
              <a:off x="1921750" y="83228"/>
              <a:ext cx="7361067" cy="171492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699" tIns="12699" rIns="12699" bIns="126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1800" i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Колониальная экспансия XVI–XVIII вв. – противоречивая эпоха. С одной стороны, это был период великих открытий, технологического прогресса и начала глобализации. С другой – эпоха насилия, эксплуатации и трагедии для многих народов, последствия которой ощуща</a:t>
              </a:r>
              <a:r>
                <a:rPr sz="1800" i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ются до сих пор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29" name="Google Shape;229;p7"/>
            <p:cNvSpPr/>
            <p:nvPr/>
          </p:nvSpPr>
          <p:spPr bwMode="auto">
            <a:xfrm>
              <a:off x="0" y="2756569"/>
              <a:ext cx="4730941" cy="16896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 bwMode="auto">
            <a:xfrm>
              <a:off x="0" y="2756569"/>
              <a:ext cx="4730941" cy="16896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sz="24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Испанская/Португальская (Юж. Америка):</a:t>
              </a:r>
              <a:r>
                <a:rPr sz="24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агрессивная и жестокая.</a:t>
              </a:r>
              <a:endParaRPr sz="2400"/>
            </a:p>
          </p:txBody>
        </p:sp>
        <p:sp>
          <p:nvSpPr>
            <p:cNvPr id="231" name="Google Shape;231;p7"/>
            <p:cNvSpPr/>
            <p:nvPr/>
          </p:nvSpPr>
          <p:spPr bwMode="auto">
            <a:xfrm>
              <a:off x="5724440" y="2756569"/>
              <a:ext cx="4730941" cy="16896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 bwMode="auto">
            <a:xfrm>
              <a:off x="5724440" y="2756569"/>
              <a:ext cx="4730941" cy="16896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algn="just">
                <a:defRPr/>
              </a:pPr>
              <a:r>
                <a:rPr sz="20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Французская (Сев. Америка):</a:t>
              </a: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более склонная к мирному сосуществованию.</a:t>
              </a:r>
              <a:endParaRPr sz="2000">
                <a:latin typeface="Times New Roman"/>
                <a:cs typeface="Times New Roman"/>
              </a:endParaRPr>
            </a:p>
            <a:p>
              <a:pPr>
                <a:defRPr/>
              </a:pPr>
              <a:endParaRPr sz="20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15" name="Google Shape;715;p26"/>
          <p:cNvGrpSpPr/>
          <p:nvPr/>
        </p:nvGrpSpPr>
        <p:grpSpPr bwMode="auto">
          <a:xfrm>
            <a:off x="4887412" y="1628800"/>
            <a:ext cx="5442780" cy="3960440"/>
            <a:chOff x="1671732" y="0"/>
            <a:chExt cx="5442780" cy="3960440"/>
          </a:xfrm>
        </p:grpSpPr>
        <p:sp>
          <p:nvSpPr>
            <p:cNvPr id="716" name="Google Shape;716;p26"/>
            <p:cNvSpPr/>
            <p:nvPr/>
          </p:nvSpPr>
          <p:spPr bwMode="auto">
            <a:xfrm>
              <a:off x="3069120" y="0"/>
              <a:ext cx="2640293" cy="1980220"/>
            </a:xfrm>
            <a:prstGeom prst="triangle">
              <a:avLst>
                <a:gd name="adj" fmla="val 50000"/>
              </a:avLst>
            </a:prstGeom>
            <a:solidFill>
              <a:srgbClr val="DC7F45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17" name="Google Shape;717;p26"/>
            <p:cNvSpPr txBox="1"/>
            <p:nvPr/>
          </p:nvSpPr>
          <p:spPr bwMode="auto">
            <a:xfrm>
              <a:off x="3729193" y="990110"/>
              <a:ext cx="1320146" cy="9901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Англия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718" name="Google Shape;718;p26"/>
            <p:cNvSpPr/>
            <p:nvPr/>
          </p:nvSpPr>
          <p:spPr bwMode="auto">
            <a:xfrm>
              <a:off x="1671732" y="1980220"/>
              <a:ext cx="2794776" cy="198022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19" name="Google Shape;719;p26"/>
            <p:cNvSpPr txBox="1"/>
            <p:nvPr/>
          </p:nvSpPr>
          <p:spPr bwMode="auto">
            <a:xfrm>
              <a:off x="2370426" y="2970330"/>
              <a:ext cx="1397388" cy="9901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Америка</a:t>
              </a:r>
              <a:endParaRPr sz="1800" b="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720" name="Google Shape;720;p26"/>
            <p:cNvSpPr/>
            <p:nvPr/>
          </p:nvSpPr>
          <p:spPr bwMode="auto">
            <a:xfrm rot="10800000">
              <a:off x="3069120" y="1980220"/>
              <a:ext cx="2640293" cy="1980220"/>
            </a:xfrm>
            <a:prstGeom prst="triangle">
              <a:avLst>
                <a:gd name="adj" fmla="val 50000"/>
              </a:avLst>
            </a:prstGeom>
            <a:solidFill>
              <a:srgbClr val="D8B25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21" name="Google Shape;721;p26"/>
            <p:cNvSpPr txBox="1"/>
            <p:nvPr/>
          </p:nvSpPr>
          <p:spPr bwMode="auto">
            <a:xfrm>
              <a:off x="3729193" y="1980220"/>
              <a:ext cx="1320146" cy="9901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ПНК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722" name="Google Shape;722;p26"/>
            <p:cNvSpPr/>
            <p:nvPr/>
          </p:nvSpPr>
          <p:spPr bwMode="auto">
            <a:xfrm>
              <a:off x="4304316" y="1980220"/>
              <a:ext cx="2810196" cy="198022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23" name="Google Shape;723;p26"/>
            <p:cNvSpPr txBox="1"/>
            <p:nvPr/>
          </p:nvSpPr>
          <p:spPr bwMode="auto">
            <a:xfrm>
              <a:off x="5006865" y="2970330"/>
              <a:ext cx="1405097" cy="9901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Африка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724" name="Google Shape;724;p26"/>
          <p:cNvSpPr txBox="1"/>
          <p:nvPr>
            <p:ph type="title"/>
          </p:nvPr>
        </p:nvSpPr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chemeClr val="accent2"/>
                </a:solidFill>
              </a:rPr>
              <a:t>Начало промышленной революции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725" name="Google Shape;725;p26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26" name="Google Shape;726;p26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727" name="Google Shape;727;p26"/>
          <p:cNvGrpSpPr/>
          <p:nvPr/>
        </p:nvGrpSpPr>
        <p:grpSpPr bwMode="auto">
          <a:xfrm>
            <a:off x="207433" y="1666475"/>
            <a:ext cx="4209493" cy="2194574"/>
            <a:chOff x="1772502" y="695854"/>
            <a:chExt cx="7976272" cy="474662"/>
          </a:xfrm>
        </p:grpSpPr>
        <p:sp>
          <p:nvSpPr>
            <p:cNvPr id="728" name="Google Shape;728;p26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29" name="Google Shape;729;p26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Самой яркой отличительной чертой экономики Англии XVIII в. являлась торговля. Многие предприимчивые купцы и предприниматели заработали себе состояние благодаря так называемому </a:t>
              </a:r>
              <a:r>
                <a:rPr lang="ru-RU" sz="18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«золотому треугольнику».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730" name="Google Shape;730;p26"/>
          <p:cNvSpPr/>
          <p:nvPr/>
        </p:nvSpPr>
        <p:spPr bwMode="auto">
          <a:xfrm rot="3819933">
            <a:off x="8189566" y="2832509"/>
            <a:ext cx="2976330" cy="10801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31" name="Google Shape;731;p26"/>
          <p:cNvSpPr/>
          <p:nvPr/>
        </p:nvSpPr>
        <p:spPr bwMode="auto">
          <a:xfrm rot="-3721102">
            <a:off x="3925741" y="2975849"/>
            <a:ext cx="2976330" cy="10801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32" name="Google Shape;732;p26"/>
          <p:cNvSpPr/>
          <p:nvPr/>
        </p:nvSpPr>
        <p:spPr bwMode="auto">
          <a:xfrm rot="10800000">
            <a:off x="5839098" y="5639311"/>
            <a:ext cx="2976330" cy="10801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33" name="Google Shape;733;p26"/>
          <p:cNvSpPr txBox="1"/>
          <p:nvPr/>
        </p:nvSpPr>
        <p:spPr bwMode="auto">
          <a:xfrm rot="3752108">
            <a:off x="8127384" y="3192742"/>
            <a:ext cx="2720992" cy="646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промышленные товары</a:t>
            </a: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734" name="Google Shape;734;p26"/>
          <p:cNvSpPr txBox="1"/>
          <p:nvPr/>
        </p:nvSpPr>
        <p:spPr bwMode="auto">
          <a:xfrm>
            <a:off x="5966766" y="5867980"/>
            <a:ext cx="2720992" cy="369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рабы</a:t>
            </a: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735" name="Google Shape;735;p26"/>
          <p:cNvSpPr txBox="1"/>
          <p:nvPr/>
        </p:nvSpPr>
        <p:spPr bwMode="auto">
          <a:xfrm rot="-3778715">
            <a:off x="4221986" y="3532365"/>
            <a:ext cx="2720992" cy="3693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сахар, табак</a:t>
            </a: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736" name="Google Shape;736;p26"/>
          <p:cNvGrpSpPr/>
          <p:nvPr/>
        </p:nvGrpSpPr>
        <p:grpSpPr bwMode="auto">
          <a:xfrm>
            <a:off x="225589" y="4779986"/>
            <a:ext cx="4209493" cy="585356"/>
            <a:chOff x="1772502" y="695854"/>
            <a:chExt cx="7976272" cy="474662"/>
          </a:xfrm>
        </p:grpSpPr>
        <p:sp>
          <p:nvSpPr>
            <p:cNvPr id="737" name="Google Shape;737;p26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38" name="Google Shape;738;p26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Первоначальное накопление капитала</a:t>
              </a:r>
              <a:endParaRPr sz="18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cxnSp>
        <p:nvCxnSpPr>
          <p:cNvPr id="739" name="Google Shape;739;p26"/>
          <p:cNvCxnSpPr>
            <a:cxnSpLocks/>
          </p:cNvCxnSpPr>
          <p:nvPr/>
        </p:nvCxnSpPr>
        <p:spPr bwMode="auto">
          <a:xfrm flipH="1">
            <a:off x="4435082" y="4212506"/>
            <a:ext cx="3116378" cy="86015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4010327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9426883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58531946" name="Google Shape;34;p30"/>
          <p:cNvSpPr txBox="1"/>
          <p:nvPr>
            <p:ph type="body" idx="2"/>
          </p:nvPr>
        </p:nvSpPr>
        <p:spPr bwMode="auto">
          <a:xfrm flipH="0" flipV="0">
            <a:off x="7504959" y="1589566"/>
            <a:ext cx="413650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05128319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2159" y="157208"/>
            <a:ext cx="7162799" cy="6553199"/>
          </a:xfrm>
          <a:prstGeom prst="rect">
            <a:avLst/>
          </a:prstGeom>
        </p:spPr>
      </p:pic>
      <p:pic>
        <p:nvPicPr>
          <p:cNvPr id="55664262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601504" y="55485"/>
            <a:ext cx="2451553" cy="3852441"/>
          </a:xfrm>
          <a:prstGeom prst="rect">
            <a:avLst/>
          </a:prstGeom>
        </p:spPr>
      </p:pic>
      <p:pic>
        <p:nvPicPr>
          <p:cNvPr id="196171043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747888" y="3486334"/>
            <a:ext cx="2236503" cy="3224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type="title"/>
          </p:nvPr>
        </p:nvSpPr>
        <p:spPr bwMode="auto">
          <a:xfrm>
            <a:off x="816864" y="228600"/>
            <a:ext cx="10871198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rgbClr val="555A3B"/>
                </a:solidFill>
              </a:rPr>
              <a:t>План</a:t>
            </a:r>
            <a:endParaRPr b="1">
              <a:solidFill>
                <a:srgbClr val="555A3B"/>
              </a:solidFill>
            </a:endParaRPr>
          </a:p>
        </p:txBody>
      </p:sp>
      <p:sp>
        <p:nvSpPr>
          <p:cNvPr id="112" name="Google Shape;112;p2"/>
          <p:cNvSpPr txBox="1"/>
          <p:nvPr>
            <p:ph type="body" idx="1"/>
          </p:nvPr>
        </p:nvSpPr>
        <p:spPr bwMode="auto">
          <a:xfrm flipH="0" flipV="0">
            <a:off x="476210" y="1857363"/>
            <a:ext cx="11239578" cy="22208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t" anchorCtr="0">
            <a:normAutofit/>
          </a:bodyPr>
          <a:lstStyle/>
          <a:p>
            <a:pPr marL="320040" lvl="0" indent="-320040" algn="l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Великие географические открытия и начало европейского колониализма</a:t>
            </a:r>
            <a:endParaRPr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Создание колониальных империй</a:t>
            </a:r>
            <a:endParaRPr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Последствия европейского колониализма</a:t>
            </a:r>
            <a:endParaRPr/>
          </a:p>
        </p:txBody>
      </p:sp>
      <p:sp>
        <p:nvSpPr>
          <p:cNvPr id="1285445357" name=""/>
          <p:cNvSpPr txBox="1"/>
          <p:nvPr/>
        </p:nvSpPr>
        <p:spPr bwMode="auto">
          <a:xfrm flipH="0" flipV="0">
            <a:off x="472572" y="4374101"/>
            <a:ext cx="11180747" cy="2225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>
                <a:latin typeface="Tahoma"/>
                <a:cs typeface="Tahoma"/>
              </a:rPr>
              <a:t>Колониализм</a:t>
            </a:r>
            <a:r>
              <a:rPr sz="2800">
                <a:latin typeface="Tahoma"/>
                <a:cs typeface="Tahoma"/>
              </a:rPr>
              <a:t>  — система господства группы развитых государств Западной Европы над остальным миром, начиная с  XVI  в . </a:t>
            </a:r>
            <a:endParaRPr sz="2800" b="1">
              <a:solidFill>
                <a:srgbClr val="0F1115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ahoma"/>
                <a:ea typeface="Arial"/>
                <a:cs typeface="Tahoma"/>
              </a:rPr>
              <a:t>Суть колониализма:</a:t>
            </a:r>
            <a:r>
              <a:rPr sz="2800">
                <a:solidFill>
                  <a:srgbClr val="0F1115"/>
                </a:solidFill>
                <a:latin typeface="Tahoma"/>
                <a:ea typeface="Arial"/>
                <a:cs typeface="Tahoma"/>
              </a:rPr>
              <a:t> эксплуатация колоний европейскими государствами-метрополиями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Эпоха великих географических открытий</a:t>
            </a:r>
            <a:endParaRPr sz="3600" b="1">
              <a:solidFill>
                <a:schemeClr val="accent2"/>
              </a:solidFill>
            </a:endParaRPr>
          </a:p>
        </p:txBody>
      </p:sp>
      <p:grpSp>
        <p:nvGrpSpPr>
          <p:cNvPr id="147" name="Google Shape;147;p4"/>
          <p:cNvGrpSpPr/>
          <p:nvPr/>
        </p:nvGrpSpPr>
        <p:grpSpPr bwMode="auto">
          <a:xfrm>
            <a:off x="335360" y="1628800"/>
            <a:ext cx="11617290" cy="720080"/>
            <a:chOff x="1772502" y="695854"/>
            <a:chExt cx="7976272" cy="474662"/>
          </a:xfrm>
        </p:grpSpPr>
        <p:sp>
          <p:nvSpPr>
            <p:cNvPr id="148" name="Google Shape;148;p4"/>
            <p:cNvSpPr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 bwMode="auto">
            <a:xfrm>
              <a:off x="1772502" y="695854"/>
              <a:ext cx="7976272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>
                <a:defRPr/>
              </a:pPr>
              <a:r>
                <a:rPr sz="14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</a:t>
              </a: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Эпоха Великих географических открытий (конец XV – середина XVII вв.) положила начало европейскому колониализму, который продлился до середины XX в.</a:t>
              </a:r>
              <a:endParaRPr/>
            </a:p>
          </p:txBody>
        </p:sp>
      </p:grpSp>
      <p:sp>
        <p:nvSpPr>
          <p:cNvPr id="151" name="Google Shape;151;p4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4" name="Google Shape;154;p4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6" name="Google Shape;156;p4"/>
          <p:cNvSpPr txBox="1"/>
          <p:nvPr/>
        </p:nvSpPr>
        <p:spPr bwMode="auto">
          <a:xfrm>
            <a:off x="0" y="4795896"/>
            <a:ext cx="3599634" cy="3047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1445432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90458" y="2469101"/>
            <a:ext cx="7229481" cy="2848252"/>
          </a:xfrm>
          <a:prstGeom prst="rect">
            <a:avLst/>
          </a:prstGeom>
        </p:spPr>
      </p:pic>
      <p:pic>
        <p:nvPicPr>
          <p:cNvPr id="17227298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419939" y="2487446"/>
            <a:ext cx="4581600" cy="2829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1180087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ПРЕДПОСЫЛКИ ВГО</a:t>
            </a:r>
            <a:endParaRPr/>
          </a:p>
        </p:txBody>
      </p:sp>
      <p:sp>
        <p:nvSpPr>
          <p:cNvPr id="284361354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10991" name="Google Shape;34;p30"/>
          <p:cNvSpPr txBox="1"/>
          <p:nvPr>
            <p:ph type="body" idx="2"/>
          </p:nvPr>
        </p:nvSpPr>
        <p:spPr bwMode="auto">
          <a:xfrm flipH="0" flipV="0">
            <a:off x="8259028" y="1589566"/>
            <a:ext cx="338243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ahoma"/>
                <a:ea typeface="Times New Roman"/>
                <a:cs typeface="Tahoma"/>
              </a:rPr>
              <a:t>Объясните, почему каждый из указанных фактов европейской истории является предпосылкой Великих географических открытий. </a:t>
            </a:r>
            <a:endParaRPr sz="10000">
              <a:latin typeface="Tahoma"/>
              <a:cs typeface="Tahoma"/>
            </a:endParaRPr>
          </a:p>
        </p:txBody>
      </p:sp>
      <p:pic>
        <p:nvPicPr>
          <p:cNvPr id="120878806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95894" y="1646067"/>
            <a:ext cx="7935310" cy="47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6093908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78070185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86967736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49962710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73349" y="55485"/>
            <a:ext cx="10977815" cy="6788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61" name="Google Shape;161;p5"/>
          <p:cNvCxnSpPr>
            <a:cxnSpLocks/>
          </p:cNvCxnSpPr>
          <p:nvPr/>
        </p:nvCxnSpPr>
        <p:spPr bwMode="auto">
          <a:xfrm>
            <a:off x="8880309" y="5589240"/>
            <a:ext cx="0" cy="288032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5"/>
          <p:cNvCxnSpPr>
            <a:cxnSpLocks/>
          </p:cNvCxnSpPr>
          <p:nvPr/>
        </p:nvCxnSpPr>
        <p:spPr bwMode="auto">
          <a:xfrm>
            <a:off x="3407701" y="4528614"/>
            <a:ext cx="0" cy="288032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3" name="Google Shape;163;p5"/>
          <p:cNvCxnSpPr>
            <a:cxnSpLocks/>
          </p:cNvCxnSpPr>
          <p:nvPr/>
        </p:nvCxnSpPr>
        <p:spPr bwMode="auto">
          <a:xfrm>
            <a:off x="8880309" y="3501008"/>
            <a:ext cx="0" cy="288032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4" name="Google Shape;164;p5"/>
          <p:cNvCxnSpPr>
            <a:cxnSpLocks/>
          </p:cNvCxnSpPr>
          <p:nvPr/>
        </p:nvCxnSpPr>
        <p:spPr bwMode="auto">
          <a:xfrm>
            <a:off x="3407701" y="3429000"/>
            <a:ext cx="0" cy="360040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" name="Google Shape;165;p5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Великие географические открытия</a:t>
            </a:r>
            <a:endParaRPr sz="4800" b="1">
              <a:solidFill>
                <a:schemeClr val="accent2"/>
              </a:solidFill>
            </a:endParaRPr>
          </a:p>
        </p:txBody>
      </p:sp>
      <p:sp>
        <p:nvSpPr>
          <p:cNvPr id="166" name="Google Shape;166;p5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7" name="Google Shape;167;p5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68" name="Google Shape;168;p5"/>
          <p:cNvGrpSpPr/>
          <p:nvPr/>
        </p:nvGrpSpPr>
        <p:grpSpPr bwMode="auto">
          <a:xfrm>
            <a:off x="914090" y="1703496"/>
            <a:ext cx="10459827" cy="4891163"/>
            <a:chOff x="0" y="0"/>
            <a:chExt cx="10459827" cy="4891163"/>
          </a:xfrm>
        </p:grpSpPr>
        <p:sp>
          <p:nvSpPr>
            <p:cNvPr id="169" name="Google Shape;169;p5"/>
            <p:cNvSpPr/>
            <p:nvPr/>
          </p:nvSpPr>
          <p:spPr bwMode="auto">
            <a:xfrm>
              <a:off x="7886419" y="3851425"/>
              <a:ext cx="121920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0" name="Google Shape;170;p5"/>
            <p:cNvSpPr/>
            <p:nvPr/>
          </p:nvSpPr>
          <p:spPr bwMode="auto">
            <a:xfrm>
              <a:off x="2371690" y="2861108"/>
              <a:ext cx="121920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1" name="Google Shape;171;p5"/>
            <p:cNvSpPr/>
            <p:nvPr/>
          </p:nvSpPr>
          <p:spPr bwMode="auto">
            <a:xfrm>
              <a:off x="7886419" y="1771948"/>
              <a:ext cx="121920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2" name="Google Shape;172;p5"/>
            <p:cNvSpPr/>
            <p:nvPr/>
          </p:nvSpPr>
          <p:spPr bwMode="auto">
            <a:xfrm>
              <a:off x="5229914" y="732210"/>
              <a:ext cx="2717465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3" name="Google Shape;173;p5"/>
            <p:cNvSpPr/>
            <p:nvPr/>
          </p:nvSpPr>
          <p:spPr bwMode="auto">
            <a:xfrm>
              <a:off x="2451487" y="1771948"/>
              <a:ext cx="121920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4" name="Google Shape;174;p5"/>
            <p:cNvSpPr/>
            <p:nvPr/>
          </p:nvSpPr>
          <p:spPr bwMode="auto">
            <a:xfrm>
              <a:off x="2512447" y="732210"/>
              <a:ext cx="2717465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5" name="Google Shape;175;p5"/>
            <p:cNvSpPr/>
            <p:nvPr/>
          </p:nvSpPr>
          <p:spPr bwMode="auto">
            <a:xfrm>
              <a:off x="1053445" y="0"/>
              <a:ext cx="8352937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 bwMode="auto">
            <a:xfrm>
              <a:off x="1053445" y="0"/>
              <a:ext cx="8352937" cy="732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ПРИЧИНЫ ВГО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7" name="Google Shape;177;p5"/>
            <p:cNvSpPr/>
            <p:nvPr/>
          </p:nvSpPr>
          <p:spPr bwMode="auto">
            <a:xfrm>
              <a:off x="0" y="1039738"/>
              <a:ext cx="5024894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 bwMode="auto">
            <a:xfrm>
              <a:off x="0" y="1039738"/>
              <a:ext cx="5024894" cy="732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Поиск новых морских путей в Индию и Китай (в обход арабских посредников).</a:t>
              </a:r>
              <a:endParaRPr sz="2000"/>
            </a:p>
          </p:txBody>
        </p:sp>
        <p:sp>
          <p:nvSpPr>
            <p:cNvPr id="179" name="Google Shape;179;p5"/>
            <p:cNvSpPr/>
            <p:nvPr/>
          </p:nvSpPr>
          <p:spPr bwMode="auto">
            <a:xfrm>
              <a:off x="0" y="2079477"/>
              <a:ext cx="5024894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" name="Google Shape;180;p5"/>
            <p:cNvSpPr txBox="1"/>
            <p:nvPr/>
          </p:nvSpPr>
          <p:spPr bwMode="auto">
            <a:xfrm>
              <a:off x="0" y="2079477"/>
              <a:ext cx="5024894" cy="732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-Стремление к расширению рынков сбыта.</a:t>
              </a:r>
              <a:endParaRPr sz="2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1" name="Google Shape;181;p5"/>
            <p:cNvSpPr/>
            <p:nvPr/>
          </p:nvSpPr>
          <p:spPr bwMode="auto">
            <a:xfrm>
              <a:off x="5434933" y="1039738"/>
              <a:ext cx="5024894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 bwMode="auto">
            <a:xfrm>
              <a:off x="5434933" y="1039738"/>
              <a:ext cx="5024894" cy="732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падение Константинополя в 1453 г.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3" name="Google Shape;183;p5"/>
            <p:cNvSpPr/>
            <p:nvPr/>
          </p:nvSpPr>
          <p:spPr bwMode="auto">
            <a:xfrm>
              <a:off x="5434933" y="2079477"/>
              <a:ext cx="5024894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 bwMode="auto">
            <a:xfrm>
              <a:off x="5434933" y="2079477"/>
              <a:ext cx="5024894" cy="732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образование Османской империи и установление турками контроля над Восточным Средиземноморьем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5" name="Google Shape;185;p5"/>
            <p:cNvSpPr/>
            <p:nvPr/>
          </p:nvSpPr>
          <p:spPr bwMode="auto">
            <a:xfrm>
              <a:off x="5434933" y="3119215"/>
              <a:ext cx="5024894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 bwMode="auto">
            <a:xfrm>
              <a:off x="5434933" y="3119215"/>
              <a:ext cx="5024894" cy="732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торговый кризис итальянских городов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7" name="Google Shape;187;p5"/>
            <p:cNvSpPr/>
            <p:nvPr/>
          </p:nvSpPr>
          <p:spPr bwMode="auto">
            <a:xfrm>
              <a:off x="5434933" y="4158954"/>
              <a:ext cx="5024894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 bwMode="auto">
            <a:xfrm>
              <a:off x="5434933" y="4158954"/>
              <a:ext cx="5024894" cy="732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Великие географические открытия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231513974" name="Google Shape;170;p5"/>
          <p:cNvSpPr/>
          <p:nvPr/>
        </p:nvSpPr>
        <p:spPr bwMode="auto">
          <a:xfrm>
            <a:off x="7886419" y="2805621"/>
            <a:ext cx="121919" cy="307526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276149143" name=""/>
          <p:cNvSpPr/>
          <p:nvPr/>
        </p:nvSpPr>
        <p:spPr bwMode="auto">
          <a:xfrm flipH="0" flipV="0">
            <a:off x="958287" y="4956698"/>
            <a:ext cx="5058422" cy="693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127560" name=""/>
          <p:cNvSpPr txBox="1"/>
          <p:nvPr/>
        </p:nvSpPr>
        <p:spPr bwMode="auto">
          <a:xfrm flipH="0" flipV="0">
            <a:off x="1027427" y="4871070"/>
            <a:ext cx="4624002" cy="7010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Захват новых ресурсов и богатств (золото, серебро, специи).</a:t>
            </a:r>
            <a:endParaRPr/>
          </a:p>
        </p:txBody>
      </p:sp>
      <p:grpSp>
        <p:nvGrpSpPr>
          <p:cNvPr id="1035862052" name="Google Shape;168;p5"/>
          <p:cNvGrpSpPr/>
          <p:nvPr/>
        </p:nvGrpSpPr>
        <p:grpSpPr bwMode="auto">
          <a:xfrm>
            <a:off x="914089" y="1703496"/>
            <a:ext cx="10785035" cy="4891163"/>
            <a:chOff x="0" y="0"/>
            <a:chExt cx="10785035" cy="4891163"/>
          </a:xfrm>
        </p:grpSpPr>
        <p:sp>
          <p:nvSpPr>
            <p:cNvPr id="1184180832" name="Google Shape;169;p5"/>
            <p:cNvSpPr/>
            <p:nvPr/>
          </p:nvSpPr>
          <p:spPr bwMode="auto">
            <a:xfrm>
              <a:off x="7886419" y="3851425"/>
              <a:ext cx="121919" cy="30752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665556095" name="Google Shape;170;p5"/>
            <p:cNvSpPr/>
            <p:nvPr/>
          </p:nvSpPr>
          <p:spPr bwMode="auto">
            <a:xfrm>
              <a:off x="2371689" y="2861107"/>
              <a:ext cx="121919" cy="30752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527714459" name="Google Shape;171;p5"/>
            <p:cNvSpPr/>
            <p:nvPr/>
          </p:nvSpPr>
          <p:spPr bwMode="auto">
            <a:xfrm>
              <a:off x="7886419" y="1771947"/>
              <a:ext cx="121919" cy="30752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2102495743" name="Google Shape;172;p5"/>
            <p:cNvSpPr/>
            <p:nvPr/>
          </p:nvSpPr>
          <p:spPr bwMode="auto">
            <a:xfrm>
              <a:off x="5229913" y="732210"/>
              <a:ext cx="2717464" cy="30752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7700573" name="Google Shape;173;p5"/>
            <p:cNvSpPr/>
            <p:nvPr/>
          </p:nvSpPr>
          <p:spPr bwMode="auto">
            <a:xfrm>
              <a:off x="2451487" y="1771947"/>
              <a:ext cx="121919" cy="30752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674207741" name="Google Shape;174;p5"/>
            <p:cNvSpPr/>
            <p:nvPr/>
          </p:nvSpPr>
          <p:spPr bwMode="auto">
            <a:xfrm>
              <a:off x="2512447" y="732210"/>
              <a:ext cx="2717464" cy="30752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9614948" name="Google Shape;175;p5"/>
            <p:cNvSpPr/>
            <p:nvPr/>
          </p:nvSpPr>
          <p:spPr bwMode="auto">
            <a:xfrm>
              <a:off x="1053444" y="0"/>
              <a:ext cx="8352936" cy="7322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51468121" name="Google Shape;176;p5"/>
            <p:cNvSpPr txBox="1"/>
            <p:nvPr/>
          </p:nvSpPr>
          <p:spPr bwMode="auto">
            <a:xfrm>
              <a:off x="1053444" y="0"/>
              <a:ext cx="8352936" cy="73220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699" tIns="12699" rIns="12699" bIns="126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ПРИЧИНЫ ВГО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40078133" name="Google Shape;177;p5"/>
            <p:cNvSpPr/>
            <p:nvPr/>
          </p:nvSpPr>
          <p:spPr bwMode="auto">
            <a:xfrm>
              <a:off x="0" y="1039738"/>
              <a:ext cx="5024893" cy="7322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8529935" name="Google Shape;178;p5"/>
            <p:cNvSpPr txBox="1"/>
            <p:nvPr/>
          </p:nvSpPr>
          <p:spPr bwMode="auto">
            <a:xfrm>
              <a:off x="0" y="1039738"/>
              <a:ext cx="5024893" cy="73220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Поиск новых морских путей в Индию и Китай (в обход арабских посредников).</a:t>
              </a:r>
              <a:endParaRPr sz="2000"/>
            </a:p>
          </p:txBody>
        </p:sp>
        <p:sp>
          <p:nvSpPr>
            <p:cNvPr id="262224494" name="Google Shape;179;p5"/>
            <p:cNvSpPr/>
            <p:nvPr/>
          </p:nvSpPr>
          <p:spPr bwMode="auto">
            <a:xfrm>
              <a:off x="0" y="2079477"/>
              <a:ext cx="5024893" cy="7322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2936020" name="Google Shape;180;p5"/>
            <p:cNvSpPr txBox="1"/>
            <p:nvPr/>
          </p:nvSpPr>
          <p:spPr bwMode="auto">
            <a:xfrm>
              <a:off x="0" y="2079477"/>
              <a:ext cx="5024893" cy="73220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-Стремление к расширению рынков сбыта.</a:t>
              </a:r>
              <a:endParaRPr sz="2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35195578" name="Google Shape;181;p5"/>
            <p:cNvSpPr/>
            <p:nvPr/>
          </p:nvSpPr>
          <p:spPr bwMode="auto">
            <a:xfrm>
              <a:off x="5434932" y="1039738"/>
              <a:ext cx="5024893" cy="7322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57154033" name="Google Shape;182;p5"/>
            <p:cNvSpPr txBox="1"/>
            <p:nvPr/>
          </p:nvSpPr>
          <p:spPr bwMode="auto">
            <a:xfrm>
              <a:off x="5434933" y="1039737"/>
              <a:ext cx="5024893" cy="73220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Идея распространения христианства (миссионерская деятельность).</a:t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62016562" name="Google Shape;183;p5"/>
            <p:cNvSpPr/>
            <p:nvPr/>
          </p:nvSpPr>
          <p:spPr bwMode="auto">
            <a:xfrm>
              <a:off x="5434932" y="2079477"/>
              <a:ext cx="5024893" cy="7322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51028319" name="Google Shape;184;p5"/>
            <p:cNvSpPr txBox="1"/>
            <p:nvPr/>
          </p:nvSpPr>
          <p:spPr bwMode="auto">
            <a:xfrm flipH="0" flipV="0">
              <a:off x="5384453" y="1941526"/>
              <a:ext cx="5400582" cy="95101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16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Стабилизация обстановки в Европе: переселение за океан нищих, искателей приключений, преступников и других "нежелательных элементов"</a:t>
              </a:r>
              <a:endParaRPr sz="22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983489849" name="Google Shape;185;p5"/>
            <p:cNvSpPr/>
            <p:nvPr/>
          </p:nvSpPr>
          <p:spPr bwMode="auto">
            <a:xfrm>
              <a:off x="5434932" y="3119215"/>
              <a:ext cx="5024893" cy="7322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19690535" name="Google Shape;186;p5"/>
            <p:cNvSpPr txBox="1"/>
            <p:nvPr/>
          </p:nvSpPr>
          <p:spPr bwMode="auto">
            <a:xfrm>
              <a:off x="5434932" y="3119215"/>
              <a:ext cx="5024893" cy="73220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Идея превосходства европейской цивилизации, оправдывавшая экспансию</a:t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00806003" name="Google Shape;187;p5"/>
            <p:cNvSpPr/>
            <p:nvPr/>
          </p:nvSpPr>
          <p:spPr bwMode="auto">
            <a:xfrm>
              <a:off x="5434932" y="4158954"/>
              <a:ext cx="5024893" cy="7322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746244672" name="Google Shape;188;p5"/>
            <p:cNvSpPr txBox="1"/>
            <p:nvPr/>
          </p:nvSpPr>
          <p:spPr bwMode="auto">
            <a:xfrm>
              <a:off x="5434932" y="4158954"/>
              <a:ext cx="5024893" cy="73220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Подумайте и добавьте...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200933880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73860" y="4528614"/>
            <a:ext cx="323849" cy="361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 bwMode="auto">
          <a:xfrm>
            <a:off x="190458" y="0"/>
            <a:ext cx="1181108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Последствия</a:t>
            </a:r>
            <a:endParaRPr sz="4800" b="1">
              <a:solidFill>
                <a:schemeClr val="accent2"/>
              </a:solidFill>
            </a:endParaRPr>
          </a:p>
        </p:txBody>
      </p:sp>
      <p:sp>
        <p:nvSpPr>
          <p:cNvPr id="194" name="Google Shape;194;p6" descr="Картинки по запросу &quot;кальвин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5" name="Google Shape;195;p6" descr="Картинки по запросу &quot;макс вебер&quot;"/>
          <p:cNvSpPr/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96" name="Google Shape;196;p6"/>
          <p:cNvGrpSpPr/>
          <p:nvPr/>
        </p:nvGrpSpPr>
        <p:grpSpPr bwMode="auto">
          <a:xfrm>
            <a:off x="241707" y="1735092"/>
            <a:ext cx="11612571" cy="4899980"/>
            <a:chOff x="0" y="0"/>
            <a:chExt cx="11612571" cy="4899980"/>
          </a:xfrm>
        </p:grpSpPr>
        <p:sp>
          <p:nvSpPr>
            <p:cNvPr id="197" name="Google Shape;197;p6"/>
            <p:cNvSpPr/>
            <p:nvPr/>
          </p:nvSpPr>
          <p:spPr bwMode="auto">
            <a:xfrm>
              <a:off x="0" y="0"/>
              <a:ext cx="7941410" cy="57646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 bwMode="auto">
            <a:xfrm>
              <a:off x="22511" y="16884"/>
              <a:ext cx="7896388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Положительные и отрицательные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99" name="Google Shape;199;p6"/>
            <p:cNvSpPr/>
            <p:nvPr/>
          </p:nvSpPr>
          <p:spPr bwMode="auto">
            <a:xfrm>
              <a:off x="794141" y="576468"/>
              <a:ext cx="794140" cy="43235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0" name="Google Shape;200;p6"/>
            <p:cNvSpPr/>
            <p:nvPr/>
          </p:nvSpPr>
          <p:spPr bwMode="auto">
            <a:xfrm>
              <a:off x="1588282" y="720585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 bwMode="auto">
            <a:xfrm>
              <a:off x="1610794" y="737469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Смещение центра торговых путей из Средиземноморья в Атлантический океан</a:t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 bwMode="auto">
            <a:xfrm>
              <a:off x="794141" y="576468"/>
              <a:ext cx="794140" cy="115293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3" name="Google Shape;203;p6"/>
            <p:cNvSpPr/>
            <p:nvPr/>
          </p:nvSpPr>
          <p:spPr bwMode="auto">
            <a:xfrm>
              <a:off x="1588282" y="1441170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 bwMode="auto">
            <a:xfrm>
              <a:off x="1610794" y="1458054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Формирование </a:t>
              </a:r>
              <a:r>
                <a:rPr sz="20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"</a:t>
              </a:r>
              <a:r>
                <a:rPr lang="ru-RU" sz="20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золотого </a:t>
              </a:r>
              <a:r>
                <a:rPr sz="20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торгового треугольника"</a:t>
              </a: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(Европа – Африка – Америка) и начало глобальной торгово-экономической системы</a:t>
              </a:r>
              <a:endParaRPr sz="2000"/>
            </a:p>
          </p:txBody>
        </p:sp>
        <p:sp>
          <p:nvSpPr>
            <p:cNvPr id="205" name="Google Shape;205;p6"/>
            <p:cNvSpPr/>
            <p:nvPr/>
          </p:nvSpPr>
          <p:spPr bwMode="auto">
            <a:xfrm>
              <a:off x="794141" y="576468"/>
              <a:ext cx="794140" cy="187352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6" name="Google Shape;206;p6"/>
            <p:cNvSpPr/>
            <p:nvPr/>
          </p:nvSpPr>
          <p:spPr bwMode="auto">
            <a:xfrm>
              <a:off x="1588282" y="2161755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 bwMode="auto">
            <a:xfrm>
              <a:off x="1610794" y="2178639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Навязывание европейских культурных и политических систем.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08" name="Google Shape;208;p6"/>
            <p:cNvSpPr/>
            <p:nvPr/>
          </p:nvSpPr>
          <p:spPr bwMode="auto">
            <a:xfrm>
              <a:off x="794141" y="576468"/>
              <a:ext cx="794140" cy="259410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9" name="Google Shape;209;p6"/>
            <p:cNvSpPr/>
            <p:nvPr/>
          </p:nvSpPr>
          <p:spPr bwMode="auto">
            <a:xfrm>
              <a:off x="1588282" y="2882341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0" name="Google Shape;210;p6"/>
            <p:cNvSpPr txBox="1"/>
            <p:nvPr/>
          </p:nvSpPr>
          <p:spPr bwMode="auto">
            <a:xfrm>
              <a:off x="1592299" y="2916109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революция цен</a:t>
              </a:r>
              <a:endParaRPr sz="20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1" name="Google Shape;211;p6"/>
            <p:cNvSpPr/>
            <p:nvPr/>
          </p:nvSpPr>
          <p:spPr bwMode="auto">
            <a:xfrm>
              <a:off x="794141" y="576468"/>
              <a:ext cx="794140" cy="33146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2" name="Google Shape;212;p6"/>
            <p:cNvSpPr/>
            <p:nvPr/>
          </p:nvSpPr>
          <p:spPr bwMode="auto">
            <a:xfrm>
              <a:off x="1588282" y="3602926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 bwMode="auto">
            <a:xfrm>
              <a:off x="1610794" y="3619810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Уничтожение уникальных традиций и целых народов.</a:t>
              </a:r>
              <a:endParaRPr sz="2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4" name="Google Shape;214;p6"/>
            <p:cNvSpPr/>
            <p:nvPr/>
          </p:nvSpPr>
          <p:spPr bwMode="auto">
            <a:xfrm>
              <a:off x="794141" y="576468"/>
              <a:ext cx="794140" cy="403527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5" name="Google Shape;215;p6"/>
            <p:cNvSpPr/>
            <p:nvPr/>
          </p:nvSpPr>
          <p:spPr bwMode="auto">
            <a:xfrm>
              <a:off x="1588282" y="4323512"/>
              <a:ext cx="10024289" cy="5764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 bwMode="auto">
            <a:xfrm>
              <a:off x="1610794" y="4340396"/>
              <a:ext cx="9979265" cy="542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0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Истребление населения и начало массового ввоза рабов из Африки.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5799026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ОБЪЯСНИТЕ:</a:t>
            </a:r>
            <a:endParaRPr/>
          </a:p>
        </p:txBody>
      </p:sp>
      <p:sp>
        <p:nvSpPr>
          <p:cNvPr id="488171739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58364997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29273443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0655" y="1219199"/>
            <a:ext cx="4404713" cy="3837095"/>
          </a:xfrm>
          <a:prstGeom prst="rect">
            <a:avLst/>
          </a:prstGeom>
        </p:spPr>
      </p:pic>
      <p:pic>
        <p:nvPicPr>
          <p:cNvPr id="199264968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859619" y="1837677"/>
            <a:ext cx="7229741" cy="4931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2824087" name="Google Shape;32;p30"/>
          <p:cNvSpPr txBox="1"/>
          <p:nvPr>
            <p:ph type="title"/>
          </p:nvPr>
        </p:nvSpPr>
        <p:spPr bwMode="auto">
          <a:xfrm>
            <a:off x="812799" y="228600"/>
            <a:ext cx="108711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36454838" name="Google Shape;33;p30"/>
          <p:cNvSpPr txBox="1"/>
          <p:nvPr>
            <p:ph type="body" idx="1"/>
          </p:nvPr>
        </p:nvSpPr>
        <p:spPr bwMode="auto">
          <a:xfrm>
            <a:off x="812799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16112666" name="Google Shape;34;p30"/>
          <p:cNvSpPr txBox="1"/>
          <p:nvPr>
            <p:ph type="body" idx="2"/>
          </p:nvPr>
        </p:nvSpPr>
        <p:spPr bwMode="auto">
          <a:xfrm>
            <a:off x="6459867" y="1589566"/>
            <a:ext cx="518159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03386679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12799" y="228600"/>
            <a:ext cx="10363208" cy="6401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Ситник П.В.</dc:creator>
  <cp:keywords/>
  <dc:description/>
  <dc:identifier/>
  <dc:language/>
  <cp:lastModifiedBy/>
  <cp:revision>2</cp:revision>
  <dcterms:created xsi:type="dcterms:W3CDTF">2007-05-01T17:03:23Z</dcterms:created>
  <dcterms:modified xsi:type="dcterms:W3CDTF">2025-11-05T21:15:23Z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filetime>2021-02-17T10:00:00Z</vt:filetime>
  </property>
</Properties>
</file>