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итель" initials="У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Relationship Id="rId2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m authorId="1" dt="2024-08-15T11:56:59Z" idx="1">
    <p:pos x="7498" y="3804"/>
    <p:text/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7;Учитель;2;1;0;3;20;2024-08-15T08:56:59Z;4;38;{00900024-005C-4CC5-A23B-001B00BA00F2};" providerId="AD"/>
      </p:ext>
    </p:extLst>
  </p:cm>
</p:cmLst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итульный слайд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0" y="5004000"/>
            <a:ext cx="12192000" cy="1854000"/>
          </a:xfrm>
          <a:prstGeom prst="rect">
            <a:avLst/>
          </a:prstGeom>
          <a:solidFill>
            <a:schemeClr val="bg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5005050"/>
            <a:ext cx="9144000" cy="1539000"/>
          </a:xfrm>
        </p:spPr>
        <p:txBody>
          <a:bodyPr anchor="b"/>
          <a:lstStyle>
            <a:lvl1pPr algn="ctr">
              <a:defRPr sz="6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1_Заголовок и объект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auto">
          <a:xfrm>
            <a:off x="0" y="279000"/>
            <a:ext cx="12192000" cy="1190626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0" y="1690688"/>
            <a:ext cx="12192000" cy="4486275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79000"/>
            <a:ext cx="10515600" cy="1325563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Заголовок и объект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auto">
          <a:xfrm>
            <a:off x="0" y="279000"/>
            <a:ext cx="12192000" cy="1190626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0" y="1690688"/>
            <a:ext cx="12192000" cy="4486275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79000"/>
            <a:ext cx="10515600" cy="1325563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52578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3"/>
          </p:nvPr>
        </p:nvSpPr>
        <p:spPr bwMode="auto">
          <a:xfrm>
            <a:off x="6096000" y="1834475"/>
            <a:ext cx="52578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Заголовок и объект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auto">
          <a:xfrm>
            <a:off x="0" y="279000"/>
            <a:ext cx="12192000" cy="1190626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0" y="1690688"/>
            <a:ext cx="12192000" cy="4486275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79000"/>
            <a:ext cx="10515600" cy="1325563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Заголовок и объект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3126000" y="1185862"/>
            <a:ext cx="5940000" cy="4486275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hyperlink" Target="https://presentation-creation.ru/" TargetMode="External"/><Relationship Id="rId1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  <p:pic>
        <p:nvPicPr>
          <p:cNvPr id="7" name="Рисунок 6">
            <a:hlinkClick r:id="rId17"/>
          </p:cNvPr>
          <p:cNvPicPr>
            <a:picLocks noChangeAspect="1"/>
          </p:cNvPicPr>
          <p:nvPr userDrawn="1"/>
        </p:nvPicPr>
        <p:blipFill>
          <a:blip r:embed="rId18"/>
          <a:stretch/>
        </p:blipFill>
        <p:spPr bwMode="auto"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omments" Target="../comments/commen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earningapps.org/3528923" TargetMode="External"/><Relationship Id="rId3" Type="http://schemas.openxmlformats.org/officeDocument/2006/relationships/hyperlink" Target="https://boxapps.adu.by/public/game/212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0" y="5004000"/>
            <a:ext cx="11945999" cy="153900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/>
              <a:t>Происхождение человека.</a:t>
            </a:r>
            <a:br>
              <a:rPr lang="ru-RU"/>
            </a:br>
            <a:r>
              <a:rPr lang="ru-RU"/>
              <a:t> Природа и люди.</a:t>
            </a:r>
            <a:endParaRPr/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 flipH="1">
            <a:off x="7716000" y="5589000"/>
            <a:ext cx="4230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 flipH="1">
            <a:off x="8821350" y="6039000"/>
            <a:ext cx="3081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 flipH="1">
            <a:off x="9795750" y="6543000"/>
            <a:ext cx="21066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 bwMode="auto">
          <a:xfrm flipH="0" flipV="0">
            <a:off x="6510039" y="878519"/>
            <a:ext cx="4643551" cy="13716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/>
              <a:t>ИСТОРИЯ БЕЛАРУСИ В КОНТЕКСТЕ ВСЕМИРНОЙ ИСТОРИИ</a:t>
            </a:r>
            <a:endParaRPr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9868921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279000"/>
            <a:ext cx="10515600" cy="1325562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endParaRPr/>
          </a:p>
        </p:txBody>
      </p:sp>
      <p:sp>
        <p:nvSpPr>
          <p:cNvPr id="27550028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3120151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68179" y="0"/>
            <a:ext cx="11810097" cy="6790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8708063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279000"/>
            <a:ext cx="10515600" cy="1325562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endParaRPr/>
          </a:p>
        </p:txBody>
      </p:sp>
      <p:sp>
        <p:nvSpPr>
          <p:cNvPr id="30594212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24097496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21941" y="332912"/>
            <a:ext cx="11919577" cy="6713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9165975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619684" y="279000"/>
            <a:ext cx="3514077" cy="132556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>
            <a:lvl1pPr>
              <a:defRPr b="1" i="0"/>
            </a:lvl1pPr>
          </a:lstStyle>
          <a:p>
            <a:pPr>
              <a:defRPr/>
            </a:pPr>
            <a:r>
              <a:rPr sz="3600"/>
              <a:t>Прародина человека-Африка</a:t>
            </a:r>
            <a:endParaRPr sz="3600"/>
          </a:p>
        </p:txBody>
      </p:sp>
      <p:sp>
        <p:nvSpPr>
          <p:cNvPr id="95458711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619684" y="1825624"/>
            <a:ext cx="3449344" cy="4351338"/>
          </a:xfrm>
        </p:spPr>
        <p:txBody>
          <a:bodyPr/>
          <a:lstStyle/>
          <a:p>
            <a:pPr>
              <a:defRPr/>
            </a:pPr>
            <a:r>
              <a:rPr/>
              <a:t>Чем объясняется расселение людей по континентам?</a:t>
            </a:r>
            <a:endParaRPr/>
          </a:p>
          <a:p>
            <a:pPr>
              <a:defRPr/>
            </a:pPr>
            <a:endParaRPr/>
          </a:p>
        </p:txBody>
      </p:sp>
      <p:pic>
        <p:nvPicPr>
          <p:cNvPr id="79786023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99368" y="27742"/>
            <a:ext cx="7879878" cy="6720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435717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279000"/>
            <a:ext cx="10515600" cy="1325562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r>
              <a:rPr/>
              <a:t>Белорусские территории</a:t>
            </a:r>
            <a:endParaRPr/>
          </a:p>
        </p:txBody>
      </p:sp>
      <p:sp>
        <p:nvSpPr>
          <p:cNvPr id="178166429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130412" y="1825624"/>
            <a:ext cx="7499781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sz="3600"/>
              <a:t>100-35 тыс. Лет назад –проникновение древних людей (неандертальцев)</a:t>
            </a:r>
            <a:endParaRPr sz="3600"/>
          </a:p>
          <a:p>
            <a:pPr>
              <a:defRPr/>
            </a:pPr>
            <a:r>
              <a:rPr sz="3600"/>
              <a:t>40-35 тыс лет назад –заселение Европы</a:t>
            </a:r>
            <a:endParaRPr sz="3600"/>
          </a:p>
          <a:p>
            <a:pPr>
              <a:defRPr/>
            </a:pPr>
            <a:r>
              <a:rPr sz="3600"/>
              <a:t>24 тыс до н.э –Юровичи, стоянка кроманьонцев</a:t>
            </a:r>
            <a:endParaRPr sz="3600"/>
          </a:p>
          <a:p>
            <a:pPr>
              <a:defRPr/>
            </a:pPr>
            <a:r>
              <a:rPr sz="3600"/>
              <a:t>21 тыс до н.э. Бердыж, стоянка </a:t>
            </a:r>
            <a:endParaRPr sz="3600"/>
          </a:p>
          <a:p>
            <a:pPr>
              <a:defRPr/>
            </a:pPr>
            <a:r>
              <a:rPr sz="3600"/>
              <a:t>12 - 8 тыс лет до н.э. – отступление ледника</a:t>
            </a:r>
            <a:endParaRPr/>
          </a:p>
        </p:txBody>
      </p:sp>
      <p:pic>
        <p:nvPicPr>
          <p:cNvPr id="158915068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510822" y="3007033"/>
            <a:ext cx="4525818" cy="3836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7109633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279000"/>
            <a:ext cx="10515600" cy="1325562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endParaRPr/>
          </a:p>
        </p:txBody>
      </p:sp>
      <p:sp>
        <p:nvSpPr>
          <p:cNvPr id="112898269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9803373" y="5113907"/>
            <a:ext cx="2210169" cy="1063055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ПЛЕМЯ –ОБЪЕДИНЕНИЕ НЕСКОЛЬКИХ РОДОВ</a:t>
            </a:r>
            <a:endParaRPr sz="1800" b="1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54305984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75703" y="279000"/>
            <a:ext cx="11403203" cy="1249354"/>
          </a:xfrm>
          <a:prstGeom prst="rect">
            <a:avLst/>
          </a:prstGeom>
        </p:spPr>
      </p:pic>
      <p:pic>
        <p:nvPicPr>
          <p:cNvPr id="57987661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77427" y="1747791"/>
            <a:ext cx="9336491" cy="4854975"/>
          </a:xfrm>
          <a:prstGeom prst="rect">
            <a:avLst/>
          </a:prstGeom>
        </p:spPr>
      </p:pic>
      <p:sp>
        <p:nvSpPr>
          <p:cNvPr id="1658208960" name=""/>
          <p:cNvSpPr/>
          <p:nvPr/>
        </p:nvSpPr>
        <p:spPr bwMode="auto">
          <a:xfrm flipH="0" flipV="0">
            <a:off x="9868106" y="2071456"/>
            <a:ext cx="2191674" cy="816094"/>
          </a:xfrm>
          <a:prstGeom prst="flowChartOffpage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382821" name=""/>
          <p:cNvSpPr/>
          <p:nvPr/>
        </p:nvSpPr>
        <p:spPr bwMode="auto">
          <a:xfrm flipH="0" flipV="0">
            <a:off x="9868106" y="3070194"/>
            <a:ext cx="2191674" cy="931099"/>
          </a:xfrm>
          <a:prstGeom prst="flowChartOffpage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57238" name=""/>
          <p:cNvSpPr/>
          <p:nvPr/>
        </p:nvSpPr>
        <p:spPr bwMode="auto">
          <a:xfrm flipH="0" flipV="0">
            <a:off x="9803373" y="4175278"/>
            <a:ext cx="2256407" cy="864648"/>
          </a:xfrm>
          <a:prstGeom prst="flowChartOffpage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264719" name=""/>
          <p:cNvSpPr txBox="1"/>
          <p:nvPr/>
        </p:nvSpPr>
        <p:spPr bwMode="auto">
          <a:xfrm flipH="0" flipV="0">
            <a:off x="9942087" y="2237912"/>
            <a:ext cx="1979052" cy="426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 b="1"/>
              <a:t>праобщина</a:t>
            </a:r>
            <a:endParaRPr/>
          </a:p>
        </p:txBody>
      </p:sp>
      <p:sp>
        <p:nvSpPr>
          <p:cNvPr id="726219351" name=""/>
          <p:cNvSpPr txBox="1"/>
          <p:nvPr/>
        </p:nvSpPr>
        <p:spPr bwMode="auto">
          <a:xfrm flipH="0" flipV="0">
            <a:off x="9942087" y="3070194"/>
            <a:ext cx="2191485" cy="7620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родовая община</a:t>
            </a:r>
            <a:endParaRPr sz="2000" b="1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36983099" name=""/>
          <p:cNvSpPr txBox="1"/>
          <p:nvPr/>
        </p:nvSpPr>
        <p:spPr bwMode="auto">
          <a:xfrm flipH="0" flipV="0">
            <a:off x="9803373" y="4175278"/>
            <a:ext cx="2256731" cy="7620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 b="1"/>
              <a:t>соседская община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500255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279000"/>
            <a:ext cx="10515600" cy="1325562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r>
              <a:rPr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Коллектив древнего человека</a:t>
            </a:r>
            <a:endParaRPr b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076344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3000"/>
              <a:t>Родовая община- коллектив древних людей, связанных между собой родством и общностью происхождения, общей хозяйственной деятельностью и собственностью</a:t>
            </a:r>
            <a:endParaRPr sz="3000"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/>
              <a:t>     материнская                                                    патриархальная</a:t>
            </a:r>
            <a:endParaRPr/>
          </a:p>
        </p:txBody>
      </p:sp>
      <p:sp>
        <p:nvSpPr>
          <p:cNvPr id="487054231" name=""/>
          <p:cNvSpPr/>
          <p:nvPr/>
        </p:nvSpPr>
        <p:spPr bwMode="auto">
          <a:xfrm flipH="0" flipV="0">
            <a:off x="1776480" y="3116431"/>
            <a:ext cx="2459854" cy="63808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058725" name=""/>
          <p:cNvSpPr/>
          <p:nvPr/>
        </p:nvSpPr>
        <p:spPr bwMode="auto">
          <a:xfrm flipH="0" flipV="0">
            <a:off x="7103081" y="3116431"/>
            <a:ext cx="2459853" cy="63808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370324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0218" y="4771747"/>
            <a:ext cx="5518376" cy="1821771"/>
          </a:xfrm>
          <a:prstGeom prst="rect">
            <a:avLst/>
          </a:prstGeom>
        </p:spPr>
      </p:pic>
      <p:pic>
        <p:nvPicPr>
          <p:cNvPr id="96573138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638760" y="4771747"/>
            <a:ext cx="5264562" cy="1766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276022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279000"/>
            <a:ext cx="10515600" cy="1325562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r>
              <a:rPr b="1">
                <a:latin typeface="Arial"/>
                <a:cs typeface="Arial"/>
              </a:rPr>
              <a:t>Обсудим:</a:t>
            </a:r>
            <a:endParaRPr b="1">
              <a:latin typeface="Arial"/>
              <a:cs typeface="Arial"/>
            </a:endParaRPr>
          </a:p>
        </p:txBody>
      </p:sp>
      <p:sp>
        <p:nvSpPr>
          <p:cNvPr id="59225671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0186154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397329" y="1348860"/>
            <a:ext cx="9057605" cy="530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543479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279000"/>
            <a:ext cx="10515600" cy="1325562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r>
              <a:rPr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Вывод по теме:</a:t>
            </a:r>
            <a:endParaRPr/>
          </a:p>
        </p:txBody>
      </p:sp>
      <p:sp>
        <p:nvSpPr>
          <p:cNvPr id="1725278874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1710800"/>
            <a:ext cx="10515600" cy="4466161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1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Благодаря созданию орудий труда и</a:t>
            </a:r>
            <a:r>
              <a:rPr sz="2800" b="0" i="1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2800" b="0" i="1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раз</a:t>
            </a:r>
            <a:r>
              <a:rPr sz="2800" b="0" i="1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витию коллективных форм жизнедеятельности люди смогли </a:t>
            </a:r>
            <a:r>
              <a:rPr sz="2800" b="0" i="1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выжить в</a:t>
            </a:r>
            <a:r>
              <a:rPr sz="2800" b="0" i="1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2800" b="0" i="1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тяжелых условиях ледниковых периодов</a:t>
            </a:r>
            <a:endParaRPr sz="2800" i="1">
              <a:latin typeface="Arial"/>
              <a:cs typeface="Arial"/>
            </a:endParaRPr>
          </a:p>
        </p:txBody>
      </p:sp>
      <p:pic>
        <p:nvPicPr>
          <p:cNvPr id="113305276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963422" y="3026335"/>
            <a:ext cx="5087111" cy="3799297"/>
          </a:xfrm>
          <a:prstGeom prst="rect">
            <a:avLst/>
          </a:prstGeom>
        </p:spPr>
      </p:pic>
      <p:sp>
        <p:nvSpPr>
          <p:cNvPr id="859315312" name=""/>
          <p:cNvSpPr txBox="1"/>
          <p:nvPr/>
        </p:nvSpPr>
        <p:spPr bwMode="auto">
          <a:xfrm flipH="0" flipV="0">
            <a:off x="102669" y="3134927"/>
            <a:ext cx="5633463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Домашнее задание: параграф 1, вопросы стр. 26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0999" y="1629000"/>
            <a:ext cx="5535072" cy="365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21888047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45291" y="30995"/>
            <a:ext cx="12134504" cy="6710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6703965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279000"/>
            <a:ext cx="10515600" cy="1325562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r>
              <a:rPr/>
              <a:t>Поработаем с материалом домашнего задания:</a:t>
            </a:r>
            <a:endParaRPr/>
          </a:p>
        </p:txBody>
      </p:sp>
      <p:sp>
        <p:nvSpPr>
          <p:cNvPr id="114724686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Какие функции выполняет история? Объясните и приведите примеры.</a:t>
            </a:r>
            <a:endParaRPr/>
          </a:p>
          <a:p>
            <a:pPr>
              <a:defRPr/>
            </a:pPr>
            <a:r>
              <a:rPr/>
              <a:t>«История не терпит сослагательного наклонения». Объясните, почему? (История не знает слова ЕСЛИ)</a:t>
            </a:r>
            <a:endParaRPr/>
          </a:p>
          <a:p>
            <a:pPr>
              <a:defRPr/>
            </a:pPr>
            <a:r>
              <a:rPr/>
              <a:t>Упражнение на типы исторических источников:</a:t>
            </a:r>
            <a:r>
              <a:rPr u="sng">
                <a:hlinkClick r:id="rId2" tooltip="https://learningapps.org/3528923"/>
              </a:rPr>
              <a:t>https://learningapps.org/3528923</a:t>
            </a:r>
            <a:endParaRPr/>
          </a:p>
          <a:p>
            <a:pPr>
              <a:defRPr/>
            </a:pPr>
            <a:r>
              <a:rPr u="sng">
                <a:hlinkClick r:id="rId3" tooltip="https://boxapps.adu.by/public/game/212"/>
              </a:rPr>
              <a:t>https://boxapps.adu.by/public/game/212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480137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279000"/>
            <a:ext cx="10515600" cy="1325562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r>
              <a:rPr/>
              <a:t>Определите тип исторического источника</a:t>
            </a:r>
            <a:endParaRPr/>
          </a:p>
        </p:txBody>
      </p:sp>
      <p:sp>
        <p:nvSpPr>
          <p:cNvPr id="1564351060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12387034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69125" y="1775533"/>
            <a:ext cx="11753664" cy="3523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6944481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279000"/>
            <a:ext cx="10515600" cy="1325562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r>
              <a:rPr/>
              <a:t>Происхождение человека</a:t>
            </a:r>
            <a:endParaRPr/>
          </a:p>
        </p:txBody>
      </p:sp>
      <p:sp>
        <p:nvSpPr>
          <p:cNvPr id="1092145015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685266" y="1840266"/>
            <a:ext cx="11356019" cy="4716262"/>
          </a:xfrm>
        </p:spPr>
        <p:txBody>
          <a:bodyPr/>
          <a:lstStyle/>
          <a:p>
            <a:pPr>
              <a:defRPr/>
            </a:pPr>
            <a:r>
              <a:rPr/>
              <a:t>Эволюционная теория (генетические и археологические исследования)</a:t>
            </a:r>
            <a:endParaRPr/>
          </a:p>
          <a:p>
            <a:pPr>
              <a:defRPr/>
            </a:pPr>
            <a:r>
              <a:rPr/>
              <a:t>Креационизм</a:t>
            </a:r>
            <a:endParaRPr/>
          </a:p>
        </p:txBody>
      </p:sp>
      <p:pic>
        <p:nvPicPr>
          <p:cNvPr id="114738985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569563" y="2356836"/>
            <a:ext cx="8335359" cy="3580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389910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279000"/>
            <a:ext cx="10515600" cy="1325562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endParaRPr/>
          </a:p>
        </p:txBody>
      </p:sp>
      <p:sp>
        <p:nvSpPr>
          <p:cNvPr id="552322737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06563197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35586" y="166456"/>
            <a:ext cx="11920826" cy="5613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904513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279000"/>
            <a:ext cx="10515600" cy="1325562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endParaRPr/>
          </a:p>
        </p:txBody>
      </p:sp>
      <p:sp>
        <p:nvSpPr>
          <p:cNvPr id="425011150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247830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69902" y="279000"/>
            <a:ext cx="11753411" cy="6769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2160015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279000"/>
            <a:ext cx="10515600" cy="1325562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endParaRPr/>
          </a:p>
        </p:txBody>
      </p:sp>
      <p:sp>
        <p:nvSpPr>
          <p:cNvPr id="77689887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6176864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7723" y="0"/>
            <a:ext cx="11976553" cy="6710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5841069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279000"/>
            <a:ext cx="10515600" cy="1325562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endParaRPr/>
          </a:p>
        </p:txBody>
      </p:sp>
      <p:sp>
        <p:nvSpPr>
          <p:cNvPr id="1097346000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37016957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09446" y="194198"/>
            <a:ext cx="11773106" cy="6903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0510285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279000"/>
            <a:ext cx="10515600" cy="1325562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endParaRPr/>
          </a:p>
        </p:txBody>
      </p:sp>
      <p:sp>
        <p:nvSpPr>
          <p:cNvPr id="1338153639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47818412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160739" cy="6759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Широкоэкранный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Каменная стена</dc:title>
  <dc:subject/>
  <dc:creator>Юрий Козырев</dc:creator>
  <cp:keywords/>
  <dc:description/>
  <dc:identifier/>
  <dc:language/>
  <cp:lastModifiedBy/>
  <cp:revision>10</cp:revision>
  <dcterms:created xsi:type="dcterms:W3CDTF">2021-02-04T08:30:43Z</dcterms:created>
  <dcterms:modified xsi:type="dcterms:W3CDTF">2025-08-11T14:05:07Z</dcterms:modified>
  <cp:category/>
  <cp:contentStatus/>
  <cp:version/>
</cp:coreProperties>
</file>