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17.xml" ContentType="application/vnd.openxmlformats-officedocument.presentationml.notes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EE20937-831B-47FE-8CE1-4C5C2CA92680}">
  <a:tblStyle styleId="{3EE20937-831B-47FE-8CE1-4C5C2CA92680}" styleName="Table_0">
    <a:wholeTbl>
      <a:tcTxStyle i="off" b="off"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fill>
          <a:solidFill>
            <a:srgbClr val="DCE5EE"/>
          </a:solidFill>
        </a:fill>
      </a:tcStyle>
    </a:band1H>
    <a:band2H>
      <a:tcTxStyle/>
    </a:band2H>
    <a:band1V>
      <a:tcTxStyle/>
      <a:tcStyle>
        <a:fill>
          <a:solidFill>
            <a:srgbClr val="DCE5EE"/>
          </a:solidFill>
        </a:fill>
      </a:tcStyle>
    </a:band1V>
    <a:band2V>
      <a:tcTxStyle/>
      <a:tcStyle>
        <a:fill>
          <a:solidFill>
            <a:srgbClr val="DCE5EE"/>
          </a:solidFill>
        </a:fill>
      </a:tcStyle>
    </a:band2V>
    <a:lastCol>
      <a:tcTxStyle i="off" b="on">
        <a:schemeClr val="lt1"/>
      </a:tcTxStyle>
      <a:tcStyle>
        <a:fill>
          <a:solidFill>
            <a:schemeClr val="accent1"/>
          </a:solidFill>
        </a:fill>
      </a:tcStyle>
    </a:lastCol>
    <a:firstCol>
      <a:tcTxStyle i="off" b="on">
        <a:schemeClr val="lt1"/>
      </a:tcTxStyle>
      <a:tcStyle>
        <a:fill>
          <a:solidFill>
            <a:schemeClr val="accent1"/>
          </a:solidFill>
        </a:fill>
      </a:tcStyle>
    </a:firstCol>
    <a:lastRow>
      <a:tcTxStyle i="off" b="on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i="off" b="on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30" Type="http://schemas.openxmlformats.org/officeDocument/2006/relationships/presProps" Target="presProps.xml" /><Relationship Id="rId31" Type="http://schemas.openxmlformats.org/officeDocument/2006/relationships/tableStyles" Target="tableStyles.xml" /><Relationship Id="rId3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showMasterSp="0" type="picTx">
  <p:cSld name="PICTURE_WITH_CAPTIO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8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8"/>
          <p:cNvSpPr txBox="1"/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8"/>
          <p:cNvSpPr/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8"/>
          <p:cNvSpPr txBox="1"/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type="sldNum" idx="12"/>
          </p:nvPr>
        </p:nvSpPr>
        <p:spPr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28"/>
          <p:cNvSpPr txBox="1"/>
          <p:nvPr>
            <p:ph type="ftr" idx="11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type="body" idx="1"/>
          </p:nvPr>
        </p:nvSpPr>
        <p:spPr>
          <a:xfrm rot="5400000">
            <a:off x="2426494" y="-213518"/>
            <a:ext cx="4525963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7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showMasterSp="0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/>
          <p:nvPr>
            <p:ph type="title"/>
          </p:nvPr>
        </p:nvSpPr>
        <p:spPr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type="dt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type="ft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type="sldNum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8" name="Google Shape;28;p29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showMasterSp="0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0"/>
          <p:cNvSpPr txBox="1"/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type="dt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type="ft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1"/>
          <p:cNvSpPr txBox="1"/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31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" name="Google Shape;55;p32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33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5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type="ft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7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7"/>
          <p:cNvSpPr txBox="1"/>
          <p:nvPr>
            <p:ph type="sldNum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2000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Всемирная история, 11 класс</a:t>
            </a:r>
            <a:endParaRPr sz="2000" b="1">
              <a:solidFill>
                <a:srgbClr val="555A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>
          <a:xfrm>
            <a:off x="1565507" y="4648200"/>
            <a:ext cx="7578493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3000"/>
              <a:buFont typeface="Cambria"/>
              <a:buNone/>
            </a:pPr>
            <a:r>
              <a:rPr lang="ru-RU" sz="3000" b="1">
                <a:solidFill>
                  <a:srgbClr val="FF761D"/>
                </a:solidFill>
                <a:latin typeface="Cambria"/>
                <a:ea typeface="Cambria"/>
                <a:cs typeface="Cambria"/>
                <a:sym typeface="Cambria"/>
              </a:rPr>
              <a:t>Страны Азии, Африки и Латинской Америки в межвоенный период</a:t>
            </a:r>
            <a:endParaRPr sz="3000" b="1">
              <a:solidFill>
                <a:srgbClr val="FF761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-71206" y="0"/>
            <a:ext cx="1636713" cy="784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Лицей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Ивацевичского района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-36512" y="6515363"/>
            <a:ext cx="1500165" cy="323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4507717" y="6534835"/>
            <a:ext cx="1500165" cy="323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l="0" t="0" r="13916" b="0"/>
          <a:stretch/>
        </p:blipFill>
        <p:spPr>
          <a:xfrm>
            <a:off x="1535901" y="0"/>
            <a:ext cx="7608099" cy="4575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:diamond/>
      </p:transition>
    </mc:Choice>
    <mc:Fallback>
      <p:transition spd="med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10"/>
          <p:cNvSpPr txBox="1"/>
          <p:nvPr>
            <p:ph type="body" idx="1"/>
          </p:nvPr>
        </p:nvSpPr>
        <p:spPr>
          <a:xfrm>
            <a:off x="107504" y="1628800"/>
            <a:ext cx="5112568" cy="2880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Раскол в китайском революционном лагере ис- пользовала Япония, оккупировав в 1932 г. Маньчжурию - северо-восточную территорию Китайской Республики. В середине 1930-х гг. Чан Кайши был вынужден обратиться к СССР с просьбой о помощи. После того как Япония развязала полномасштабную войну против Китая (1937-1945 гг.), он и его сторонники объединились с коммунистами для совмес- тной борьбы против японской агрессии.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3119390" y="6193309"/>
            <a:ext cx="21726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Японо-китайская война 1937-1945 гг.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292080" y="1701846"/>
            <a:ext cx="3726557" cy="50582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1" descr="Ð 1934 Ð³Ð¾Ð´Ñ ÐÐ°ÑÐ°ÑÐ¼Ð° ÐÐ°Ð½Ð´Ð¸ Ð¾ÑÐµÐ½Ð¸Ð» ÑÐ²Ð¾Ð¹ Ð°Ð²ÑÐ¾Ð³ÑÐ°Ñ Ð² 5 ÑÑÐ¿Ð¸Ð¹: Ð²ÑÐµ Ð´ÐµÐ½ÑÐ³Ð¸ Ð¿Ð¾ÑÐ»Ð¸  Ð½Ð° Ð±Ð»Ð°Ð³Ð¾ÑÐ²Ð¾ÑÐ¸ÑÐµÐ»ÑÐ½Ð¾ÑÑÑ"/>
          <p:cNvPicPr preferRelativeResize="0"/>
          <p:nvPr/>
        </p:nvPicPr>
        <p:blipFill rotWithShape="1">
          <a:blip r:embed="rId3">
            <a:alphaModFix/>
          </a:blip>
          <a:srcRect l="14615" t="0" r="20369" b="0"/>
          <a:stretch/>
        </p:blipFill>
        <p:spPr>
          <a:xfrm>
            <a:off x="3367356" y="1490827"/>
            <a:ext cx="5776644" cy="52421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9" name="Google Shape;209;p11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11"/>
          <p:cNvSpPr txBox="1"/>
          <p:nvPr>
            <p:ph type="body" idx="1"/>
          </p:nvPr>
        </p:nvSpPr>
        <p:spPr>
          <a:xfrm>
            <a:off x="107504" y="1628800"/>
            <a:ext cx="5112568" cy="259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Индия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была крупнейшей колонией Велико- британии. Национально-освободительное дви- жение здесь возглавила политическая партия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Индийский национальный конгресс (ИНК)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идеологом и духовным лидером которого был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Махатма Ганди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Созданная им система поли- тических, философских и морально-этических взглядов –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гандизм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выросла из крестьянс- кой специфики Индии и особенностей индуиз- ма.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11"/>
          <p:cNvSpPr txBox="1"/>
          <p:nvPr/>
        </p:nvSpPr>
        <p:spPr>
          <a:xfrm>
            <a:off x="7236296" y="4111926"/>
            <a:ext cx="165618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Махатма Ганди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-1" y="4196240"/>
            <a:ext cx="3562709" cy="25863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3" name="Google Shape;213;p11"/>
          <p:cNvSpPr txBox="1"/>
          <p:nvPr/>
        </p:nvSpPr>
        <p:spPr>
          <a:xfrm>
            <a:off x="1524576" y="4312295"/>
            <a:ext cx="25911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Индия после Первой мировой войны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 descr="https://emosurff.com/i/00010n0gy7lM/2.jpg"/>
          <p:cNvPicPr preferRelativeResize="0"/>
          <p:nvPr/>
        </p:nvPicPr>
        <p:blipFill rotWithShape="1">
          <a:blip r:embed="rId3">
            <a:alphaModFix/>
          </a:blip>
          <a:srcRect l="3545" t="2824" r="52735" b="0"/>
          <a:stretch/>
        </p:blipFill>
        <p:spPr>
          <a:xfrm>
            <a:off x="107504" y="1649460"/>
            <a:ext cx="3942750" cy="51092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9" name="Google Shape;219;p12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12"/>
          <p:cNvSpPr txBox="1"/>
          <p:nvPr>
            <p:ph type="body" idx="1"/>
          </p:nvPr>
        </p:nvSpPr>
        <p:spPr>
          <a:xfrm>
            <a:off x="3923465" y="1546629"/>
            <a:ext cx="5184576" cy="53113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Гандизм стал официальной идеологией ИНК. Целью гандизма была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сарводайя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построение общества всеобщего благоденствия, а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сатья- граха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ненасильственное сопротивление – яв- лялась средством его достижения. Классовую борьбу Ганди отрицал, поскольку считал её фактором, разъединяющим общество. Сатья- граха включала бойкот товаров, школ, судеб- ных и государственных учреждений; закрытие магазинов, принадлежавших колониальным властям; проведение религиозных акций и де- монстраций в знак протеста против действий английской администрации. Даже в тех слу- чаях, когда английские войска открывали огонь по  демонстрантам или митингующим, Ганди настаивал на соблюдении принципа ненасилия. Эти формы борьбы сыграли значительную роль в достижении независимости Индии пос- ле Второй мировой войны.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2915816" y="5589240"/>
            <a:ext cx="10290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Махатма Ганди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13"/>
          <p:cNvSpPr txBox="1"/>
          <p:nvPr>
            <p:ph type="body" idx="1"/>
          </p:nvPr>
        </p:nvSpPr>
        <p:spPr>
          <a:xfrm>
            <a:off x="140919" y="1603513"/>
            <a:ext cx="5184576" cy="23295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Поражение Османской империи в Первой миро- вой войне привело к тому, что территория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Тур- ции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была оккупирована английскими, италь- янскими и греческими войсками. В августе 1920 г. страны Антанты навязали ей Севрский мирный договор. Страна фактически оказалась разделённой между Англией, Францией, Ита- лией и Грецией.</a:t>
            </a:r>
            <a:endParaRPr/>
          </a:p>
        </p:txBody>
      </p:sp>
      <p:sp>
        <p:nvSpPr>
          <p:cNvPr id="228" name="Google Shape;228;p13"/>
          <p:cNvSpPr txBox="1"/>
          <p:nvPr/>
        </p:nvSpPr>
        <p:spPr>
          <a:xfrm>
            <a:off x="3131840" y="6407169"/>
            <a:ext cx="230425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Турция в 1919-1923 гг.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436097" y="1603512"/>
            <a:ext cx="3555236" cy="51422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220072" y="1485622"/>
            <a:ext cx="3923928" cy="52500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5" name="Google Shape;235;p14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14"/>
          <p:cNvSpPr txBox="1"/>
          <p:nvPr>
            <p:ph type="body" idx="1"/>
          </p:nvPr>
        </p:nvSpPr>
        <p:spPr>
          <a:xfrm>
            <a:off x="251520" y="2574769"/>
            <a:ext cx="6015257" cy="11774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Войну турецкого народа за независимость в 1918-1923 гг. возглавил генерал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Мустафа Кемаль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Созданные им вооружённые силы вели борьбу на два фронта - против армии султана и войск интервентов.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3563888" y="6397138"/>
            <a:ext cx="230425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Мустафа Кемаль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5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107504" y="1506792"/>
            <a:ext cx="4248472" cy="52609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3" name="Google Shape;243;p15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5"/>
          <p:cNvSpPr txBox="1"/>
          <p:nvPr>
            <p:ph type="body" idx="1"/>
          </p:nvPr>
        </p:nvSpPr>
        <p:spPr>
          <a:xfrm>
            <a:off x="3172489" y="1506792"/>
            <a:ext cx="5799233" cy="34231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Победу над «халифатской армией» султана Мехмета VI и войсками интервентов удалось одержать ценой больших жертв.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ноября 1922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Великое нацио- нальное собрание Турции (ВНСТ) приняло закон об упразднении султаната. В апреле 1923 г. была созда- на новая политическая организация - Народно-рес- публиканская партия (НРП).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29 октября 1923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Тур- ция была провозглашена республикой. Данными ак- тами был завершён процесс слома старой политичес- кой системы и создания турецкого национального государства, получивший название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кемалистской революции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4355976" y="6468250"/>
            <a:ext cx="1224136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Мехмет VI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16"/>
          <p:cNvSpPr txBox="1"/>
          <p:nvPr>
            <p:ph type="body" idx="1"/>
          </p:nvPr>
        </p:nvSpPr>
        <p:spPr>
          <a:xfrm>
            <a:off x="139377" y="1628801"/>
            <a:ext cx="8897119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Во второй половине 1920-х - 1930-е гг. в Турции осуществлялась модернизация в разных сферах культурной, социально-экономической и политической жизни.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2" name="Google Shape;252;p16"/>
          <p:cNvGraphicFramePr>
            <a:graphicFrameLocks xmlns:a="http://schemas.openxmlformats.org/drawingml/2006/main"/>
          </p:cNvGraphicFramePr>
          <p:nvPr/>
        </p:nvGraphicFramePr>
        <p:xfrm>
          <a:off x="107504" y="2348880"/>
          <a:ext cx="3000000" cy="3000000"/>
        </p:xfrm>
        <a:graphic>
          <a:graphicData uri="http://schemas.openxmlformats.org/drawingml/2006/table">
            <a:tbl>
              <a:tblPr firstRow="1">
                <a:tableStyleId>{3EE20937-831B-47FE-8CE1-4C5C2CA92680}</a:tableStyleId>
                <a:noFill/>
              </a:tblPr>
              <a:tblGrid>
                <a:gridCol w="4464500"/>
                <a:gridCol w="4464500"/>
              </a:tblGrid>
              <a:tr h="429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Реформы Мустафы Кемаля Ататюрка в Турции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/>
              </a:tr>
              <a:tr h="3963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Политические: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упразднение султаната и халифата;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провозглашение республики;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уравнивание в правах мужчин и жен- щин;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закрытие монастырей и дервишских обителей</a:t>
                      </a:r>
                      <a:endParaRPr sz="18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Социально-экономические: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установление государственного конт- роля в экономике: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поощрение частной инициативы;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получение крестьянами земель в ре- зультате земельной реформы;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множества государственных компаний и банков;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поощрение развития национальной промышленности;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образцово-показательных ферм для внедрения новых техноло- гий</a:t>
                      </a:r>
                      <a:endParaRPr sz="18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17"/>
          <p:cNvSpPr txBox="1"/>
          <p:nvPr>
            <p:ph type="body" idx="1"/>
          </p:nvPr>
        </p:nvSpPr>
        <p:spPr>
          <a:xfrm>
            <a:off x="114225" y="5517232"/>
            <a:ext cx="8897119" cy="12241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Эти реформы заложили основу первой республиканской конституции, принятой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 апреля 1924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оформившей господство национальной буржуазии и помещи- ков. В стране установился однопартийный режим НРП. В ходе реформ окончатель- но оформилась идеология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кемализма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9" name="Google Shape;259;p17"/>
          <p:cNvGraphicFramePr>
            <a:graphicFrameLocks xmlns:a="http://schemas.openxmlformats.org/drawingml/2006/main"/>
          </p:cNvGraphicFramePr>
          <p:nvPr/>
        </p:nvGraphicFramePr>
        <p:xfrm>
          <a:off x="107504" y="1664804"/>
          <a:ext cx="3000000" cy="3000000"/>
        </p:xfrm>
        <a:graphic>
          <a:graphicData uri="http://schemas.openxmlformats.org/drawingml/2006/table">
            <a:tbl>
              <a:tblPr firstRow="1">
                <a:tableStyleId>{3EE20937-831B-47FE-8CE1-4C5C2CA92680}</a:tableStyleId>
                <a:noFill/>
              </a:tblPr>
              <a:tblGrid>
                <a:gridCol w="4464500"/>
                <a:gridCol w="4464500"/>
              </a:tblGrid>
              <a:tr h="455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Реформы Мустафы Кемаля Ататюрка в Турции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/>
              </a:tr>
              <a:tr h="339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Правовые: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внедрение всеобщего избирательного права;</a:t>
                      </a:r>
                      <a:endParaRPr/>
                    </a:p>
                    <a:p>
                      <a:pPr marL="85725" marR="0" lvl="0" indent="-114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отмена шариатских судов, принятие гражданского кодекса (на основе швей- царского) и уголовного кодекса (на ос- нове итальянского)</a:t>
                      </a:r>
                      <a:endParaRPr sz="18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области культуры: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введение европейской одежды, григо- рианского календаря, метрической системы;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отмена многожёнства и введение гражданских браков;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введение светского образования;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проведение реформы турецкого язы- ка;</a:t>
                      </a:r>
                      <a:endParaRPr/>
                    </a:p>
                    <a:p>
                      <a:pPr marL="180975" marR="0" lvl="0" indent="-180975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b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введение фамилий</a:t>
                      </a:r>
                      <a:endParaRPr sz="1800" b="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65" name="Google Shape;265;p19"/>
          <p:cNvGraphicFramePr>
            <a:graphicFrameLocks xmlns:a="http://schemas.openxmlformats.org/drawingml/2006/main"/>
          </p:cNvGraphicFramePr>
          <p:nvPr/>
        </p:nvGraphicFramePr>
        <p:xfrm>
          <a:off x="195499" y="2420888"/>
          <a:ext cx="3000000" cy="3000000"/>
        </p:xfrm>
        <a:graphic>
          <a:graphicData uri="http://schemas.openxmlformats.org/drawingml/2006/table">
            <a:tbl>
              <a:tblPr firstRow="1">
                <a:tableStyleId>{3EE20937-831B-47FE-8CE1-4C5C2CA92680}</a:tableStyleId>
                <a:noFill/>
              </a:tblPr>
              <a:tblGrid>
                <a:gridCol w="2216250"/>
                <a:gridCol w="6570050"/>
              </a:tblGrid>
              <a:tr h="424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 принципов кемализма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/>
              </a:tr>
              <a:tr h="68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Республиканизм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Идеал конституционной демократической республики, из- бираемость верховной власти (президент и меджлис) 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Национализм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Идеал национального государства, патриотически воспиты- вающего своих граждан в духе преданности турецкой нации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Этатизм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Построение смешанной экономики при лидирующей роли государства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Лаицизм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Светский характер государства и отделение его от ислама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Народность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Борьба против классового неравенства и сословных приви- легий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5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Революционность</a:t>
                      </a:r>
                      <a:endParaRPr sz="1800" b="1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Борьба с пережитками традиционного общества, опора на прогресс и просвещение</a:t>
                      </a:r>
                      <a:endParaRPr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45D7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66" name="Google Shape;266;p19"/>
          <p:cNvSpPr txBox="1"/>
          <p:nvPr>
            <p:ph type="body" idx="1"/>
          </p:nvPr>
        </p:nvSpPr>
        <p:spPr>
          <a:xfrm>
            <a:off x="139377" y="1628801"/>
            <a:ext cx="8897119" cy="6480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Кемализм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(кемалистский национализм) – это идеология турецкого национализма, выдвинутая основателем современного турецкого государства Мустафой Кемалем.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078408" y="1657104"/>
            <a:ext cx="4065592" cy="50842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2" name="Google Shape;272;p20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20"/>
          <p:cNvSpPr txBox="1"/>
          <p:nvPr>
            <p:ph type="body" idx="1"/>
          </p:nvPr>
        </p:nvSpPr>
        <p:spPr>
          <a:xfrm>
            <a:off x="139013" y="1772816"/>
            <a:ext cx="5801139" cy="3960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Особенностью национально-освободительного дви- жения 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Иране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являлась борьба всех патриотических сил против влияния Великобритании и России (СССР) в стране. После оккупации территории Ирана английскими войсками (1918 г.) началось вооружён- ное сопротивление интервентам. К власти 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1925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пришёл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Реза-шах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основатель новой шахской динас- тии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Пехлеви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После установления режима личной диктатуры шаха в стране начались реформы, направ- ленные на модернизацию государства и консолида- цию нации. Но постоянная борьба между сторонни- ками монархии и иранской буржуазией привела к то- му, что в Иране  усилилось влияние более развитых стран.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3131840" y="6402813"/>
            <a:ext cx="230425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Реза-шах Пехлеви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 b="1">
              <a:solidFill>
                <a:srgbClr val="555A3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2"/>
          <p:cNvSpPr txBox="1"/>
          <p:nvPr>
            <p:ph type="body" idx="1"/>
          </p:nvPr>
        </p:nvSpPr>
        <p:spPr>
          <a:xfrm>
            <a:off x="357158" y="1857364"/>
            <a:ext cx="8429684" cy="449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Территориальный передел мира</a:t>
            </a:r>
            <a:endParaRPr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Особенности развития Японии</a:t>
            </a:r>
            <a:endParaRPr/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  <a:sym typeface="Cambria"/>
              </a:rPr>
              <a:t>Латинская Америка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:diamond/>
      </p:transition>
    </mc:Choice>
    <mc:Fallback>
      <p:transition spd="med">
        <p:diamond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0" name="Google Shape;280;p21"/>
          <p:cNvPicPr preferRelativeResize="0"/>
          <p:nvPr/>
        </p:nvPicPr>
        <p:blipFill rotWithShape="1">
          <a:blip r:embed="rId3">
            <a:alphaModFix/>
          </a:blip>
          <a:srcRect l="0" t="1934" r="0" b="0"/>
          <a:stretch/>
        </p:blipFill>
        <p:spPr>
          <a:xfrm>
            <a:off x="3563888" y="3356992"/>
            <a:ext cx="5438775" cy="3381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1" name="Google Shape;281;p21"/>
          <p:cNvSpPr txBox="1"/>
          <p:nvPr>
            <p:ph type="body" idx="1"/>
          </p:nvPr>
        </p:nvSpPr>
        <p:spPr>
          <a:xfrm>
            <a:off x="139013" y="1556792"/>
            <a:ext cx="8863650" cy="20162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Африканском континенте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приобре- ло наиболее активные формы в Египте и Марокко. Крупные восстания в 1919 и 1921 гг. под руководством партии Вафд заставили Англию подписать 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1922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дек- ларацию о предоставлении Египту независимости, но англичане ещё долго сохра- няли здесь своё влияние. В Марокко, в горной местности Риф, 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1921-1926 гг.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пле- мена рифов, провозгласив республику, оказали упорное сопротивление Франции и Испании.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251520" y="6165304"/>
            <a:ext cx="3312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Северная и Центральная Африка. 1922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2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Особенности развития Японии</a:t>
            </a:r>
            <a:endParaRPr sz="40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22"/>
          <p:cNvSpPr txBox="1"/>
          <p:nvPr>
            <p:ph type="body" idx="1"/>
          </p:nvPr>
        </p:nvSpPr>
        <p:spPr>
          <a:xfrm>
            <a:off x="107504" y="2204864"/>
            <a:ext cx="6593227" cy="18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фоне сложного положения в большинстве азиатских стран Япония была положительным исключением. Уже на рубеже XIX-XX вв. в ней наблюдались ускоренные темпы эко- номического развития. Эта страна, которая пошла по пути относительной европеизации, избежала колониальной судь- бы большинства азиатских государств.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3851920" y="6273225"/>
            <a:ext cx="2952300" cy="58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Хирохито, император Японии в 1926-1989 гг.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0" name="Google Shape;290;p22"/>
          <p:cNvPicPr preferRelativeResize="0"/>
          <p:nvPr/>
        </p:nvPicPr>
        <p:blipFill rotWithShape="1">
          <a:blip r:embed="rId3">
            <a:alphaModFix/>
          </a:blip>
          <a:srcRect l="24737" t="0" r="16814" b="0"/>
          <a:stretch/>
        </p:blipFill>
        <p:spPr>
          <a:xfrm>
            <a:off x="6588224" y="1532856"/>
            <a:ext cx="2442776" cy="52172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Особенности развития Японии</a:t>
            </a:r>
            <a:endParaRPr sz="40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23"/>
          <p:cNvSpPr txBox="1"/>
          <p:nvPr>
            <p:ph type="body" idx="1"/>
          </p:nvPr>
        </p:nvSpPr>
        <p:spPr>
          <a:xfrm>
            <a:off x="107504" y="1484784"/>
            <a:ext cx="3960439" cy="52825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начале ХХ в. японская цивилиза- ция, по-прежнему испытывавшая недостаток природных ресурсов, пыталась стать новым геополити- ческим центром и активизировала колониальную экспансию под ло- зунгом «Великой Азии». Её агрессия в основном была направлена на Ко- рею, Китай, остров Тайвань. В 1930- е гг. правящая элита провозгласила курс на создание «новой полити- ческой и экономической структу- ры». Это означало дальнейшую мо- дернизацию страны на основе уси- ления военно-государственного контроля над экономикой, милита- ризации экономики, а также рас- пространение тоталитарных тен- денций в политической жизни.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4144334" y="1628800"/>
            <a:ext cx="4948924" cy="4799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8" name="Google Shape;298;p23"/>
          <p:cNvSpPr txBox="1"/>
          <p:nvPr/>
        </p:nvSpPr>
        <p:spPr>
          <a:xfrm>
            <a:off x="4144334" y="6428760"/>
            <a:ext cx="494892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Япония в 1931-1939 гг.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Латинская Америка</a:t>
            </a:r>
            <a:endParaRPr sz="40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24"/>
          <p:cNvSpPr txBox="1"/>
          <p:nvPr>
            <p:ph type="body" idx="1"/>
          </p:nvPr>
        </p:nvSpPr>
        <p:spPr>
          <a:xfrm>
            <a:off x="107504" y="5367155"/>
            <a:ext cx="8928992" cy="144622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 началу ХХ в. экономика Латинской Америки базировалась в основном на экспор- те сырья и продовольственных товаров. Многие страны продавали за границу один или два вида товаров: Аргентина – говядину и пшеницу, Чили – нитраты и медь, Бразилия, Куба и страны Карибского бассейна – сахар, страны Центральной Амери- ки – бананы.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4"/>
          <p:cNvSpPr txBox="1"/>
          <p:nvPr/>
        </p:nvSpPr>
        <p:spPr>
          <a:xfrm>
            <a:off x="4033003" y="4728728"/>
            <a:ext cx="4725396" cy="58477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Экспортно-сырьевой характер экономики стран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Латинской Америки в начале ХХ в.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6" name="Google Shape;306;p24"/>
          <p:cNvGrpSpPr/>
          <p:nvPr/>
        </p:nvGrpSpPr>
        <p:grpSpPr>
          <a:xfrm>
            <a:off x="683568" y="1620044"/>
            <a:ext cx="6217372" cy="3609156"/>
            <a:chOff x="483240" y="1620044"/>
            <a:chExt cx="6417694" cy="3825180"/>
          </a:xfrm>
        </p:grpSpPr>
        <p:pic>
          <p:nvPicPr>
            <p:cNvPr id="307" name="Google Shape;307;p24"/>
            <p:cNvPicPr preferRelativeResize="0"/>
            <p:nvPr/>
          </p:nvPicPr>
          <p:blipFill rotWithShape="1">
            <a:blip r:embed="rId3">
              <a:alphaModFix/>
            </a:blip>
            <a:srcRect l="6151" t="24933" r="61245" b="24140"/>
            <a:stretch/>
          </p:blipFill>
          <p:spPr>
            <a:xfrm>
              <a:off x="483240" y="1620044"/>
              <a:ext cx="3377892" cy="382518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08" name="Google Shape;308;p24"/>
            <p:cNvSpPr txBox="1"/>
            <p:nvPr/>
          </p:nvSpPr>
          <p:spPr>
            <a:xfrm>
              <a:off x="5733034" y="2836973"/>
              <a:ext cx="11679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говядина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24"/>
            <p:cNvSpPr txBox="1"/>
            <p:nvPr/>
          </p:nvSpPr>
          <p:spPr>
            <a:xfrm>
              <a:off x="5796128" y="3257853"/>
              <a:ext cx="10965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пшеница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24"/>
            <p:cNvSpPr txBox="1"/>
            <p:nvPr/>
          </p:nvSpPr>
          <p:spPr>
            <a:xfrm>
              <a:off x="5823119" y="3675447"/>
              <a:ext cx="10584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нитраты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1" name="Google Shape;311;p24"/>
            <p:cNvSpPr txBox="1"/>
            <p:nvPr/>
          </p:nvSpPr>
          <p:spPr>
            <a:xfrm>
              <a:off x="6027675" y="4099745"/>
              <a:ext cx="7665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медь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24"/>
            <p:cNvSpPr txBox="1"/>
            <p:nvPr/>
          </p:nvSpPr>
          <p:spPr>
            <a:xfrm>
              <a:off x="5939164" y="1987238"/>
              <a:ext cx="7665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сахар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3" name="Google Shape;313;p24"/>
            <p:cNvSpPr txBox="1"/>
            <p:nvPr/>
          </p:nvSpPr>
          <p:spPr>
            <a:xfrm>
              <a:off x="5827145" y="2426004"/>
              <a:ext cx="967200" cy="358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бананы</a:t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14" name="Google Shape;314;p24"/>
            <p:cNvCxnSpPr>
              <a:cxnSpLocks/>
            </p:cNvCxnSpPr>
            <p:nvPr/>
          </p:nvCxnSpPr>
          <p:spPr>
            <a:xfrm rot="10800000" flipH="1">
              <a:off x="1619672" y="3006244"/>
              <a:ext cx="4176464" cy="200693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5" name="Google Shape;315;p24"/>
            <p:cNvCxnSpPr>
              <a:cxnSpLocks/>
            </p:cNvCxnSpPr>
            <p:nvPr/>
          </p:nvCxnSpPr>
          <p:spPr>
            <a:xfrm rot="10800000" flipH="1">
              <a:off x="1650676" y="3427135"/>
              <a:ext cx="4176464" cy="1586041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6" name="Google Shape;316;p24"/>
            <p:cNvCxnSpPr>
              <a:cxnSpLocks/>
            </p:cNvCxnSpPr>
            <p:nvPr/>
          </p:nvCxnSpPr>
          <p:spPr>
            <a:xfrm rot="10800000" flipH="1">
              <a:off x="1403648" y="3894422"/>
              <a:ext cx="4472465" cy="1352282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7" name="Google Shape;317;p24"/>
            <p:cNvCxnSpPr>
              <a:cxnSpLocks/>
            </p:cNvCxnSpPr>
            <p:nvPr/>
          </p:nvCxnSpPr>
          <p:spPr>
            <a:xfrm rot="10800000" flipH="1">
              <a:off x="1403648" y="4269030"/>
              <a:ext cx="4546470" cy="97767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8" name="Google Shape;318;p24"/>
            <p:cNvCxnSpPr>
              <a:cxnSpLocks/>
            </p:cNvCxnSpPr>
            <p:nvPr/>
          </p:nvCxnSpPr>
          <p:spPr>
            <a:xfrm rot="10800000" flipH="1">
              <a:off x="1670650" y="2156523"/>
              <a:ext cx="4256046" cy="1966295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19" name="Google Shape;319;p24"/>
            <p:cNvCxnSpPr>
              <a:cxnSpLocks/>
            </p:cNvCxnSpPr>
            <p:nvPr/>
          </p:nvCxnSpPr>
          <p:spPr>
            <a:xfrm rot="10800000" flipH="1">
              <a:off x="971600" y="2060848"/>
              <a:ext cx="4978518" cy="515189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320" name="Google Shape;320;p24"/>
            <p:cNvCxnSpPr>
              <a:cxnSpLocks/>
            </p:cNvCxnSpPr>
            <p:nvPr/>
          </p:nvCxnSpPr>
          <p:spPr>
            <a:xfrm rot="10800000" flipH="1">
              <a:off x="539552" y="2595287"/>
              <a:ext cx="5287588" cy="42605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Латинская Америка</a:t>
            </a:r>
            <a:endParaRPr sz="40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6" name="Google Shape;326;p25"/>
          <p:cNvGrpSpPr/>
          <p:nvPr/>
        </p:nvGrpSpPr>
        <p:grpSpPr>
          <a:xfrm>
            <a:off x="113799" y="1713705"/>
            <a:ext cx="8916401" cy="5014765"/>
            <a:chOff x="6295" y="12897"/>
            <a:chExt cx="8916401" cy="5014765"/>
          </a:xfrm>
        </p:grpSpPr>
        <p:sp>
          <p:nvSpPr>
            <p:cNvPr id="327" name="Google Shape;327;p25"/>
            <p:cNvSpPr/>
            <p:nvPr/>
          </p:nvSpPr>
          <p:spPr>
            <a:xfrm>
              <a:off x="7496009" y="3961649"/>
              <a:ext cx="91440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328" name="Google Shape;328;p25"/>
            <p:cNvSpPr/>
            <p:nvPr/>
          </p:nvSpPr>
          <p:spPr>
            <a:xfrm>
              <a:off x="7496009" y="2895636"/>
              <a:ext cx="91440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345D7E"/>
              </a:solidFill>
              <a:prstDash val="solid"/>
              <a:round/>
              <a:headEnd type="none" w="sm" len="sm"/>
              <a:tailEnd type="triangle" w="med" len="med"/>
            </a:ln>
          </p:spPr>
        </p:sp>
        <p:sp>
          <p:nvSpPr>
            <p:cNvPr id="329" name="Google Shape;329;p25"/>
            <p:cNvSpPr/>
            <p:nvPr/>
          </p:nvSpPr>
          <p:spPr>
            <a:xfrm>
              <a:off x="4464495" y="1829623"/>
              <a:ext cx="3077233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345D7E"/>
              </a:solidFill>
              <a:prstDash val="solid"/>
              <a:round/>
              <a:headEnd type="none" w="sm" len="sm"/>
              <a:tailEnd type="triangle" w="med" len="med"/>
            </a:ln>
          </p:spPr>
        </p:sp>
        <p:sp>
          <p:nvSpPr>
            <p:cNvPr id="330" name="Google Shape;330;p25"/>
            <p:cNvSpPr/>
            <p:nvPr/>
          </p:nvSpPr>
          <p:spPr>
            <a:xfrm>
              <a:off x="4418775" y="1829623"/>
              <a:ext cx="91440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345D7E"/>
              </a:solidFill>
              <a:prstDash val="solid"/>
              <a:round/>
              <a:headEnd type="none" w="sm" len="sm"/>
              <a:tailEnd type="triangle" w="med" len="med"/>
            </a:ln>
          </p:spPr>
        </p:sp>
        <p:sp>
          <p:nvSpPr>
            <p:cNvPr id="331" name="Google Shape;331;p25"/>
            <p:cNvSpPr/>
            <p:nvPr/>
          </p:nvSpPr>
          <p:spPr>
            <a:xfrm>
              <a:off x="1387262" y="1829623"/>
              <a:ext cx="3077233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345D7E"/>
              </a:solidFill>
              <a:prstDash val="solid"/>
              <a:round/>
              <a:headEnd type="none" w="sm" len="sm"/>
              <a:tailEnd type="triangle" w="med" len="med"/>
            </a:ln>
          </p:spPr>
        </p:sp>
        <p:sp>
          <p:nvSpPr>
            <p:cNvPr id="332" name="Google Shape;332;p25"/>
            <p:cNvSpPr/>
            <p:nvPr/>
          </p:nvSpPr>
          <p:spPr>
            <a:xfrm>
              <a:off x="4418775" y="763610"/>
              <a:ext cx="91440" cy="31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345D7E"/>
              </a:solidFill>
              <a:prstDash val="solid"/>
              <a:round/>
              <a:headEnd type="none" w="sm" len="sm"/>
              <a:tailEnd type="triangle" w="med" len="med"/>
            </a:ln>
          </p:spPr>
        </p:sp>
        <p:sp>
          <p:nvSpPr>
            <p:cNvPr id="333" name="Google Shape;333;p25"/>
            <p:cNvSpPr/>
            <p:nvPr/>
          </p:nvSpPr>
          <p:spPr>
            <a:xfrm>
              <a:off x="1809831" y="12897"/>
              <a:ext cx="5309329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5"/>
            <p:cNvSpPr txBox="1"/>
            <p:nvPr/>
          </p:nvSpPr>
          <p:spPr>
            <a:xfrm>
              <a:off x="1809831" y="12897"/>
              <a:ext cx="5309329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Мировой экономический кризис 1929-1933 гг.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1809831" y="1078910"/>
              <a:ext cx="5309329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1809831" y="1078910"/>
              <a:ext cx="5309329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Резкое сокращение спроса на сельскохозяйственную и сырьевую продукцию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6295" y="2144923"/>
              <a:ext cx="2761934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5"/>
            <p:cNvSpPr txBox="1"/>
            <p:nvPr/>
          </p:nvSpPr>
          <p:spPr>
            <a:xfrm>
              <a:off x="6295" y="2144923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Падение национального производства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3083528" y="2144923"/>
              <a:ext cx="2761934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3083528" y="2144923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безработицы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6160762" y="2144923"/>
              <a:ext cx="2761934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 txBox="1"/>
            <p:nvPr/>
          </p:nvSpPr>
          <p:spPr>
            <a:xfrm>
              <a:off x="6160762" y="2144923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Понижение жизненного уровня населения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5"/>
            <p:cNvSpPr txBox="1"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6160762" y="4276949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 txBox="1"/>
            <p:nvPr/>
          </p:nvSpPr>
          <p:spPr>
            <a:xfrm>
              <a:off x="6160762" y="4276949"/>
              <a:ext cx="2761934" cy="750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7" name="Google Shape;347;p25"/>
          <p:cNvGrpSpPr/>
          <p:nvPr/>
        </p:nvGrpSpPr>
        <p:grpSpPr>
          <a:xfrm>
            <a:off x="107504" y="4941168"/>
            <a:ext cx="8928992" cy="750713"/>
            <a:chOff x="6160762" y="3210936"/>
            <a:chExt cx="2761934" cy="750713"/>
          </a:xfrm>
        </p:grpSpPr>
        <p:sp>
          <p:nvSpPr>
            <p:cNvPr id="348" name="Google Shape;348;p25"/>
            <p:cNvSpPr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5"/>
            <p:cNvSpPr txBox="1"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Обострение социальных противоречий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50" name="Google Shape;350;p25"/>
          <p:cNvGrpSpPr/>
          <p:nvPr/>
        </p:nvGrpSpPr>
        <p:grpSpPr>
          <a:xfrm>
            <a:off x="92884" y="5990655"/>
            <a:ext cx="8928992" cy="750713"/>
            <a:chOff x="6160762" y="3210936"/>
            <a:chExt cx="2761934" cy="750713"/>
          </a:xfrm>
        </p:grpSpPr>
        <p:sp>
          <p:nvSpPr>
            <p:cNvPr id="351" name="Google Shape;351;p25"/>
            <p:cNvSpPr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 txBox="1"/>
            <p:nvPr/>
          </p:nvSpPr>
          <p:spPr>
            <a:xfrm>
              <a:off x="6160762" y="3210936"/>
              <a:ext cx="2761934" cy="7507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Революции в Бразилии и на Кубе, партизанская борьба в Никарагуа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3" name="Google Shape;353;p25"/>
          <p:cNvSpPr/>
          <p:nvPr/>
        </p:nvSpPr>
        <p:spPr>
          <a:xfrm>
            <a:off x="4522020" y="4603746"/>
            <a:ext cx="70720" cy="3152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7579" y="0"/>
                </a:moveTo>
                <a:lnTo>
                  <a:pt x="77579" y="120000"/>
                </a:lnTo>
              </a:path>
            </a:pathLst>
          </a:custGeom>
          <a:noFill/>
          <a:ln w="19050" cap="flat" cmpd="sng">
            <a:solidFill>
              <a:srgbClr val="345D7E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354" name="Google Shape;354;p25"/>
          <p:cNvSpPr/>
          <p:nvPr/>
        </p:nvSpPr>
        <p:spPr>
          <a:xfrm>
            <a:off x="1475656" y="4603745"/>
            <a:ext cx="70720" cy="3152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7579" y="0"/>
                </a:moveTo>
                <a:lnTo>
                  <a:pt x="77579" y="120000"/>
                </a:lnTo>
              </a:path>
            </a:pathLst>
          </a:custGeom>
          <a:noFill/>
          <a:ln w="19050" cap="flat" cmpd="sng">
            <a:solidFill>
              <a:srgbClr val="345D7E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355" name="Google Shape;355;p25"/>
          <p:cNvSpPr/>
          <p:nvPr/>
        </p:nvSpPr>
        <p:spPr>
          <a:xfrm>
            <a:off x="4528034" y="5691881"/>
            <a:ext cx="70720" cy="3152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7579" y="0"/>
                </a:moveTo>
                <a:lnTo>
                  <a:pt x="77579" y="120000"/>
                </a:lnTo>
              </a:path>
            </a:pathLst>
          </a:custGeom>
          <a:noFill/>
          <a:ln w="19050" cap="flat" cmpd="sng">
            <a:solidFill>
              <a:srgbClr val="345D7E"/>
            </a:solidFill>
            <a:prstDash val="solid"/>
            <a:round/>
            <a:headEnd type="none" w="sm" len="sm"/>
            <a:tailEnd type="triangl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Латинская Америка</a:t>
            </a:r>
            <a:endParaRPr sz="40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1907704" y="6453336"/>
            <a:ext cx="288032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Франклин Делано Рузвельт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2" name="Google Shape;362;p26"/>
          <p:cNvSpPr txBox="1"/>
          <p:nvPr>
            <p:ph type="body" idx="1"/>
          </p:nvPr>
        </p:nvSpPr>
        <p:spPr>
          <a:xfrm>
            <a:off x="85073" y="1844824"/>
            <a:ext cx="5904656" cy="23762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 целью выхода из кризиса правящие круги латино- американских стран активизировали политику госу- дарственного регулирования. В это же время амери- канский президент Ф.Рузвельт провозгласил в отно- шении Латинской Америки политику «доброго сосе- да», означавшую отказ США от интервенции в страны региона, т.е. от прежней «политики большой дубин- ки».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3" name="Google Shape;363;p26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4788024" y="1163640"/>
            <a:ext cx="4242976" cy="56671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Территориальный передел мира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2841468" y="6519446"/>
            <a:ext cx="612200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Мандатная система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3"/>
          <p:cNvSpPr txBox="1"/>
          <p:nvPr>
            <p:ph type="body" idx="1"/>
          </p:nvPr>
        </p:nvSpPr>
        <p:spPr>
          <a:xfrm>
            <a:off x="107504" y="1556792"/>
            <a:ext cx="8858312" cy="1694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После Первой мировой войны произошёл территориальный передел мира. Побеж- дённая Германия лишилась своих колониальных владений. В 1918 г. великие дер- жавы декларативно провозгласили право народов на самоопределение. Для его реализации была создана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мандатная система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Её предложили Англия и Франция с целью узаконить захваченные ими колонии Германии в Африке, Азии, на Тихом океане и владения Османской империи на Ближнем Востоке.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2843807" y="3306737"/>
            <a:ext cx="6122008" cy="3241083"/>
            <a:chOff x="2339752" y="1716700"/>
            <a:chExt cx="6332706" cy="3467787"/>
          </a:xfrm>
        </p:grpSpPr>
        <p:pic>
          <p:nvPicPr>
            <p:cNvPr id="120" name="Google Shape;120;p3"/>
            <p:cNvPicPr preferRelativeResize="0"/>
            <p:nvPr/>
          </p:nvPicPr>
          <p:blipFill rotWithShape="1">
            <a:blip r:embed="rId3">
              <a:alphaModFix/>
            </a:blip>
            <a:srcRect l="29514" t="24933" r="4000" b="25340"/>
            <a:stretch/>
          </p:blipFill>
          <p:spPr>
            <a:xfrm>
              <a:off x="2339752" y="1716700"/>
              <a:ext cx="6332706" cy="343386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121" name="Google Shape;121;p3"/>
            <p:cNvSpPr txBox="1"/>
            <p:nvPr/>
          </p:nvSpPr>
          <p:spPr>
            <a:xfrm>
              <a:off x="4427984" y="3861048"/>
              <a:ext cx="2304256" cy="1323439"/>
            </a:xfrm>
            <a:prstGeom prst="rect">
              <a:avLst/>
            </a:prstGeom>
            <a:solidFill>
              <a:schemeClr val="lt2"/>
            </a:solidFill>
            <a:ln w="100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Великобритания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Франция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22" name="Google Shape;122;p3"/>
            <p:cNvCxnSpPr>
              <a:cxnSpLocks/>
            </p:cNvCxnSpPr>
            <p:nvPr/>
          </p:nvCxnSpPr>
          <p:spPr>
            <a:xfrm flipH="1">
              <a:off x="3679612" y="4323580"/>
              <a:ext cx="1008112" cy="229671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3" name="Google Shape;123;p3"/>
            <p:cNvCxnSpPr>
              <a:cxnSpLocks/>
            </p:cNvCxnSpPr>
            <p:nvPr/>
          </p:nvCxnSpPr>
          <p:spPr>
            <a:xfrm rot="10800000">
              <a:off x="4211960" y="3933057"/>
              <a:ext cx="432050" cy="256232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4" name="Google Shape;124;p3"/>
            <p:cNvCxnSpPr>
              <a:cxnSpLocks/>
            </p:cNvCxnSpPr>
            <p:nvPr/>
          </p:nvCxnSpPr>
          <p:spPr>
            <a:xfrm rot="10800000">
              <a:off x="4463988" y="2204864"/>
              <a:ext cx="324036" cy="1957722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5" name="Google Shape;125;p3"/>
            <p:cNvCxnSpPr>
              <a:cxnSpLocks/>
            </p:cNvCxnSpPr>
            <p:nvPr/>
          </p:nvCxnSpPr>
          <p:spPr>
            <a:xfrm rot="10800000">
              <a:off x="4211960" y="2276872"/>
              <a:ext cx="495336" cy="1885714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6" name="Google Shape;126;p3"/>
            <p:cNvCxnSpPr>
              <a:cxnSpLocks/>
            </p:cNvCxnSpPr>
            <p:nvPr/>
          </p:nvCxnSpPr>
          <p:spPr>
            <a:xfrm rot="10800000">
              <a:off x="3347864" y="3284984"/>
              <a:ext cx="1326336" cy="833703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7" name="Google Shape;127;p3"/>
            <p:cNvCxnSpPr>
              <a:cxnSpLocks/>
            </p:cNvCxnSpPr>
            <p:nvPr/>
          </p:nvCxnSpPr>
          <p:spPr>
            <a:xfrm rot="10800000">
              <a:off x="2987824" y="3356992"/>
              <a:ext cx="1699900" cy="942144"/>
            </a:xfrm>
            <a:prstGeom prst="straightConnector1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8" name="Google Shape;128;p3"/>
            <p:cNvCxnSpPr>
              <a:cxnSpLocks/>
            </p:cNvCxnSpPr>
            <p:nvPr/>
          </p:nvCxnSpPr>
          <p:spPr>
            <a:xfrm rot="10800000">
              <a:off x="3491880" y="3433632"/>
              <a:ext cx="1584176" cy="129151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9" name="Google Shape;129;p3"/>
            <p:cNvCxnSpPr>
              <a:cxnSpLocks/>
            </p:cNvCxnSpPr>
            <p:nvPr/>
          </p:nvCxnSpPr>
          <p:spPr>
            <a:xfrm rot="10800000">
              <a:off x="3059832" y="3219729"/>
              <a:ext cx="2016224" cy="1615316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30" name="Google Shape;130;p3"/>
            <p:cNvCxnSpPr>
              <a:cxnSpLocks/>
            </p:cNvCxnSpPr>
            <p:nvPr/>
          </p:nvCxnSpPr>
          <p:spPr>
            <a:xfrm rot="10800000">
              <a:off x="4229963" y="2204864"/>
              <a:ext cx="846093" cy="2348387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31" name="Google Shape;131;p3"/>
          <p:cNvSpPr txBox="1"/>
          <p:nvPr/>
        </p:nvSpPr>
        <p:spPr>
          <a:xfrm>
            <a:off x="126404" y="3292980"/>
            <a:ext cx="2639360" cy="3448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Мандатная система 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система, при кото- рой бывшие владения Германии и Османской империи после Первой мировой войны были переданы Лигой Наций некоторым странам- победительницам с правом управления на основе особых полно- мочий (мандатов).</a:t>
            </a:r>
            <a:endParaRPr sz="18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Территориальный передел мира</a:t>
            </a:r>
            <a:endParaRPr/>
          </a:p>
        </p:txBody>
      </p:sp>
      <p:sp>
        <p:nvSpPr>
          <p:cNvPr id="137" name="Google Shape;137;p4"/>
          <p:cNvSpPr txBox="1"/>
          <p:nvPr>
            <p:ph type="body" idx="1"/>
          </p:nvPr>
        </p:nvSpPr>
        <p:spPr>
          <a:xfrm>
            <a:off x="107504" y="1556792"/>
            <a:ext cx="8858312" cy="23042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Мандат, дававшийся Лигой Наций, разрешал «передовым нациям» осуществлять «священную миссию», т.е. опекать народы, которые были «ещё не в состоянии уп- равлять собой» и собственными территориями. Такая формулировка отражала идеологию «белого колониализма», которой придерживались руководители евро- пейских государств. Мандаты на управление получили главным образом Велико- британия и Франция – традиционные колониальные державы. Подмандатными территориями стали Сирия, Ливан, Ирак, Палестина, Того, Юго-Западная Африка и Самоа.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38" name="Google Shape;138;p4"/>
          <p:cNvGraphicFramePr>
            <a:graphicFrameLocks xmlns:a="http://schemas.openxmlformats.org/drawingml/2006/main"/>
          </p:cNvGraphicFramePr>
          <p:nvPr/>
        </p:nvGraphicFramePr>
        <p:xfrm>
          <a:off x="107504" y="3933056"/>
          <a:ext cx="3000000" cy="3000000"/>
        </p:xfrm>
        <a:graphic>
          <a:graphicData uri="http://schemas.openxmlformats.org/drawingml/2006/table">
            <a:tbl>
              <a:tblPr firstRow="1" bandRow="1">
                <a:tableStyleId>{3EE20937-831B-47FE-8CE1-4C5C2CA92680}</a:tableStyleId>
                <a:noFill/>
              </a:tblPr>
              <a:tblGrid>
                <a:gridCol w="2976325"/>
                <a:gridCol w="2976325"/>
                <a:gridCol w="2976325"/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Подмандатные территории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Группа «А»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Группа «В»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Группа «С»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Территории, принадле- жавшие Османской импе- рии и достигшие разви- тия, позволяющего им стать независимыми го- сударствами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Бывшие немецкие коло- нии в Западной и Цент- ральной Африке, подле- жавшие непосредственно- му управлению мандата- рием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Бывшие немецкие коло- нии в Юго-Западной Аф- рике и Океании, передан- ные под непосредствен- ное управление мандата- риям как их составная часть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5"/>
          <p:cNvSpPr txBox="1"/>
          <p:nvPr>
            <p:ph type="body" idx="1"/>
          </p:nvPr>
        </p:nvSpPr>
        <p:spPr>
          <a:xfrm>
            <a:off x="119491" y="1628800"/>
            <a:ext cx="8858312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это борьба угнетённых народов за национальную независимость, экономическую самостоятельность, духовное осво- бождение и социальный прогресс.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45" name="Google Shape;145;p5"/>
          <p:cNvGraphicFramePr>
            <a:graphicFrameLocks xmlns:a="http://schemas.openxmlformats.org/drawingml/2006/main"/>
          </p:cNvGraphicFramePr>
          <p:nvPr/>
        </p:nvGraphicFramePr>
        <p:xfrm>
          <a:off x="119490" y="2636912"/>
          <a:ext cx="3000000" cy="3000000"/>
        </p:xfrm>
        <a:graphic>
          <a:graphicData uri="http://schemas.openxmlformats.org/drawingml/2006/table">
            <a:tbl>
              <a:tblPr firstRow="1">
                <a:tableStyleId>{3EE20937-831B-47FE-8CE1-4C5C2CA92680}</a:tableStyleId>
                <a:noFill/>
              </a:tblPr>
              <a:tblGrid>
                <a:gridCol w="2796325"/>
                <a:gridCol w="6061975"/>
              </a:tblGrid>
              <a:tr h="7783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Национально-освободительное движение в странах Востока в межвоенный период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/>
              </a:tr>
              <a:tr h="71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Руководители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Буржуазия, офицерство, интеллигенция, священнослу- жители, вожди родовых и религиозных кланов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Социальная база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Крестьяне, рабочие, ремесленники, торговцы, мелкие предприниматели, служащие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Идеологические основы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Национализм, религия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Методы борьбы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Демонстрации, митинги, акции гражданского непови- новения, восстания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Формы борьбы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Стихийные, организованные, мирные, вооружённые, массовые, локальные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6"/>
          <p:cNvSpPr txBox="1"/>
          <p:nvPr>
            <p:ph type="body" idx="1"/>
          </p:nvPr>
        </p:nvSpPr>
        <p:spPr>
          <a:xfrm>
            <a:off x="119491" y="1628800"/>
            <a:ext cx="8858312" cy="9361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Китай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был формально независимым государством, но за влияние в этой стране постоянно вели борьбу страны Запада, Россия и Япония. Ход модернизации крайне осложнялся внутриполитической борьбой после свержения Цинской династии. Ос- новным препятствием на пути поступательного развития Китая являлись военно- феодальные клики, фактически расколовшие страну на ряд отдельных самостоя- тельных областей.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l="12832" t="-1508" r="27287" b="23042"/>
          <a:stretch/>
        </p:blipFill>
        <p:spPr>
          <a:xfrm>
            <a:off x="3203848" y="2966463"/>
            <a:ext cx="4176465" cy="3878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3" name="Google Shape;153;p6"/>
          <p:cNvSpPr txBox="1"/>
          <p:nvPr/>
        </p:nvSpPr>
        <p:spPr>
          <a:xfrm>
            <a:off x="2483768" y="6492940"/>
            <a:ext cx="3696018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Китай после Первой мировой войны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5724128" y="5157192"/>
            <a:ext cx="643508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ÐÐ½Ð°Ð¼ÐµÐ½Ð¸ÑÑÐ¹ ÐºÐ¸ÑÐ°ÐµÑ Ð¡ÑÐ½Ñ Ð¯ÑÑÐµÐ½. ÐÐ°Ðº Ð¾ÑÐµÐ½Ð¸Ð²Ð°Ð»Ð¸ ÐµÐ³Ð¾ Ð»Ð¸ÑÐ½Ð¾ÑÑÑ Ð² Ð½Ð°ÑÐµÐ¹ ÑÑÑÐ°Ð½Ðµ Ð¸  Ð·Ð° ÑÑÐ±ÐµÐ¶Ð¾Ð¼ | ÐÐ°Ð±Ð»Ð¸ÐºÐ¾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5031" y="1415179"/>
            <a:ext cx="4170563" cy="538939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0" name="Google Shape;160;p7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7"/>
          <p:cNvSpPr txBox="1"/>
          <p:nvPr>
            <p:ph type="body" idx="1"/>
          </p:nvPr>
        </p:nvSpPr>
        <p:spPr>
          <a:xfrm>
            <a:off x="3347863" y="1628800"/>
            <a:ext cx="5629939" cy="28083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Национальная партия (Гоминьдан)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созданная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Сунь Ятсеном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ещё в 1912 г., поставила своей зада- чей установление национального суверенитета, объединение страны, ликвидацию остатков феода- лизма и преодоление вековой отсталости. Сунь Ят- сен разработал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«три народных принципа»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кото- рые должны были привести к победе националь- ной революции и установлению демократической республики и общества «государственного социа- лизма».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225594" y="6466020"/>
            <a:ext cx="12825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Сунь Ятсен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3" name="Google Shape;163;p7"/>
          <p:cNvGrpSpPr/>
          <p:nvPr/>
        </p:nvGrpSpPr>
        <p:grpSpPr>
          <a:xfrm>
            <a:off x="4500296" y="4365104"/>
            <a:ext cx="4535895" cy="1800199"/>
            <a:chOff x="304" y="144016"/>
            <a:chExt cx="4535895" cy="1800199"/>
          </a:xfrm>
        </p:grpSpPr>
        <p:sp>
          <p:nvSpPr>
            <p:cNvPr id="164" name="Google Shape;164;p7"/>
            <p:cNvSpPr/>
            <p:nvPr/>
          </p:nvSpPr>
          <p:spPr>
            <a:xfrm>
              <a:off x="2268252" y="889162"/>
              <a:ext cx="1604804" cy="2785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5" name="Google Shape;165;p7"/>
            <p:cNvSpPr/>
            <p:nvPr/>
          </p:nvSpPr>
          <p:spPr>
            <a:xfrm>
              <a:off x="2222531" y="889162"/>
              <a:ext cx="91440" cy="2785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7"/>
            <p:cNvSpPr/>
            <p:nvPr/>
          </p:nvSpPr>
          <p:spPr>
            <a:xfrm>
              <a:off x="663447" y="889162"/>
              <a:ext cx="1604804" cy="2785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7" name="Google Shape;167;p7"/>
            <p:cNvSpPr/>
            <p:nvPr/>
          </p:nvSpPr>
          <p:spPr>
            <a:xfrm>
              <a:off x="706392" y="144016"/>
              <a:ext cx="3123719" cy="74514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706392" y="144016"/>
              <a:ext cx="3123719" cy="74514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«Три народных принципа» Сунь Ятсена</a:t>
              </a:r>
              <a:endParaRPr sz="2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04" y="1167682"/>
              <a:ext cx="1326285" cy="77653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04" y="1167682"/>
              <a:ext cx="1326285" cy="776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национа- лизм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605109" y="1167682"/>
              <a:ext cx="1326285" cy="77653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1605109" y="1167682"/>
              <a:ext cx="1326285" cy="776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народовлас-тие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209914" y="1167682"/>
              <a:ext cx="1326285" cy="77653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3209914" y="1167682"/>
              <a:ext cx="1326285" cy="77653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народное благоден- ствие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8"/>
          <p:cNvSpPr txBox="1"/>
          <p:nvPr>
            <p:ph type="body" idx="1"/>
          </p:nvPr>
        </p:nvSpPr>
        <p:spPr>
          <a:xfrm>
            <a:off x="4283968" y="1628800"/>
            <a:ext cx="4752528" cy="259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Гоминьдан и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Коммунистическая партия Китая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КПК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основана в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1921 г.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в союзе с СССР сумели создать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Национальную рево- люционную армию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базу для военных действий на юге Китая. Национальная ре- волюция против военно-феодальных клик началась с патриотического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«движения 30 мая» 1925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Завершилась она летом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1928 г.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успешным окончанием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Северного похо-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4987728" y="6441371"/>
            <a:ext cx="12825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Чан Кайши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3707904" y="6471700"/>
            <a:ext cx="1163421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 l="0" t="0" r="0" b="0"/>
          <a:stretch/>
        </p:blipFill>
        <p:spPr>
          <a:xfrm>
            <a:off x="82202" y="1628801"/>
            <a:ext cx="4133496" cy="51771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 l="19216" t="5299" r="17893" b="0"/>
          <a:stretch/>
        </p:blipFill>
        <p:spPr>
          <a:xfrm>
            <a:off x="3143133" y="3403434"/>
            <a:ext cx="1728192" cy="34025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5" name="Google Shape;185;p8"/>
          <p:cNvSpPr txBox="1"/>
          <p:nvPr/>
        </p:nvSpPr>
        <p:spPr>
          <a:xfrm>
            <a:off x="4802160" y="4088962"/>
            <a:ext cx="4234336" cy="12122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да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Национально-революционной ар- мии во главе с </a:t>
            </a:r>
            <a:r>
              <a:rPr lang="ru-RU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Чан Кайши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 объеди- нением страны под властью Гоминь- дана.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l="0" t="0" r="0" b="0"/>
          <a:stretch/>
        </p:blipFill>
        <p:spPr>
          <a:xfrm>
            <a:off x="5746147" y="2276872"/>
            <a:ext cx="3271653" cy="44717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9" descr="ÐÐ°Ðº ÐºÑÐ»ÑÑÑÑÐ½Ð°Ñ ÑÐµÐ²Ð¾Ð»ÑÑÐ¸Ñ ÐÐ°Ð¾ ÑÐ½Ð¸ÑÑÐ¾Ð¶Ð¸Ð»Ð° Ð¼Ð¸Ð»Ð»Ð¸Ð¾Ð½ ÐºÐ¸ÑÐ°Ð¹ÑÐµÐ²â - ÐÑÐ³ÑÐ¼ÐµÐ½ÑÑ ÐÐµÐ´ÐµÐ»Ð¸"/>
          <p:cNvPicPr preferRelativeResize="0"/>
          <p:nvPr/>
        </p:nvPicPr>
        <p:blipFill rotWithShape="1">
          <a:blip r:embed="rId4">
            <a:alphaModFix/>
          </a:blip>
          <a:srcRect l="5245" t="4788" r="11281" b="4087"/>
          <a:stretch/>
        </p:blipFill>
        <p:spPr>
          <a:xfrm>
            <a:off x="81086" y="2204864"/>
            <a:ext cx="2976567" cy="45490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2" name="Google Shape;192;p9"/>
          <p:cNvSpPr txBox="1"/>
          <p:nvPr>
            <p:ph type="title"/>
          </p:nvPr>
        </p:nvSpPr>
        <p:spPr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 движение за независимость и модернизацию</a:t>
            </a:r>
            <a:endParaRPr sz="3200" b="1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3" name="Google Shape;193;p9"/>
          <p:cNvSpPr txBox="1"/>
          <p:nvPr>
            <p:ph type="body" idx="1"/>
          </p:nvPr>
        </p:nvSpPr>
        <p:spPr>
          <a:xfrm>
            <a:off x="2627784" y="1628800"/>
            <a:ext cx="3888432" cy="31683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 раскол между коммунистами и Гоминьданом привёл к длительной и жестокой гражданской войне. КПК во главе с Мао Цзэдуном боро- лась за превращение национально- демократической революции в со- циалистическую, а Гоминьдан – за буржуазно-демократический путь развития страны. До 1949 г. офи- циальным руководителем Китая являлся Чан Кайши.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3119390" y="6421500"/>
            <a:ext cx="12825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Мао Цзэдун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4416878" y="5434343"/>
            <a:ext cx="12825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Чан Кайши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/>
  <dcterms:created xsi:type="dcterms:W3CDTF">2007-05-01T17:03:23Z</dcterms:creat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2023-01-26T10:00:00Z</vt:filetime>
  </property>
</Properties>
</file>