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 /><Relationship Id="rId28" Type="http://schemas.openxmlformats.org/officeDocument/2006/relationships/tableStyles" Target="tableStyles.xml" /><Relationship Id="rId2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hape 1059"/>
          <p:cNvSpPr>
            <a:spLocks noChangeArrowheads="1" noGrp="1"/>
          </p:cNvSpPr>
          <p:nvPr userDrawn="1"/>
        </p:nvSpPr>
        <p:spPr bwMode="auto">
          <a:xfrm>
            <a:off x="2396066" y="2291401"/>
            <a:ext cx="5452533" cy="41651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12" y="3116"/>
                </a:moveTo>
                <a:lnTo>
                  <a:pt x="22112" y="3116"/>
                </a:lnTo>
                <a:cubicBezTo>
                  <a:pt x="22112" y="3116"/>
                  <a:pt x="27356" y="0"/>
                  <a:pt x="30300" y="4263"/>
                </a:cubicBezTo>
                <a:lnTo>
                  <a:pt x="30300" y="4263"/>
                </a:lnTo>
                <a:cubicBezTo>
                  <a:pt x="33277" y="8577"/>
                  <a:pt x="36666" y="13779"/>
                  <a:pt x="39369" y="17410"/>
                </a:cubicBezTo>
                <a:lnTo>
                  <a:pt x="39369" y="17410"/>
                </a:lnTo>
                <a:cubicBezTo>
                  <a:pt x="41761" y="20624"/>
                  <a:pt x="43200" y="22708"/>
                  <a:pt x="40979" y="26940"/>
                </a:cubicBezTo>
                <a:lnTo>
                  <a:pt x="40979" y="26940"/>
                </a:lnTo>
                <a:cubicBezTo>
                  <a:pt x="39655" y="29461"/>
                  <a:pt x="35076" y="35072"/>
                  <a:pt x="32639" y="38623"/>
                </a:cubicBezTo>
                <a:lnTo>
                  <a:pt x="32639" y="38623"/>
                </a:lnTo>
                <a:cubicBezTo>
                  <a:pt x="30200" y="42175"/>
                  <a:pt x="26202" y="43200"/>
                  <a:pt x="23268" y="42185"/>
                </a:cubicBezTo>
                <a:lnTo>
                  <a:pt x="23268" y="42185"/>
                </a:lnTo>
                <a:cubicBezTo>
                  <a:pt x="20331" y="41168"/>
                  <a:pt x="11584" y="38623"/>
                  <a:pt x="6213" y="36974"/>
                </a:cubicBezTo>
                <a:lnTo>
                  <a:pt x="6213" y="36974"/>
                </a:lnTo>
                <a:cubicBezTo>
                  <a:pt x="1431" y="35502"/>
                  <a:pt x="0" y="32900"/>
                  <a:pt x="214" y="31157"/>
                </a:cubicBezTo>
                <a:lnTo>
                  <a:pt x="214" y="31157"/>
                </a:lnTo>
                <a:cubicBezTo>
                  <a:pt x="760" y="26703"/>
                  <a:pt x="1113" y="19920"/>
                  <a:pt x="1214" y="16042"/>
                </a:cubicBezTo>
                <a:lnTo>
                  <a:pt x="1214" y="16042"/>
                </a:lnTo>
                <a:cubicBezTo>
                  <a:pt x="1303" y="12626"/>
                  <a:pt x="4203" y="11313"/>
                  <a:pt x="6907" y="9989"/>
                </a:cubicBezTo>
                <a:lnTo>
                  <a:pt x="6907" y="9989"/>
                </a:lnTo>
                <a:cubicBezTo>
                  <a:pt x="9245" y="8843"/>
                  <a:pt x="19774" y="4261"/>
                  <a:pt x="22112" y="3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060"/>
          <p:cNvSpPr>
            <a:spLocks noChangeArrowheads="1" noGrp="1"/>
          </p:cNvSpPr>
          <p:nvPr userDrawn="1"/>
        </p:nvSpPr>
        <p:spPr bwMode="auto">
          <a:xfrm>
            <a:off x="1309514" y="1839834"/>
            <a:ext cx="4011787" cy="1314324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0162" y="13104"/>
                </a:moveTo>
                <a:lnTo>
                  <a:pt x="40162" y="13104"/>
                </a:lnTo>
                <a:cubicBezTo>
                  <a:pt x="36799" y="16736"/>
                  <a:pt x="26204" y="28154"/>
                  <a:pt x="22676" y="31251"/>
                </a:cubicBezTo>
                <a:lnTo>
                  <a:pt x="22676" y="31251"/>
                </a:lnTo>
                <a:cubicBezTo>
                  <a:pt x="18513" y="34899"/>
                  <a:pt x="15093" y="37527"/>
                  <a:pt x="13136" y="38511"/>
                </a:cubicBezTo>
                <a:lnTo>
                  <a:pt x="13136" y="38511"/>
                </a:lnTo>
                <a:cubicBezTo>
                  <a:pt x="10861" y="39650"/>
                  <a:pt x="0" y="43200"/>
                  <a:pt x="422" y="38511"/>
                </a:cubicBezTo>
                <a:lnTo>
                  <a:pt x="422" y="38511"/>
                </a:lnTo>
                <a:cubicBezTo>
                  <a:pt x="750" y="34836"/>
                  <a:pt x="12785" y="17028"/>
                  <a:pt x="15584" y="14358"/>
                </a:cubicBezTo>
                <a:lnTo>
                  <a:pt x="15584" y="14358"/>
                </a:lnTo>
                <a:cubicBezTo>
                  <a:pt x="18382" y="11693"/>
                  <a:pt x="34508" y="0"/>
                  <a:pt x="36286" y="2133"/>
                </a:cubicBezTo>
                <a:lnTo>
                  <a:pt x="36286" y="2133"/>
                </a:lnTo>
                <a:cubicBezTo>
                  <a:pt x="38064" y="4272"/>
                  <a:pt x="43200" y="9825"/>
                  <a:pt x="40162" y="13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061"/>
          <p:cNvSpPr>
            <a:spLocks noChangeArrowheads="1" noGrp="1"/>
          </p:cNvSpPr>
          <p:nvPr userDrawn="1"/>
        </p:nvSpPr>
        <p:spPr bwMode="auto">
          <a:xfrm>
            <a:off x="6567030" y="4629133"/>
            <a:ext cx="5395523" cy="2231707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42680" y="32337"/>
                  <a:pt x="42264" y="24810"/>
                  <a:pt x="41982" y="22533"/>
                </a:cubicBezTo>
                <a:lnTo>
                  <a:pt x="41982" y="22533"/>
                </a:lnTo>
                <a:cubicBezTo>
                  <a:pt x="41353" y="17445"/>
                  <a:pt x="31020" y="10782"/>
                  <a:pt x="25434" y="7567"/>
                </a:cubicBezTo>
                <a:lnTo>
                  <a:pt x="25434" y="7567"/>
                </a:lnTo>
                <a:cubicBezTo>
                  <a:pt x="20461" y="4707"/>
                  <a:pt x="15752" y="0"/>
                  <a:pt x="10688" y="12771"/>
                </a:cubicBezTo>
                <a:lnTo>
                  <a:pt x="10688" y="12771"/>
                </a:lnTo>
                <a:cubicBezTo>
                  <a:pt x="5409" y="26085"/>
                  <a:pt x="2329" y="33891"/>
                  <a:pt x="451" y="39632"/>
                </a:cubicBezTo>
                <a:lnTo>
                  <a:pt x="451" y="39632"/>
                </a:lnTo>
                <a:cubicBezTo>
                  <a:pt x="180" y="40459"/>
                  <a:pt x="44" y="41820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062"/>
          <p:cNvSpPr>
            <a:spLocks noChangeArrowheads="1" noGrp="1"/>
          </p:cNvSpPr>
          <p:nvPr userDrawn="1"/>
        </p:nvSpPr>
        <p:spPr bwMode="auto">
          <a:xfrm>
            <a:off x="389187" y="6100774"/>
            <a:ext cx="4968521" cy="75999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37750" y="34083"/>
                  <a:pt x="28707" y="20178"/>
                  <a:pt x="28707" y="20178"/>
                </a:cubicBezTo>
                <a:lnTo>
                  <a:pt x="28707" y="20178"/>
                </a:lnTo>
                <a:cubicBezTo>
                  <a:pt x="23196" y="11772"/>
                  <a:pt x="17935" y="0"/>
                  <a:pt x="14588" y="1341"/>
                </a:cubicBezTo>
                <a:lnTo>
                  <a:pt x="14588" y="1341"/>
                </a:lnTo>
                <a:cubicBezTo>
                  <a:pt x="11240" y="2673"/>
                  <a:pt x="6350" y="22671"/>
                  <a:pt x="1602" y="37718"/>
                </a:cubicBezTo>
                <a:lnTo>
                  <a:pt x="1602" y="37718"/>
                </a:lnTo>
                <a:cubicBezTo>
                  <a:pt x="1072" y="39393"/>
                  <a:pt x="536" y="41175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063"/>
          <p:cNvSpPr>
            <a:spLocks noChangeArrowheads="1" noGrp="1"/>
          </p:cNvSpPr>
          <p:nvPr userDrawn="1"/>
        </p:nvSpPr>
        <p:spPr bwMode="auto">
          <a:xfrm>
            <a:off x="0" y="3254701"/>
            <a:ext cx="2099733" cy="3343682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0" y="43200"/>
                </a:moveTo>
                <a:lnTo>
                  <a:pt x="0" y="43200"/>
                </a:lnTo>
                <a:cubicBezTo>
                  <a:pt x="10450" y="39319"/>
                  <a:pt x="26476" y="34991"/>
                  <a:pt x="31760" y="32779"/>
                </a:cubicBezTo>
                <a:lnTo>
                  <a:pt x="31760" y="32779"/>
                </a:lnTo>
                <a:cubicBezTo>
                  <a:pt x="38554" y="29929"/>
                  <a:pt x="35982" y="23868"/>
                  <a:pt x="39587" y="11934"/>
                </a:cubicBezTo>
                <a:lnTo>
                  <a:pt x="39587" y="11934"/>
                </a:lnTo>
                <a:cubicBezTo>
                  <a:pt x="43199" y="0"/>
                  <a:pt x="33409" y="2565"/>
                  <a:pt x="25082" y="2041"/>
                </a:cubicBezTo>
                <a:lnTo>
                  <a:pt x="25082" y="2041"/>
                </a:lnTo>
                <a:cubicBezTo>
                  <a:pt x="14497" y="1374"/>
                  <a:pt x="7053" y="4621"/>
                  <a:pt x="0" y="7243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655839" y="2708919"/>
            <a:ext cx="6720745" cy="72007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4595833" y="1808820"/>
            <a:ext cx="6720745" cy="72007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9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9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0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3" y="27304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3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9"/>
          <p:cNvSpPr>
            <a:spLocks noChangeArrowheads="1" noGrp="1"/>
          </p:cNvSpPr>
          <p:nvPr userDrawn="1"/>
        </p:nvSpPr>
        <p:spPr bwMode="auto">
          <a:xfrm>
            <a:off x="4976706" y="2"/>
            <a:ext cx="3058159" cy="89379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0" y="0"/>
                </a:moveTo>
                <a:lnTo>
                  <a:pt x="0" y="0"/>
                </a:lnTo>
                <a:cubicBezTo>
                  <a:pt x="1690" y="6213"/>
                  <a:pt x="3698" y="13338"/>
                  <a:pt x="6091" y="21902"/>
                </a:cubicBezTo>
                <a:lnTo>
                  <a:pt x="6091" y="21902"/>
                </a:lnTo>
                <a:cubicBezTo>
                  <a:pt x="12043" y="43199"/>
                  <a:pt x="17573" y="35347"/>
                  <a:pt x="23417" y="30579"/>
                </a:cubicBezTo>
                <a:lnTo>
                  <a:pt x="23417" y="30579"/>
                </a:lnTo>
                <a:cubicBezTo>
                  <a:pt x="29984" y="25223"/>
                  <a:pt x="42123" y="14119"/>
                  <a:pt x="42860" y="5640"/>
                </a:cubicBezTo>
                <a:lnTo>
                  <a:pt x="42860" y="5640"/>
                </a:lnTo>
                <a:cubicBezTo>
                  <a:pt x="42960" y="4507"/>
                  <a:pt x="43072" y="2479"/>
                  <a:pt x="432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60"/>
          <p:cNvSpPr>
            <a:spLocks noChangeArrowheads="1" noGrp="1"/>
          </p:cNvSpPr>
          <p:nvPr userDrawn="1"/>
        </p:nvSpPr>
        <p:spPr bwMode="auto">
          <a:xfrm>
            <a:off x="-24679" y="1"/>
            <a:ext cx="1399539" cy="17975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1743" y="2484"/>
                </a:moveTo>
                <a:lnTo>
                  <a:pt x="31743" y="2484"/>
                </a:lnTo>
                <a:cubicBezTo>
                  <a:pt x="30428" y="1799"/>
                  <a:pt x="28450" y="1080"/>
                  <a:pt x="26054" y="0"/>
                </a:cubicBezTo>
                <a:lnTo>
                  <a:pt x="0" y="0"/>
                </a:lnTo>
                <a:lnTo>
                  <a:pt x="0" y="34200"/>
                </a:lnTo>
                <a:lnTo>
                  <a:pt x="0" y="34200"/>
                </a:lnTo>
                <a:cubicBezTo>
                  <a:pt x="7029" y="37461"/>
                  <a:pt x="14504" y="41491"/>
                  <a:pt x="25070" y="40664"/>
                </a:cubicBezTo>
                <a:lnTo>
                  <a:pt x="25070" y="40664"/>
                </a:lnTo>
                <a:cubicBezTo>
                  <a:pt x="33399" y="40015"/>
                  <a:pt x="43200" y="43200"/>
                  <a:pt x="39593" y="28375"/>
                </a:cubicBezTo>
                <a:lnTo>
                  <a:pt x="39593" y="28375"/>
                </a:lnTo>
                <a:cubicBezTo>
                  <a:pt x="35986" y="13550"/>
                  <a:pt x="38530" y="6023"/>
                  <a:pt x="31743" y="24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061"/>
          <p:cNvSpPr>
            <a:spLocks noChangeArrowheads="1" noGrp="1"/>
          </p:cNvSpPr>
          <p:nvPr userDrawn="1"/>
        </p:nvSpPr>
        <p:spPr bwMode="auto">
          <a:xfrm>
            <a:off x="1637456" y="1"/>
            <a:ext cx="3839633" cy="26096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2864" y="0"/>
                </a:moveTo>
                <a:lnTo>
                  <a:pt x="10583" y="0"/>
                </a:lnTo>
                <a:lnTo>
                  <a:pt x="10583" y="0"/>
                </a:lnTo>
                <a:cubicBezTo>
                  <a:pt x="9017" y="532"/>
                  <a:pt x="7515" y="1058"/>
                  <a:pt x="6214" y="1509"/>
                </a:cubicBezTo>
                <a:lnTo>
                  <a:pt x="6214" y="1509"/>
                </a:lnTo>
                <a:cubicBezTo>
                  <a:pt x="1428" y="3166"/>
                  <a:pt x="0" y="6109"/>
                  <a:pt x="212" y="8072"/>
                </a:cubicBezTo>
                <a:lnTo>
                  <a:pt x="212" y="8072"/>
                </a:lnTo>
                <a:cubicBezTo>
                  <a:pt x="758" y="13092"/>
                  <a:pt x="1111" y="20742"/>
                  <a:pt x="1212" y="25114"/>
                </a:cubicBezTo>
                <a:lnTo>
                  <a:pt x="1212" y="25114"/>
                </a:lnTo>
                <a:cubicBezTo>
                  <a:pt x="1301" y="28962"/>
                  <a:pt x="4204" y="30446"/>
                  <a:pt x="6906" y="31937"/>
                </a:cubicBezTo>
                <a:lnTo>
                  <a:pt x="6906" y="31937"/>
                </a:lnTo>
                <a:cubicBezTo>
                  <a:pt x="9246" y="33229"/>
                  <a:pt x="19775" y="38395"/>
                  <a:pt x="22112" y="39685"/>
                </a:cubicBezTo>
                <a:lnTo>
                  <a:pt x="22112" y="39685"/>
                </a:lnTo>
                <a:cubicBezTo>
                  <a:pt x="22112" y="39685"/>
                  <a:pt x="27355" y="43200"/>
                  <a:pt x="30298" y="38395"/>
                </a:cubicBezTo>
                <a:lnTo>
                  <a:pt x="30298" y="38395"/>
                </a:lnTo>
                <a:cubicBezTo>
                  <a:pt x="33277" y="33533"/>
                  <a:pt x="36665" y="27667"/>
                  <a:pt x="39367" y="23576"/>
                </a:cubicBezTo>
                <a:lnTo>
                  <a:pt x="39367" y="23576"/>
                </a:lnTo>
                <a:cubicBezTo>
                  <a:pt x="41761" y="19953"/>
                  <a:pt x="43200" y="17587"/>
                  <a:pt x="40977" y="12816"/>
                </a:cubicBezTo>
                <a:lnTo>
                  <a:pt x="40977" y="12816"/>
                </a:lnTo>
                <a:cubicBezTo>
                  <a:pt x="39697" y="10062"/>
                  <a:pt x="35347" y="3936"/>
                  <a:pt x="328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1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earningapps.org/view37810862" TargetMode="External"/><Relationship Id="rId3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earningapps.org/view10060441" TargetMode="External"/><Relationship Id="rId3" Type="http://schemas.openxmlformats.org/officeDocument/2006/relationships/hyperlink" Target="https://learningapps.org/view24088179" TargetMode="External"/><Relationship Id="rId4" Type="http://schemas.openxmlformats.org/officeDocument/2006/relationships/hyperlink" Target="https://learningapps.org/view2056254" TargetMode="Externa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599615" y="634999"/>
            <a:ext cx="10716964" cy="1893899"/>
          </a:xfrm>
        </p:spPr>
        <p:txBody>
          <a:bodyPr/>
          <a:lstStyle/>
          <a:p>
            <a:pPr algn="ctr">
              <a:defRPr/>
            </a:pPr>
            <a:r>
              <a:rPr lang="ru-RU" sz="6000" b="1"/>
              <a:t>Социально-экономическое развитие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978172" y="2708919"/>
            <a:ext cx="10398413" cy="72007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65000" lnSpcReduction="7000"/>
          </a:bodyPr>
          <a:lstStyle/>
          <a:p>
            <a:pPr algn="ctr">
              <a:defRPr/>
            </a:pPr>
            <a:r>
              <a:rPr lang="ru-RU" sz="7200" b="1">
                <a:solidFill>
                  <a:schemeClr val="tx1"/>
                </a:solidFill>
              </a:rPr>
              <a:t>1918-1941</a:t>
            </a:r>
            <a:endParaRPr sz="7200" b="1">
              <a:solidFill>
                <a:schemeClr val="tx1"/>
              </a:solidFill>
            </a:endParaRPr>
          </a:p>
        </p:txBody>
      </p:sp>
      <p:pic>
        <p:nvPicPr>
          <p:cNvPr id="32410269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43846" y="1782884"/>
            <a:ext cx="3080688" cy="4409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240034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2892444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07506791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404326" y="48845"/>
            <a:ext cx="9269807" cy="6740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828947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89780088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99691936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14750" y="451826"/>
            <a:ext cx="5081249" cy="5798808"/>
          </a:xfrm>
          <a:prstGeom prst="rect">
            <a:avLst/>
          </a:prstGeom>
        </p:spPr>
      </p:pic>
      <p:pic>
        <p:nvPicPr>
          <p:cNvPr id="39651883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716346" y="732692"/>
            <a:ext cx="4356255" cy="6030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60000"/>
            <a:lumOff val="4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611124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2734955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95755697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95384" y="174503"/>
            <a:ext cx="5729815" cy="4297361"/>
          </a:xfrm>
          <a:prstGeom prst="rect">
            <a:avLst/>
          </a:prstGeom>
        </p:spPr>
      </p:pic>
      <p:pic>
        <p:nvPicPr>
          <p:cNvPr id="127556539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925199" y="174503"/>
            <a:ext cx="6128264" cy="4297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451618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18945096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3265113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20198" y="207595"/>
            <a:ext cx="11515847" cy="6488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716448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3692246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8908627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746249" y="274638"/>
            <a:ext cx="9184326" cy="6502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7884584" name="Объект 2"/>
          <p:cNvSpPr>
            <a:spLocks noGrp="1"/>
          </p:cNvSpPr>
          <p:nvPr>
            <p:ph sz="half" idx="1"/>
          </p:nvPr>
        </p:nvSpPr>
        <p:spPr bwMode="auto">
          <a:xfrm flipH="0" flipV="0">
            <a:off x="609599" y="402980"/>
            <a:ext cx="5384799" cy="572318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 sz="4800"/>
              <a:t>Национализация</a:t>
            </a:r>
            <a:endParaRPr sz="4800"/>
          </a:p>
          <a:p>
            <a:pPr>
              <a:defRPr/>
            </a:pPr>
            <a:r>
              <a:rPr sz="4800"/>
              <a:t>Отмена ТДО</a:t>
            </a:r>
            <a:endParaRPr sz="4800"/>
          </a:p>
          <a:p>
            <a:pPr>
              <a:defRPr/>
            </a:pPr>
            <a:r>
              <a:rPr sz="4800"/>
              <a:t>Трудовая повинность</a:t>
            </a:r>
            <a:endParaRPr sz="4800"/>
          </a:p>
          <a:p>
            <a:pPr>
              <a:defRPr/>
            </a:pPr>
            <a:r>
              <a:rPr sz="4800" b="1">
                <a:highlight>
                  <a:srgbClr val="FFFF00"/>
                </a:highlight>
              </a:rPr>
              <a:t>Продразверстка</a:t>
            </a:r>
            <a:endParaRPr sz="4800"/>
          </a:p>
          <a:p>
            <a:pPr>
              <a:defRPr/>
            </a:pPr>
            <a:r>
              <a:rPr sz="4800"/>
              <a:t>Уравнительность и натуральная оплата</a:t>
            </a:r>
            <a:endParaRPr sz="4800"/>
          </a:p>
        </p:txBody>
      </p:sp>
      <p:sp>
        <p:nvSpPr>
          <p:cNvPr id="1069124360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6197599" y="402980"/>
            <a:ext cx="5384799" cy="5723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 sz="3600">
                <a:highlight>
                  <a:srgbClr val="FFFF00"/>
                </a:highlight>
              </a:rPr>
              <a:t>Продналог </a:t>
            </a:r>
            <a:endParaRPr sz="3600"/>
          </a:p>
          <a:p>
            <a:pPr>
              <a:defRPr/>
            </a:pPr>
            <a:r>
              <a:rPr sz="3600"/>
              <a:t>выбор форм земледелия, кооперации, </a:t>
            </a:r>
            <a:endParaRPr sz="3600"/>
          </a:p>
          <a:p>
            <a:pPr>
              <a:defRPr/>
            </a:pPr>
            <a:r>
              <a:rPr sz="3600">
                <a:highlight>
                  <a:srgbClr val="FFFF00"/>
                </a:highlight>
              </a:rPr>
              <a:t>частное производство и торговля</a:t>
            </a:r>
            <a:endParaRPr sz="3600">
              <a:highlight>
                <a:srgbClr val="FFFF00"/>
              </a:highlight>
            </a:endParaRPr>
          </a:p>
          <a:p>
            <a:pPr>
              <a:defRPr/>
            </a:pPr>
            <a:r>
              <a:rPr sz="3600"/>
              <a:t>Аренда и найм рабсилы</a:t>
            </a:r>
            <a:endParaRPr sz="3600"/>
          </a:p>
          <a:p>
            <a:pPr>
              <a:defRPr/>
            </a:pPr>
            <a:r>
              <a:rPr sz="3600"/>
              <a:t>денежная реформа</a:t>
            </a:r>
            <a:endParaRPr sz="3600"/>
          </a:p>
          <a:p>
            <a:pPr>
              <a:defRPr/>
            </a:pPr>
            <a:r>
              <a:rPr sz="3600"/>
              <a:t>хозрасчет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278547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ИТОГИ</a:t>
            </a:r>
            <a:endParaRPr/>
          </a:p>
        </p:txBody>
      </p:sp>
      <p:sp>
        <p:nvSpPr>
          <p:cNvPr id="1660460627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indent="0">
              <a:buFont typeface="Arial"/>
              <a:buNone/>
              <a:defRPr/>
            </a:pPr>
            <a:r>
              <a:rPr sz="3600"/>
              <a:t>Падение производства</a:t>
            </a:r>
            <a:endParaRPr sz="3600"/>
          </a:p>
          <a:p>
            <a:pPr marL="0" indent="0">
              <a:buFont typeface="Arial"/>
              <a:buNone/>
              <a:defRPr/>
            </a:pPr>
            <a:r>
              <a:rPr sz="3600"/>
              <a:t>Развал экономических связей</a:t>
            </a:r>
            <a:endParaRPr sz="3600"/>
          </a:p>
          <a:p>
            <a:pPr marL="0" indent="0">
              <a:buFont typeface="Arial"/>
              <a:buNone/>
              <a:defRPr/>
            </a:pPr>
            <a:r>
              <a:rPr sz="3600"/>
              <a:t>Тяжелый кризис и голод</a:t>
            </a:r>
            <a:endParaRPr sz="3600"/>
          </a:p>
          <a:p>
            <a:pPr marL="0" indent="0">
              <a:buFont typeface="Arial"/>
              <a:buNone/>
              <a:defRPr/>
            </a:pPr>
            <a:r>
              <a:rPr sz="3600"/>
              <a:t>Протесты против большевиков</a:t>
            </a:r>
            <a:endParaRPr sz="3600"/>
          </a:p>
        </p:txBody>
      </p:sp>
      <p:sp>
        <p:nvSpPr>
          <p:cNvPr id="467112167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6197599" y="1221152"/>
            <a:ext cx="5587784" cy="4905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 sz="3200"/>
              <a:t>Восстановление с\х и промышленности</a:t>
            </a:r>
            <a:endParaRPr sz="3200"/>
          </a:p>
          <a:p>
            <a:pPr>
              <a:defRPr/>
            </a:pPr>
            <a:r>
              <a:rPr sz="3200"/>
              <a:t>Насыщение рынка товарами</a:t>
            </a:r>
            <a:endParaRPr sz="3200"/>
          </a:p>
          <a:p>
            <a:pPr>
              <a:defRPr/>
            </a:pPr>
            <a:r>
              <a:rPr sz="3200"/>
              <a:t>Имущественное расслоение</a:t>
            </a:r>
            <a:endParaRPr sz="3200"/>
          </a:p>
          <a:p>
            <a:pPr>
              <a:defRPr/>
            </a:pPr>
            <a:r>
              <a:rPr sz="3200"/>
              <a:t>Преодоление инфляции</a:t>
            </a:r>
            <a:endParaRPr sz="3200"/>
          </a:p>
          <a:p>
            <a:pPr>
              <a:defRPr/>
            </a:pPr>
            <a:r>
              <a:rPr sz="3200"/>
              <a:t>Электрификация </a:t>
            </a:r>
            <a:endParaRPr sz="3200"/>
          </a:p>
          <a:p>
            <a:pPr>
              <a:defRPr/>
            </a:pPr>
            <a:r>
              <a:rPr sz="3200"/>
              <a:t>Развитие кооперации(колхозов-коммун)</a:t>
            </a:r>
            <a:endParaRPr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095162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ИНДУСТРИАЛИЗАЦИЯ</a:t>
            </a:r>
            <a:endParaRPr/>
          </a:p>
        </p:txBody>
      </p:sp>
      <p:sp>
        <p:nvSpPr>
          <p:cNvPr id="1914511669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15357021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90769" y="0"/>
            <a:ext cx="11612562" cy="6667499"/>
          </a:xfrm>
          <a:prstGeom prst="rect">
            <a:avLst/>
          </a:prstGeom>
        </p:spPr>
      </p:pic>
      <p:sp>
        <p:nvSpPr>
          <p:cNvPr id="1034660549" name=""/>
          <p:cNvSpPr txBox="1"/>
          <p:nvPr/>
        </p:nvSpPr>
        <p:spPr bwMode="auto">
          <a:xfrm flipH="0" flipV="0">
            <a:off x="8964519" y="1245576"/>
            <a:ext cx="2821189" cy="1188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7200" b="1">
                <a:solidFill>
                  <a:srgbClr val="FF0000"/>
                </a:solidFill>
              </a:rPr>
              <a:t>1925</a:t>
            </a:r>
            <a:endParaRPr sz="7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168636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b="1"/>
              <a:t>ОСОБЕННОСТИ В БССР</a:t>
            </a:r>
            <a:endParaRPr b="1"/>
          </a:p>
        </p:txBody>
      </p:sp>
      <p:sp>
        <p:nvSpPr>
          <p:cNvPr id="1106522898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/>
              <a:t>Форсированные темпы</a:t>
            </a:r>
            <a:endParaRPr/>
          </a:p>
          <a:p>
            <a:pPr>
              <a:defRPr/>
            </a:pPr>
            <a:r>
              <a:rPr/>
              <a:t>Ограничение в создании ВПК и тяжелой промышленности</a:t>
            </a:r>
            <a:endParaRPr/>
          </a:p>
          <a:p>
            <a:pPr>
              <a:defRPr/>
            </a:pPr>
            <a:r>
              <a:rPr/>
              <a:t>Упор на легкую и перерабатывающую</a:t>
            </a:r>
            <a:endParaRPr/>
          </a:p>
          <a:p>
            <a:pPr>
              <a:defRPr/>
            </a:pPr>
            <a:r>
              <a:rPr/>
              <a:t>Использование местного сырья</a:t>
            </a:r>
            <a:endParaRPr/>
          </a:p>
          <a:p>
            <a:pPr>
              <a:defRPr/>
            </a:pPr>
            <a:r>
              <a:rPr/>
              <a:t>Появление новых отраслей</a:t>
            </a:r>
            <a:endParaRPr/>
          </a:p>
          <a:p>
            <a:pPr>
              <a:defRPr/>
            </a:pPr>
            <a:r>
              <a:rPr/>
              <a:t>За счет союзных средств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>
                <a:highlight>
                  <a:srgbClr val="FFFF00"/>
                </a:highlight>
              </a:rPr>
              <a:t>Познакомьтесь с открытыми предприятиями</a:t>
            </a:r>
            <a:endParaRPr>
              <a:highlight>
                <a:srgbClr val="FFFF00"/>
              </a:highlight>
            </a:endParaRPr>
          </a:p>
          <a:p>
            <a:pPr marL="0" indent="0">
              <a:buFont typeface="Arial"/>
              <a:buNone/>
              <a:defRPr/>
            </a:pPr>
            <a:r>
              <a:rPr/>
              <a:t>Гомсельмаш, КИМ, Знамя индустриализации, льнокомбинаты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159180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ИТОГИ</a:t>
            </a:r>
            <a:endParaRPr/>
          </a:p>
        </p:txBody>
      </p:sp>
      <p:sp>
        <p:nvSpPr>
          <p:cNvPr id="105740138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294326" y="598365"/>
            <a:ext cx="5641730" cy="552779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sz="4800"/>
              <a:t>Новые отрасли и предприятия</a:t>
            </a:r>
            <a:endParaRPr sz="4800"/>
          </a:p>
          <a:p>
            <a:pPr>
              <a:defRPr/>
            </a:pPr>
            <a:r>
              <a:rPr sz="4800"/>
              <a:t>Республика аграрно-индустриальная</a:t>
            </a:r>
            <a:endParaRPr sz="4800"/>
          </a:p>
          <a:p>
            <a:pPr>
              <a:defRPr/>
            </a:pPr>
            <a:r>
              <a:rPr sz="4800"/>
              <a:t>пролетариат</a:t>
            </a:r>
            <a:endParaRPr sz="4800"/>
          </a:p>
        </p:txBody>
      </p:sp>
      <p:pic>
        <p:nvPicPr>
          <p:cNvPr id="119229692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728586" y="1600201"/>
            <a:ext cx="5922471" cy="4310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593831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32508194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86680339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09598" y="83228"/>
            <a:ext cx="11199756" cy="6931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091877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Коллективизация 1927</a:t>
            </a:r>
            <a:endParaRPr/>
          </a:p>
        </p:txBody>
      </p:sp>
      <p:sp>
        <p:nvSpPr>
          <p:cNvPr id="123356541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1930</a:t>
            </a:r>
            <a:endParaRPr/>
          </a:p>
        </p:txBody>
      </p:sp>
      <p:pic>
        <p:nvPicPr>
          <p:cNvPr id="184703352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77097" y="3395907"/>
            <a:ext cx="11689054" cy="3174999"/>
          </a:xfrm>
          <a:prstGeom prst="rect">
            <a:avLst/>
          </a:prstGeom>
        </p:spPr>
      </p:pic>
      <p:pic>
        <p:nvPicPr>
          <p:cNvPr id="170163112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77097" y="207807"/>
            <a:ext cx="4330209" cy="3490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9116799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702692" y="274638"/>
            <a:ext cx="6879707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/>
              <a:t>1929-сплошная коллективизация</a:t>
            </a:r>
            <a:endParaRPr/>
          </a:p>
        </p:txBody>
      </p:sp>
      <p:sp>
        <p:nvSpPr>
          <p:cNvPr id="1119322674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5215576" y="1514230"/>
            <a:ext cx="6366822" cy="4611933"/>
          </a:xfrm>
        </p:spPr>
        <p:txBody>
          <a:bodyPr/>
          <a:lstStyle/>
          <a:p>
            <a:pPr>
              <a:defRPr/>
            </a:pPr>
            <a:r>
              <a:rPr/>
              <a:t>МТС – Дзержинский район</a:t>
            </a:r>
            <a:endParaRPr/>
          </a:p>
          <a:p>
            <a:pPr>
              <a:defRPr/>
            </a:pPr>
            <a:r>
              <a:rPr/>
              <a:t>Рабочие –агитаторы и организаторы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>
                <a:highlight>
                  <a:srgbClr val="FFFF00"/>
                </a:highlight>
              </a:rPr>
              <a:t>«двадцатипятитысячники»</a:t>
            </a:r>
            <a:endParaRPr>
              <a:highlight>
                <a:srgbClr val="FFFF00"/>
              </a:highlight>
            </a:endParaRPr>
          </a:p>
          <a:p>
            <a:pPr marL="0" indent="0">
              <a:buFont typeface="Arial"/>
              <a:buNone/>
              <a:defRPr/>
            </a:pPr>
            <a:r>
              <a:rPr/>
              <a:t>Кулацкие хозяйства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/>
              <a:t>К 1935-90%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>
                <a:highlight>
                  <a:srgbClr val="FFFF00"/>
                </a:highlight>
              </a:rPr>
              <a:t>перегибы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175710227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4531730" cy="6692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329579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28595306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1613768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44413" y="-73269"/>
            <a:ext cx="10503172" cy="6814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430116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5086024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7364807" y="647211"/>
            <a:ext cx="4310672" cy="5478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/>
              <a:t>Самостоятельно разобрать положение в экономике Западной Беларуси</a:t>
            </a:r>
            <a:endParaRPr/>
          </a:p>
        </p:txBody>
      </p:sp>
      <p:pic>
        <p:nvPicPr>
          <p:cNvPr id="168082911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15191" y="225792"/>
            <a:ext cx="6522211" cy="5832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695594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07254319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8024818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09598" y="274637"/>
            <a:ext cx="10972800" cy="816575"/>
          </a:xfrm>
        </p:spPr>
        <p:txBody>
          <a:bodyPr/>
          <a:lstStyle/>
          <a:p>
            <a:pPr>
              <a:defRPr/>
            </a:pPr>
            <a:r>
              <a:rPr/>
              <a:t>Упражнения для проверки знаний</a:t>
            </a:r>
            <a:endParaRPr/>
          </a:p>
        </p:txBody>
      </p:sp>
      <p:sp>
        <p:nvSpPr>
          <p:cNvPr id="1398709741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609598" y="915509"/>
            <a:ext cx="10972800" cy="5210652"/>
          </a:xfrm>
        </p:spPr>
        <p:txBody>
          <a:bodyPr/>
          <a:lstStyle/>
          <a:p>
            <a:pPr>
              <a:defRPr/>
            </a:pPr>
            <a:r>
              <a:rPr u="sng">
                <a:hlinkClick r:id="rId2" tooltip="https://learningapps.org/view37810862"/>
              </a:rPr>
              <a:t>https://learningapps.org/view37810862</a:t>
            </a:r>
            <a:r>
              <a:rPr/>
              <a:t> (реформа 1861)</a:t>
            </a:r>
            <a:endParaRPr/>
          </a:p>
        </p:txBody>
      </p:sp>
      <p:pic>
        <p:nvPicPr>
          <p:cNvPr id="134277688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109708" y="1844626"/>
            <a:ext cx="9923591" cy="4748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561798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06577089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2417697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43936" y="369902"/>
            <a:ext cx="11960585" cy="6128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1725201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Исторический диктант</a:t>
            </a:r>
            <a:endParaRPr sz="44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endParaRPr/>
          </a:p>
        </p:txBody>
      </p:sp>
      <p:sp>
        <p:nvSpPr>
          <p:cNvPr id="311865819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609598" y="1026480"/>
            <a:ext cx="11024794" cy="539609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ru-RU" sz="24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1. Крестьяне, освобожденные от крепостного права, но не переведенные на</a:t>
            </a:r>
            <a:endParaRPr sz="24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выкуп____________________</a:t>
            </a:r>
            <a:endParaRPr sz="24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2. Разобщенность и раздробленность земельного надела крестьян</a:t>
            </a:r>
            <a:r>
              <a:rPr lang="ru-RU" sz="24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________</a:t>
            </a:r>
            <a:endParaRPr sz="24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3. Ежегодные на протяжении 1861-1906 гг погашения крестьянами 1/49</a:t>
            </a:r>
            <a:endParaRPr sz="24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части денежной суммы, выплаченной правительством за выкуп</a:t>
            </a:r>
            <a:endParaRPr sz="24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крестьянских наделов __________________</a:t>
            </a:r>
            <a:endParaRPr sz="24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4. Акты, регулировавшие поземельные отношения временнообязанных</a:t>
            </a:r>
            <a:endParaRPr sz="24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крестьян с помещиками ________________</a:t>
            </a:r>
            <a:endParaRPr sz="24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5. Государственная кредитная операция по выкупу крестьянами</a:t>
            </a:r>
            <a:endParaRPr sz="24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земли_____________</a:t>
            </a:r>
            <a:endParaRPr sz="24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6. Даты Отмены крепостного права частновладельческих и</a:t>
            </a:r>
            <a:endParaRPr sz="24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государственных крестьян</a:t>
            </a:r>
            <a:r>
              <a:rPr sz="2400"/>
              <a:t>_______________</a:t>
            </a:r>
            <a:endParaRPr sz="24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7.Земли совместного пользования помещика и крестьянина _______________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601961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Проверяем материал</a:t>
            </a:r>
            <a:endParaRPr/>
          </a:p>
        </p:txBody>
      </p:sp>
      <p:sp>
        <p:nvSpPr>
          <p:cNvPr id="1337446044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u="sng">
                <a:hlinkClick r:id="rId2" tooltip="https://learningapps.org/view10060441"/>
              </a:rPr>
              <a:t>https://learningapps.org/view10060441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u="sng">
                <a:hlinkClick r:id="rId3" tooltip="https://learningapps.org/view24088179"/>
              </a:rPr>
              <a:t>https://learningapps.org/view24088179</a:t>
            </a:r>
            <a:r>
              <a:rPr/>
              <a:t> (столыпинская реформа)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u="sng">
                <a:hlinkClick r:id="rId4" tooltip="https://learningapps.org/view2056254"/>
              </a:rPr>
              <a:t>https://learningapps.org/view2056254</a:t>
            </a:r>
            <a:r>
              <a:rPr/>
              <a:t>  (развитие промышленности)</a:t>
            </a:r>
            <a:endParaRPr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1025609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algn="ctr">
              <a:defRPr/>
            </a:pPr>
            <a:r>
              <a:rPr sz="4800" b="1"/>
              <a:t>Строительство экономики нового типа</a:t>
            </a:r>
            <a:endParaRPr sz="4800" b="1"/>
          </a:p>
        </p:txBody>
      </p:sp>
      <p:sp>
        <p:nvSpPr>
          <p:cNvPr id="165859899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609599" y="3822211"/>
            <a:ext cx="10785015" cy="282086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4800" b="1"/>
              <a:t>Определим временные рамки</a:t>
            </a:r>
            <a:endParaRPr sz="4800" b="1"/>
          </a:p>
          <a:p>
            <a:pPr>
              <a:defRPr/>
            </a:pPr>
            <a:r>
              <a:rPr sz="4800" b="1"/>
              <a:t>Выделим причины</a:t>
            </a:r>
            <a:endParaRPr sz="4800" b="1"/>
          </a:p>
          <a:p>
            <a:pPr>
              <a:defRPr/>
            </a:pPr>
            <a:r>
              <a:rPr sz="4800" b="1"/>
              <a:t>Основные мероприятия</a:t>
            </a:r>
            <a:endParaRPr sz="4800" b="1"/>
          </a:p>
          <a:p>
            <a:pPr>
              <a:defRPr/>
            </a:pPr>
            <a:r>
              <a:rPr sz="4800" b="1"/>
              <a:t>Подведем итоги</a:t>
            </a:r>
            <a:endParaRPr sz="4800" b="1"/>
          </a:p>
        </p:txBody>
      </p:sp>
      <p:sp>
        <p:nvSpPr>
          <p:cNvPr id="1809700307" name=""/>
          <p:cNvSpPr/>
          <p:nvPr/>
        </p:nvSpPr>
        <p:spPr bwMode="auto">
          <a:xfrm flipH="0" flipV="0">
            <a:off x="672884" y="1941634"/>
            <a:ext cx="2417884" cy="1587499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753770" name=""/>
          <p:cNvSpPr/>
          <p:nvPr/>
        </p:nvSpPr>
        <p:spPr bwMode="auto">
          <a:xfrm flipH="0" flipV="0">
            <a:off x="3628076" y="1892788"/>
            <a:ext cx="2356826" cy="1587499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1875868" name=""/>
          <p:cNvSpPr/>
          <p:nvPr/>
        </p:nvSpPr>
        <p:spPr bwMode="auto">
          <a:xfrm flipH="0" flipV="0">
            <a:off x="6314615" y="1892788"/>
            <a:ext cx="2393461" cy="1587499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rPr sz="2400" b="1">
                <a:solidFill>
                  <a:schemeClr val="bg1"/>
                </a:solidFill>
              </a:rPr>
              <a:t>индустриализация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047761696" name=""/>
          <p:cNvSpPr/>
          <p:nvPr/>
        </p:nvSpPr>
        <p:spPr bwMode="auto">
          <a:xfrm flipH="0" flipV="0">
            <a:off x="9294230" y="1892788"/>
            <a:ext cx="2369038" cy="1587499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rPr sz="2400" b="1">
                <a:solidFill>
                  <a:schemeClr val="bg1"/>
                </a:solidFill>
              </a:rPr>
              <a:t>коллективизация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494959520" name=""/>
          <p:cNvSpPr txBox="1"/>
          <p:nvPr/>
        </p:nvSpPr>
        <p:spPr bwMode="auto">
          <a:xfrm flipH="0" flipV="0">
            <a:off x="782788" y="2075961"/>
            <a:ext cx="2222679" cy="11887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 b="1">
                <a:solidFill>
                  <a:schemeClr val="bg1"/>
                </a:solidFill>
              </a:rPr>
              <a:t>политика </a:t>
            </a:r>
            <a:endParaRPr sz="2400" b="1">
              <a:solidFill>
                <a:schemeClr val="bg1"/>
              </a:solidFill>
            </a:endParaRPr>
          </a:p>
          <a:p>
            <a:pPr>
              <a:defRPr/>
            </a:pPr>
            <a:r>
              <a:rPr sz="2400" b="1">
                <a:solidFill>
                  <a:schemeClr val="bg1"/>
                </a:solidFill>
              </a:rPr>
              <a:t>военного</a:t>
            </a:r>
            <a:endParaRPr sz="2400" b="1">
              <a:solidFill>
                <a:schemeClr val="bg1"/>
              </a:solidFill>
            </a:endParaRPr>
          </a:p>
          <a:p>
            <a:pPr>
              <a:defRPr/>
            </a:pPr>
            <a:r>
              <a:rPr sz="2400" b="1">
                <a:solidFill>
                  <a:schemeClr val="bg1"/>
                </a:solidFill>
              </a:rPr>
              <a:t> коммунизма</a:t>
            </a:r>
            <a:endParaRPr sz="2400" b="1">
              <a:solidFill>
                <a:schemeClr val="bg1"/>
              </a:solidFill>
            </a:endParaRPr>
          </a:p>
        </p:txBody>
      </p:sp>
      <p:sp>
        <p:nvSpPr>
          <p:cNvPr id="255065433" name=""/>
          <p:cNvSpPr txBox="1"/>
          <p:nvPr/>
        </p:nvSpPr>
        <p:spPr bwMode="auto">
          <a:xfrm flipH="0" flipV="0">
            <a:off x="3774615" y="1770672"/>
            <a:ext cx="2045313" cy="155451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 b="1">
                <a:solidFill>
                  <a:schemeClr val="bg1"/>
                </a:solidFill>
              </a:rPr>
              <a:t>новая</a:t>
            </a:r>
            <a:endParaRPr sz="2400" b="1">
              <a:solidFill>
                <a:schemeClr val="bg1"/>
              </a:solidFill>
            </a:endParaRPr>
          </a:p>
          <a:p>
            <a:pPr>
              <a:defRPr/>
            </a:pPr>
            <a:r>
              <a:rPr sz="2400" b="1">
                <a:solidFill>
                  <a:schemeClr val="bg1"/>
                </a:solidFill>
              </a:rPr>
              <a:t>экономическая</a:t>
            </a:r>
            <a:endParaRPr sz="2400" b="1">
              <a:solidFill>
                <a:schemeClr val="bg1"/>
              </a:solidFill>
            </a:endParaRPr>
          </a:p>
          <a:p>
            <a:pPr>
              <a:defRPr/>
            </a:pPr>
            <a:r>
              <a:rPr sz="2400" b="1">
                <a:solidFill>
                  <a:schemeClr val="bg1"/>
                </a:solidFill>
              </a:rPr>
              <a:t>политика</a:t>
            </a:r>
            <a:endParaRPr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5858730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4800" b="1"/>
              <a:t>Оформим работу в форме таблицы</a:t>
            </a:r>
            <a:endParaRPr sz="4800" b="1"/>
          </a:p>
        </p:txBody>
      </p:sp>
      <p:sp>
        <p:nvSpPr>
          <p:cNvPr id="774585681" name="Объект 2"/>
          <p:cNvSpPr>
            <a:spLocks noGrp="1"/>
          </p:cNvSpPr>
          <p:nvPr>
            <p:ph sz="half" idx="1"/>
          </p:nvPr>
        </p:nvSpPr>
        <p:spPr bwMode="auto">
          <a:xfrm flipH="0" flipV="0">
            <a:off x="609599" y="1221152"/>
            <a:ext cx="5384799" cy="550740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 sz="2800" b="1"/>
              <a:t>Военный коммунизм</a:t>
            </a:r>
            <a:endParaRPr sz="2800" b="1"/>
          </a:p>
          <a:p>
            <a:pPr>
              <a:defRPr/>
            </a:pPr>
            <a:endParaRPr sz="2800" b="1"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Необходимость мобилизации ресурсов во время Гражданской войны</a:t>
            </a:r>
            <a:endParaRPr/>
          </a:p>
          <a:p>
            <a:pPr>
              <a:defRPr/>
            </a:pPr>
            <a:r>
              <a:rPr/>
              <a:t>Нехватка продовольствия</a:t>
            </a:r>
            <a:endParaRPr/>
          </a:p>
          <a:p>
            <a:pPr>
              <a:defRPr/>
            </a:pPr>
            <a:r>
              <a:rPr/>
              <a:t>Укрепление государственного сектора с жесткой централизацией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1324495121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6197599" y="1282211"/>
            <a:ext cx="5384799" cy="4843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 b="1"/>
              <a:t>НЭП</a:t>
            </a:r>
            <a:endParaRPr b="1"/>
          </a:p>
          <a:p>
            <a:pPr>
              <a:defRPr/>
            </a:pPr>
            <a:endParaRPr b="1"/>
          </a:p>
          <a:p>
            <a:pPr>
              <a:defRPr/>
            </a:pPr>
            <a:endParaRPr b="1"/>
          </a:p>
          <a:p>
            <a:pPr>
              <a:defRPr/>
            </a:pPr>
            <a:endParaRPr b="1"/>
          </a:p>
          <a:p>
            <a:pPr>
              <a:defRPr/>
            </a:pPr>
            <a:r>
              <a:rPr b="0"/>
              <a:t>Выход из кризиса, преодоление разрухи</a:t>
            </a:r>
            <a:endParaRPr b="0"/>
          </a:p>
          <a:p>
            <a:pPr>
              <a:defRPr/>
            </a:pPr>
            <a:r>
              <a:rPr b="0"/>
              <a:t>Снижение социальной напряженности</a:t>
            </a:r>
            <a:endParaRPr b="0"/>
          </a:p>
          <a:p>
            <a:pPr>
              <a:defRPr/>
            </a:pPr>
            <a:r>
              <a:rPr b="0"/>
              <a:t>Укрепление доверия к большевикам</a:t>
            </a:r>
            <a:endParaRPr b="0"/>
          </a:p>
        </p:txBody>
      </p:sp>
      <p:sp>
        <p:nvSpPr>
          <p:cNvPr id="1051851824" name=""/>
          <p:cNvSpPr/>
          <p:nvPr/>
        </p:nvSpPr>
        <p:spPr bwMode="auto">
          <a:xfrm flipH="0" flipV="0">
            <a:off x="1417788" y="1978269"/>
            <a:ext cx="3407019" cy="978408"/>
          </a:xfrm>
          <a:prstGeom prst="downArrow">
            <a:avLst>
              <a:gd name="adj1" fmla="val 50000"/>
              <a:gd name="adj2" fmla="val 600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581056" name=""/>
          <p:cNvSpPr/>
          <p:nvPr/>
        </p:nvSpPr>
        <p:spPr bwMode="auto">
          <a:xfrm flipH="0" flipV="0">
            <a:off x="1417788" y="1978268"/>
            <a:ext cx="3407018" cy="978408"/>
          </a:xfrm>
          <a:prstGeom prst="downArrow">
            <a:avLst>
              <a:gd name="adj1" fmla="val 50000"/>
              <a:gd name="adj2" fmla="val 600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743182" name=""/>
          <p:cNvSpPr/>
          <p:nvPr/>
        </p:nvSpPr>
        <p:spPr bwMode="auto">
          <a:xfrm flipH="0" flipV="0">
            <a:off x="6680961" y="1868365"/>
            <a:ext cx="3407018" cy="978408"/>
          </a:xfrm>
          <a:prstGeom prst="downArrow">
            <a:avLst>
              <a:gd name="adj1" fmla="val 50000"/>
              <a:gd name="adj2" fmla="val 600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9306660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algn="ctr">
              <a:defRPr/>
            </a:pPr>
            <a:r>
              <a:rPr b="1"/>
              <a:t>Мероприятия и результаты политики НЭПА и военного коммунизма</a:t>
            </a:r>
            <a:endParaRPr b="1"/>
          </a:p>
        </p:txBody>
      </p:sp>
      <p:sp>
        <p:nvSpPr>
          <p:cNvPr id="921529408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609599" y="1600201"/>
            <a:ext cx="3653476" cy="4525962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4800"/>
              <a:t>Работа с учебником стр. 74-75</a:t>
            </a:r>
            <a:endParaRPr/>
          </a:p>
        </p:txBody>
      </p:sp>
      <p:pic>
        <p:nvPicPr>
          <p:cNvPr id="164420647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434038" y="1840889"/>
            <a:ext cx="6582018" cy="4936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ur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ONLYOFFICE/7.2.1.36</Application>
  <DocSecurity>0</DocSecurity>
  <PresentationFormat>Widescreen</PresentationFormat>
  <Paragraphs>0</Paragraphs>
  <Slides>24</Slides>
  <Notes>24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7</cp:revision>
  <dcterms:created xsi:type="dcterms:W3CDTF">2012-12-03T06:56:55Z</dcterms:created>
  <dcterms:modified xsi:type="dcterms:W3CDTF">2025-04-01T20:22:44Z</dcterms:modified>
  <cp:category/>
  <cp:contentStatus/>
  <cp:version/>
</cp:coreProperties>
</file>