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ctrTitle" hasCustomPrompt="0"/>
          </p:nvPr>
        </p:nvSpPr>
        <p:spPr bwMode="auto">
          <a:xfrm>
            <a:off x="1828800" y="1524000"/>
            <a:ext cx="6096000" cy="1879600"/>
          </a:xfrm>
        </p:spPr>
        <p:txBody>
          <a:bodyPr anchor="b"/>
          <a:lstStyle>
            <a:lvl1pPr>
              <a:lnSpc>
                <a:spcPct val="95000"/>
              </a:lnSpc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Rectangle 3" hidden="0"/>
          <p:cNvSpPr>
            <a:spLocks noChangeArrowheads="1" noGrp="1"/>
          </p:cNvSpPr>
          <p:nvPr isPhoto="0" userDrawn="0">
            <p:ph type="subTitle" idx="1" hasCustomPrompt="0"/>
          </p:nvPr>
        </p:nvSpPr>
        <p:spPr bwMode="auto">
          <a:xfrm>
            <a:off x="1911350" y="4076699"/>
            <a:ext cx="5861050" cy="1257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Rectangle 4" hidden="0"/>
          <p:cNvSpPr>
            <a:spLocks noChangeArrowheads="1" noGrp="1"/>
          </p:cNvSpPr>
          <p:nvPr isPhoto="0" userDrawn="0">
            <p:ph type="dt" sz="half" idx="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 hidden="0"/>
          <p:cNvSpPr>
            <a:spLocks noChangeArrowheads="1" noGrp="1"/>
          </p:cNvSpPr>
          <p:nvPr isPhoto="0" userDrawn="0">
            <p:ph type="ftr" sz="quarter" idx="3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 hidden="0"/>
          <p:cNvSpPr>
            <a:spLocks noChangeArrowheads="1" noGrp="1"/>
          </p:cNvSpPr>
          <p:nvPr isPhoto="0" userDrawn="0">
            <p:ph type="sldNum" sz="quarter" idx="4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4EDB96A-70F0-4382-8166-527AD3880388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11767F3-22C7-4AE7-A28C-1F50C6773E9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04BC439-1E4C-4747-BFFA-4C4184910161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685800" y="2514600"/>
            <a:ext cx="381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2514600"/>
            <a:ext cx="381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C01CFE6-5818-4C0E-B3DC-AC9674BF1783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Содержимое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0517306-D4C4-4912-A5F7-3F2ADC55A6BD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8DF3EE9-6DB3-4CBF-8F06-E52D8029849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D374DD0-3349-4B67-B5EE-B30D79F22C74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65D42BC-38DC-4866-B4A7-61BDCA77F934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4759024-E435-469D-9DA7-5F92A97BA4C7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3124F3E-B234-402D-B3CE-CBF408D2A756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515100" y="533400"/>
            <a:ext cx="1943100" cy="55626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685800" y="533400"/>
            <a:ext cx="5676900" cy="556260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C6F97B6-CF5F-47B9-A4E1-D2FB30181DF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685800" y="5334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Rectangle 3" hidden="0"/>
          <p:cNvSpPr>
            <a:spLocks noChangeArrowheads="1" noGrp="1"/>
          </p:cNvSpPr>
          <p:nvPr isPhoto="0" userDrawn="0">
            <p:ph type="body" idx="1" hasCustomPrompt="0"/>
          </p:nvPr>
        </p:nvSpPr>
        <p:spPr bwMode="auto">
          <a:xfrm>
            <a:off x="685800" y="2514600"/>
            <a:ext cx="7772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Rectangle 4" hidden="0"/>
          <p:cNvSpPr>
            <a:spLocks noChangeArrowheads="1" noGrp="1"/>
          </p:cNvSpPr>
          <p:nvPr isPhoto="0" userDrawn="0">
            <p:ph type="dt" sz="half" idx="2" hasCustomPrompt="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 hidden="0"/>
          <p:cNvSpPr>
            <a:spLocks noChangeArrowheads="1" noGrp="1"/>
          </p:cNvSpPr>
          <p:nvPr isPhoto="0" userDrawn="0">
            <p:ph type="ftr" sz="quarter" idx="3" hasCustomPrompt="0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 hidden="0"/>
          <p:cNvSpPr>
            <a:spLocks noChangeArrowheads="1"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r">
              <a:defRPr sz="1400"/>
            </a:lvl1pPr>
          </a:lstStyle>
          <a:p>
            <a:pPr>
              <a:defRPr/>
            </a:pPr>
            <a:fld id="{017DFD7A-14FE-4D1F-BB6E-762CA71A4C65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2pPr>
      <a:lvl3pPr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3pPr>
      <a:lvl4pPr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4pPr>
      <a:lvl5pPr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rgbClr val="EAEAEA"/>
          </a:solidFill>
          <a:latin typeface="Arial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Char char="•"/>
        <a:defRPr sz="3200">
          <a:solidFill>
            <a:srgbClr val="EAEAEA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Char char="–"/>
        <a:defRPr sz="2800">
          <a:solidFill>
            <a:srgbClr val="EAEAEA"/>
          </a:solidFill>
          <a:latin typeface="+mn-lt"/>
        </a:defRPr>
      </a:lvl2pPr>
      <a:lvl3pPr marL="1143000" indent="-228600" algn="l">
        <a:spcBef>
          <a:spcPts val="0"/>
        </a:spcBef>
        <a:spcAft>
          <a:spcPts val="0"/>
        </a:spcAft>
        <a:buChar char="•"/>
        <a:defRPr sz="2400">
          <a:solidFill>
            <a:srgbClr val="EAEAEA"/>
          </a:solidFill>
          <a:latin typeface="+mn-lt"/>
        </a:defRPr>
      </a:lvl3pPr>
      <a:lvl4pPr marL="1600200" indent="-228600" algn="l">
        <a:spcBef>
          <a:spcPts val="0"/>
        </a:spcBef>
        <a:spcAft>
          <a:spcPts val="0"/>
        </a:spcAft>
        <a:buChar char="–"/>
        <a:defRPr sz="2000">
          <a:solidFill>
            <a:srgbClr val="EAEAEA"/>
          </a:solidFill>
          <a:latin typeface="+mn-lt"/>
        </a:defRPr>
      </a:lvl4pPr>
      <a:lvl5pPr marL="2057400" indent="-228600" algn="l">
        <a:spcBef>
          <a:spcPts val="0"/>
        </a:spcBef>
        <a:spcAft>
          <a:spcPts val="0"/>
        </a:spcAft>
        <a:buChar char="»"/>
        <a:defRPr sz="2000">
          <a:solidFill>
            <a:srgbClr val="EAEAEA"/>
          </a:solidFill>
          <a:latin typeface="+mn-lt"/>
        </a:defRPr>
      </a:lvl5pPr>
      <a:lvl6pPr marL="2514600" indent="-228600" algn="l">
        <a:spcBef>
          <a:spcPts val="0"/>
        </a:spcBef>
        <a:spcAft>
          <a:spcPts val="0"/>
        </a:spcAft>
        <a:buChar char="»"/>
        <a:defRPr sz="2000">
          <a:solidFill>
            <a:srgbClr val="EAEAEA"/>
          </a:solidFill>
          <a:latin typeface="+mn-lt"/>
        </a:defRPr>
      </a:lvl6pPr>
      <a:lvl7pPr marL="2971800" indent="-228600" algn="l">
        <a:spcBef>
          <a:spcPts val="0"/>
        </a:spcBef>
        <a:spcAft>
          <a:spcPts val="0"/>
        </a:spcAft>
        <a:buChar char="»"/>
        <a:defRPr sz="2000">
          <a:solidFill>
            <a:srgbClr val="EAEAEA"/>
          </a:solidFill>
          <a:latin typeface="+mn-lt"/>
        </a:defRPr>
      </a:lvl7pPr>
      <a:lvl8pPr marL="3429000" indent="-228600" algn="l">
        <a:spcBef>
          <a:spcPts val="0"/>
        </a:spcBef>
        <a:spcAft>
          <a:spcPts val="0"/>
        </a:spcAft>
        <a:buChar char="»"/>
        <a:defRPr sz="2000">
          <a:solidFill>
            <a:srgbClr val="EAEAEA"/>
          </a:solidFill>
          <a:latin typeface="+mn-lt"/>
        </a:defRPr>
      </a:lvl8pPr>
      <a:lvl9pPr marL="3886200" indent="-228600" algn="l">
        <a:spcBef>
          <a:spcPts val="0"/>
        </a:spcBef>
        <a:spcAft>
          <a:spcPts val="0"/>
        </a:spcAft>
        <a:buChar char="»"/>
        <a:defRPr sz="2000">
          <a:solidFill>
            <a:srgbClr val="EAEAEA"/>
          </a:solidFill>
          <a:latin typeface="+mn-lt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4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6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ctrTitle" hasCustomPrompt="0"/>
          </p:nvPr>
        </p:nvSpPr>
        <p:spPr bwMode="auto">
          <a:xfrm flipH="0" flipV="0">
            <a:off x="311023" y="1523999"/>
            <a:ext cx="8664307" cy="1879599"/>
          </a:xfrm>
        </p:spPr>
        <p:txBody>
          <a:bodyPr anchor="b"/>
          <a:lstStyle>
            <a:lvl1pPr>
              <a:lnSpc>
                <a:spcPct val="95000"/>
              </a:lnSpc>
              <a:defRPr/>
            </a:lvl1pPr>
          </a:lstStyle>
          <a:p>
            <a:pPr>
              <a:defRPr/>
            </a:pPr>
            <a:r>
              <a:rPr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СОБЫТИЯ ФЕВРАЛЬСКОЙ И ОКТЯБРЬСКОЙ РЕВОЛЮЦИИ 1917 ГОДА В БЕЛАРУСИ: ПРИЧИНЫ, ОСОБЕННОСТИ И РЕЗУЛЬТАТЫ</a:t>
            </a:r>
            <a:endParaRPr b="1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Rectangle 3" hidden="0"/>
          <p:cNvSpPr>
            <a:spLocks noChangeArrowheads="1" noGrp="1"/>
          </p:cNvSpPr>
          <p:nvPr isPhoto="0" userDrawn="0">
            <p:ph type="subTitle" idx="1" hasCustomPrompt="0"/>
          </p:nvPr>
        </p:nvSpPr>
        <p:spPr bwMode="auto">
          <a:xfrm>
            <a:off x="1911349" y="4076699"/>
            <a:ext cx="5861049" cy="1257299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 flipH="0" flipV="0">
            <a:off x="142843" y="0"/>
            <a:ext cx="8858347" cy="114759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>
              <a:defRPr/>
            </a:pPr>
            <a:endParaRPr lang="ru-RU" sz="4800" b="1">
              <a:ln w="11430"/>
              <a:solidFill>
                <a:srgbClr val="10DBF0"/>
              </a:solidFill>
            </a:endParaRPr>
          </a:p>
          <a:p>
            <a:pPr algn="ctr">
              <a:defRPr/>
            </a:pPr>
            <a:endParaRPr lang="ru-RU" sz="5400" b="1" cap="none" spc="0">
              <a:ln w="11430"/>
              <a:solidFill>
                <a:srgbClr val="EC62CE"/>
              </a:solidFill>
            </a:endParaRPr>
          </a:p>
        </p:txBody>
      </p:sp>
      <p:pic>
        <p:nvPicPr>
          <p:cNvPr id="5" name="Picture 8" descr="ленине на 2 съезде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4857752" y="3500438"/>
            <a:ext cx="4162425" cy="3216275"/>
          </a:xfrm>
          <a:prstGeom prst="rect">
            <a:avLst/>
          </a:prstGeom>
          <a:noFill/>
        </p:spPr>
      </p:pic>
      <p:pic>
        <p:nvPicPr>
          <p:cNvPr id="6" name="Picture 10" descr="lenin41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214282" y="3571876"/>
            <a:ext cx="2287871" cy="3072983"/>
          </a:xfrm>
          <a:prstGeom prst="rect">
            <a:avLst/>
          </a:prstGeom>
          <a:noFill/>
        </p:spPr>
      </p:pic>
      <p:pic>
        <p:nvPicPr>
          <p:cNvPr id="7" name="Picture 11" descr="dekr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2571736" y="3571876"/>
            <a:ext cx="2203643" cy="3047098"/>
          </a:xfrm>
          <a:prstGeom prst="rect">
            <a:avLst/>
          </a:prstGeom>
          <a:noFill/>
        </p:spPr>
      </p:pic>
      <p:sp>
        <p:nvSpPr>
          <p:cNvPr id="8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685799" y="533399"/>
            <a:ext cx="7772400" cy="717473"/>
          </a:xfrm>
        </p:spPr>
        <p:txBody>
          <a:bodyPr/>
          <a:lstStyle/>
          <a:p>
            <a:pPr>
              <a:defRPr/>
            </a:pPr>
            <a:r>
              <a:rPr lang="en-US">
                <a:latin typeface="Times New Roman"/>
                <a:ea typeface="Times New Roman"/>
                <a:cs typeface="Times New Roman"/>
              </a:rPr>
              <a:t>Gh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685800" y="826264"/>
            <a:ext cx="7772400" cy="2662409"/>
          </a:xfrm>
        </p:spPr>
        <p:txBody>
          <a:bodyPr/>
          <a:lstStyle/>
          <a:p>
            <a:pPr>
              <a:defRPr/>
            </a:pPr>
            <a:r>
              <a:rPr/>
              <a:t>111ппппп</a:t>
            </a:r>
            <a:endParaRPr/>
          </a:p>
        </p:txBody>
      </p:sp>
      <p:sp>
        <p:nvSpPr>
          <p:cNvPr id="10" name="" hidden="0"/>
          <p:cNvSpPr/>
          <p:nvPr isPhoto="0" userDrawn="0"/>
        </p:nvSpPr>
        <p:spPr bwMode="auto">
          <a:xfrm flipH="0" flipV="0">
            <a:off x="230692" y="218041"/>
            <a:ext cx="8572499" cy="10213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Причины Февральской революции 1917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" name="" hidden="0"/>
          <p:cNvSpPr/>
          <p:nvPr isPhoto="0" userDrawn="0"/>
        </p:nvSpPr>
        <p:spPr bwMode="auto">
          <a:xfrm flipH="0" flipV="0">
            <a:off x="3466897" y="1227921"/>
            <a:ext cx="914399" cy="153633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endParaRPr/>
          </a:p>
        </p:txBody>
      </p:sp>
      <p:sp>
        <p:nvSpPr>
          <p:cNvPr id="12" name="" hidden="0"/>
          <p:cNvSpPr/>
          <p:nvPr isPhoto="0" userDrawn="0"/>
        </p:nvSpPr>
        <p:spPr bwMode="auto">
          <a:xfrm flipH="0" flipV="0">
            <a:off x="643825" y="837740"/>
            <a:ext cx="7482288" cy="275421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1.Самодержавие и подавление демократических свобод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2.Нерешенность аграрного вопроса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3.Экономическая разруха и голод вследствие Первой мировой войны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4.Нерешенность национальных проблем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" hidden="0"/>
          <p:cNvSpPr/>
          <p:nvPr isPhoto="0" userDrawn="0"/>
        </p:nvSpPr>
        <p:spPr bwMode="auto">
          <a:xfrm flipH="0" flipV="0">
            <a:off x="437258" y="860692"/>
            <a:ext cx="8239698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Февраль 1917 - массовые забастовки в Петербурге и крупных городах</a:t>
            </a:r>
            <a:endParaRPr/>
          </a:p>
          <a:p>
            <a:pPr>
              <a:defRPr/>
            </a:pPr>
            <a:r>
              <a:rPr/>
              <a:t>2 марта 1917 - отречение Николая </a:t>
            </a:r>
            <a:r>
              <a:rPr lang="en-US"/>
              <a:t>II</a:t>
            </a:r>
            <a:endParaRPr lang="en-US"/>
          </a:p>
          <a:p>
            <a:pPr>
              <a:defRPr/>
            </a:pPr>
            <a:r>
              <a:rPr lang="be-BY"/>
              <a:t>Со</a:t>
            </a:r>
            <a:r>
              <a:rPr lang="ru-RU"/>
              <a:t>здание новых органов власти</a:t>
            </a:r>
            <a:endParaRPr lang="ru-RU"/>
          </a:p>
          <a:p>
            <a:pPr>
              <a:defRPr/>
            </a:pPr>
            <a:endParaRPr lang="en-US"/>
          </a:p>
        </p:txBody>
      </p:sp>
      <p:sp>
        <p:nvSpPr>
          <p:cNvPr id="5" name="" hidden="0"/>
          <p:cNvSpPr/>
          <p:nvPr isPhoto="0" userDrawn="0"/>
        </p:nvSpPr>
        <p:spPr bwMode="auto">
          <a:xfrm flipH="0" flipV="0">
            <a:off x="2789818" y="2008283"/>
            <a:ext cx="3339487" cy="88806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" hidden="0"/>
          <p:cNvSpPr/>
          <p:nvPr isPhoto="0" userDrawn="0"/>
        </p:nvSpPr>
        <p:spPr bwMode="auto">
          <a:xfrm flipH="0" flipV="0">
            <a:off x="2729795" y="2850449"/>
            <a:ext cx="484632" cy="978407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" hidden="0"/>
          <p:cNvSpPr/>
          <p:nvPr isPhoto="0" userDrawn="0"/>
        </p:nvSpPr>
        <p:spPr bwMode="auto">
          <a:xfrm flipH="0" flipV="0">
            <a:off x="5644675" y="2850449"/>
            <a:ext cx="484631" cy="978407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" hidden="0"/>
          <p:cNvSpPr/>
          <p:nvPr isPhoto="0" userDrawn="0"/>
        </p:nvSpPr>
        <p:spPr bwMode="auto">
          <a:xfrm flipH="0" flipV="0">
            <a:off x="1418448" y="3828857"/>
            <a:ext cx="2742740" cy="93364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endParaRPr/>
          </a:p>
        </p:txBody>
      </p:sp>
      <p:sp>
        <p:nvSpPr>
          <p:cNvPr id="9" name="" hidden="0"/>
          <p:cNvSpPr/>
          <p:nvPr isPhoto="0" userDrawn="0"/>
        </p:nvSpPr>
        <p:spPr bwMode="auto">
          <a:xfrm flipH="0" flipV="0">
            <a:off x="4859897" y="3842380"/>
            <a:ext cx="2623565" cy="90659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" hidden="0"/>
          <p:cNvSpPr/>
          <p:nvPr isPhoto="0" userDrawn="0"/>
        </p:nvSpPr>
        <p:spPr bwMode="auto">
          <a:xfrm flipH="0" flipV="0">
            <a:off x="3065240" y="2214849"/>
            <a:ext cx="2582078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     ДВОЕВЛАСТИЕ</a:t>
            </a:r>
            <a:endParaRPr/>
          </a:p>
        </p:txBody>
      </p:sp>
      <p:sp>
        <p:nvSpPr>
          <p:cNvPr id="11" name="" hidden="0"/>
          <p:cNvSpPr/>
          <p:nvPr isPhoto="0" userDrawn="0"/>
        </p:nvSpPr>
        <p:spPr bwMode="auto">
          <a:xfrm flipH="0" flipV="0">
            <a:off x="4155451" y="2386987"/>
            <a:ext cx="914399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2" name="" hidden="0"/>
          <p:cNvSpPr/>
          <p:nvPr isPhoto="0" userDrawn="0"/>
        </p:nvSpPr>
        <p:spPr bwMode="auto">
          <a:xfrm flipH="0" flipV="0">
            <a:off x="1435662" y="4050993"/>
            <a:ext cx="2777168" cy="66416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ВРЕМЕННОЕ ПРАВИТЕЛЬСТВО</a:t>
            </a:r>
            <a:endParaRPr/>
          </a:p>
        </p:txBody>
      </p:sp>
      <p:sp>
        <p:nvSpPr>
          <p:cNvPr id="13" name="" hidden="0"/>
          <p:cNvSpPr/>
          <p:nvPr isPhoto="0" userDrawn="0"/>
        </p:nvSpPr>
        <p:spPr bwMode="auto">
          <a:xfrm flipH="0" flipV="0">
            <a:off x="4878433" y="3844427"/>
            <a:ext cx="2708313" cy="94996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1600"/>
              <a:t>ПЕТРОГРАДСКИЙ СОВЕТ РАБОЧИХ И СОЛДАТСКИХ ДЕПУТАТОВ</a:t>
            </a:r>
            <a:endParaRPr sz="1600"/>
          </a:p>
        </p:txBody>
      </p:sp>
      <p:sp>
        <p:nvSpPr>
          <p:cNvPr id="14" name="" hidden="0"/>
          <p:cNvSpPr/>
          <p:nvPr isPhoto="0" userDrawn="0"/>
        </p:nvSpPr>
        <p:spPr bwMode="auto">
          <a:xfrm flipH="0" flipV="0">
            <a:off x="1929126" y="4739547"/>
            <a:ext cx="484631" cy="814789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" hidden="0"/>
          <p:cNvSpPr/>
          <p:nvPr isPhoto="0" userDrawn="0"/>
        </p:nvSpPr>
        <p:spPr bwMode="auto">
          <a:xfrm flipH="0" flipV="0">
            <a:off x="6862442" y="4739547"/>
            <a:ext cx="484631" cy="872168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" hidden="0"/>
          <p:cNvSpPr/>
          <p:nvPr isPhoto="0" userDrawn="0"/>
        </p:nvSpPr>
        <p:spPr bwMode="auto">
          <a:xfrm flipH="0" flipV="0">
            <a:off x="540542" y="5600240"/>
            <a:ext cx="3190300" cy="73888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" hidden="0"/>
          <p:cNvSpPr/>
          <p:nvPr isPhoto="0" userDrawn="0"/>
        </p:nvSpPr>
        <p:spPr bwMode="auto">
          <a:xfrm flipH="0" flipV="0">
            <a:off x="6175210" y="5554337"/>
            <a:ext cx="2777168" cy="8606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" hidden="0"/>
          <p:cNvSpPr/>
          <p:nvPr isPhoto="0" userDrawn="0"/>
        </p:nvSpPr>
        <p:spPr bwMode="auto">
          <a:xfrm flipH="0" flipV="0">
            <a:off x="655301" y="5726475"/>
            <a:ext cx="2891927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Минск. Общественный комитет порядка</a:t>
            </a:r>
            <a:endParaRPr/>
          </a:p>
        </p:txBody>
      </p:sp>
      <p:sp>
        <p:nvSpPr>
          <p:cNvPr id="19" name="" hidden="0"/>
          <p:cNvSpPr/>
          <p:nvPr isPhoto="0" userDrawn="0"/>
        </p:nvSpPr>
        <p:spPr bwMode="auto">
          <a:xfrm flipH="0" flipV="0">
            <a:off x="6209638" y="5714999"/>
            <a:ext cx="2605029" cy="56088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/>
              <a:t>Советы рабочих и солдатских депутатов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24517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 flipH="0" flipV="0">
            <a:off x="142843" y="321325"/>
            <a:ext cx="8858347" cy="132463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>
              <a:defRPr/>
            </a:pPr>
            <a:endParaRPr lang="ru-RU" sz="4800" b="1">
              <a:ln w="11430"/>
              <a:solidFill>
                <a:srgbClr val="10DBF0"/>
              </a:solidFill>
            </a:endParaRPr>
          </a:p>
          <a:p>
            <a:pPr algn="ctr">
              <a:defRPr/>
            </a:pPr>
            <a:endParaRPr lang="ru-RU" sz="5400" b="1" cap="none" spc="0">
              <a:ln w="11430"/>
              <a:solidFill>
                <a:srgbClr val="EC62CE"/>
              </a:solidFill>
            </a:endParaRPr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" hidden="0"/>
          <p:cNvSpPr/>
          <p:nvPr isPhoto="0" userDrawn="0"/>
        </p:nvSpPr>
        <p:spPr bwMode="auto">
          <a:xfrm flipH="0" flipV="0">
            <a:off x="552017" y="367228"/>
            <a:ext cx="7757710" cy="97401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just"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В первые дни революции Временное правительство пользовалось поддержкой. От него ждали активных действий по решению насущных проблем и заключение мира. Однако затягивание принятия решений стало вызывать недовольство масс. В Советах белорусских земель объединились представители партии меньшевиков, эсеров, Бунда. Все ждали от Временного правительства окончания Первой мировой войны и решения национального вопроса белорусского края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endParaRPr sz="2600"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Для поддержки порядка в Минске была создана милиция (4 марта 1917)</a:t>
            </a:r>
            <a:endParaRPr sz="26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216325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414307" y="309849"/>
            <a:ext cx="8274126" cy="2792077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Положение в Беларуси осложнялось боевыми действиями и оккупацией Германии.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Большевики (РСДРП) выступали за: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-свержение Временного правительства и переход власти к Советам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-установление диктатуры пролетариата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-осуществление мировой революции через превращение Первой мировой войны в Гражданскую 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24/25 октября 1917 вооруженный переворот в Петрограде. Власть перешла к Петроградскому Совету рабочих и солдатских депутатов</a:t>
            </a:r>
            <a:endParaRPr sz="26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586445" y="941023"/>
            <a:ext cx="7700331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just">
              <a:defRPr/>
            </a:pPr>
            <a:r>
              <a:rPr sz="2400"/>
              <a:t>Общественность белорусского края приступила к обсуждению национального вопроса. </a:t>
            </a:r>
            <a:endParaRPr sz="2400"/>
          </a:p>
          <a:p>
            <a:pPr algn="just">
              <a:defRPr/>
            </a:pPr>
            <a:r>
              <a:rPr sz="2400"/>
              <a:t>март 1917 - состоялся съезд белорусских национальных организаций (в том числе БСГ). Решено: требовать предоставления автономии. Выбрали будущую местную власть: Белорусский национальный комитет и Раду. Временное правительство проигнорировало эти решения. </a:t>
            </a:r>
            <a:endParaRPr sz="2400"/>
          </a:p>
          <a:p>
            <a:pPr algn="just">
              <a:defRPr/>
            </a:pPr>
            <a:r>
              <a:rPr sz="2400"/>
              <a:t>С лета 1917 идет агитация партии большевиков о передаче всей власти большевикам и отстранении Временного правительства. Неудачи на фронте привели к обострению ситуации в стране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Схема 1" hidden="0"/>
          <p:cNvGrpSpPr/>
          <p:nvPr isPhoto="0" userDrawn="0"/>
        </p:nvGrpSpPr>
        <p:grpSpPr bwMode="auto">
          <a:xfrm>
            <a:off x="480810" y="156910"/>
            <a:ext cx="8572559" cy="6461155"/>
            <a:chOff x="0" y="0"/>
            <a:chExt cx="8572560" cy="6461156"/>
          </a:xfrm>
        </p:grpSpPr>
        <p:sp>
          <p:nvSpPr>
            <p:cNvPr id="5" name="" hidden="0"/>
            <p:cNvSpPr/>
            <p:nvPr isPhoto="0" userDrawn="0"/>
          </p:nvSpPr>
          <p:spPr bwMode="auto">
            <a:xfrm rot="10800000">
              <a:off x="1285927" y="0"/>
              <a:ext cx="6461156" cy="1648801"/>
            </a:xfrm>
            <a:prstGeom prst="flowChartManualOperation">
              <a:avLst/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vert" wrap="square" lIns="412750" tIns="0" rIns="41275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500"/>
                <a:t> </a:t>
              </a:r>
              <a:endParaRPr lang="ru-RU" sz="6500"/>
            </a:p>
          </p:txBody>
        </p:sp>
        <p:sp>
          <p:nvSpPr>
            <p:cNvPr id="6" name="" hidden="0"/>
            <p:cNvSpPr/>
            <p:nvPr isPhoto="0" userDrawn="0"/>
          </p:nvSpPr>
          <p:spPr bwMode="auto">
            <a:xfrm rot="10800000">
              <a:off x="1357298" y="3143283"/>
              <a:ext cx="6461156" cy="1669828"/>
            </a:xfrm>
            <a:prstGeom prst="flowChartManualOperation">
              <a:avLst/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vert" wrap="square" lIns="203200" tIns="0" rIns="204391" bIns="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200"/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 rot="10800000">
              <a:off x="1428797" y="1571641"/>
              <a:ext cx="6461156" cy="1656580"/>
            </a:xfrm>
            <a:prstGeom prst="flowChartManualOperation">
              <a:avLst/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vert" wrap="square" lIns="412750" tIns="0" rIns="41275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500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 rot="10800000">
              <a:off x="1214470" y="4786355"/>
              <a:ext cx="6461156" cy="1669828"/>
            </a:xfrm>
            <a:prstGeom prst="flowChartManualOperation">
              <a:avLst/>
            </a:prstGeom>
            <a:gradFill rotWithShape="0">
              <a:gsLst>
                <a:gs pos="0">
                  <a:schemeClr val="accen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vert" wrap="square" lIns="203200" tIns="0" rIns="204391" bIns="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200"/>
            </a:p>
          </p:txBody>
        </p:sp>
      </p:grpSp>
      <p:sp>
        <p:nvSpPr>
          <p:cNvPr id="9" name="TextBox 2" hidden="0"/>
          <p:cNvSpPr>
            <a:spLocks noAdjustHandles="0" noChangeArrowheads="0"/>
          </p:cNvSpPr>
          <p:nvPr isPhoto="0" userDrawn="0"/>
        </p:nvSpPr>
        <p:spPr bwMode="auto">
          <a:xfrm flipH="0" flipV="0">
            <a:off x="2078313" y="1927951"/>
            <a:ext cx="5072349" cy="963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defRPr/>
            </a:pPr>
            <a:r>
              <a:rPr lang="ru-RU" sz="2400" b="1"/>
              <a:t>Политический </a:t>
            </a:r>
            <a:endParaRPr/>
          </a:p>
          <a:p>
            <a:pPr algn="ctr">
              <a:defRPr/>
            </a:pPr>
            <a:r>
              <a:rPr lang="ru-RU" sz="2400" b="1"/>
              <a:t>и </a:t>
            </a:r>
            <a:endParaRPr/>
          </a:p>
          <a:p>
            <a:pPr algn="ctr">
              <a:defRPr/>
            </a:pPr>
            <a:r>
              <a:rPr lang="ru-RU" sz="2400" b="1"/>
              <a:t>экономический</a:t>
            </a:r>
            <a:endParaRPr/>
          </a:p>
          <a:p>
            <a:pPr algn="ctr">
              <a:defRPr/>
            </a:pPr>
            <a:r>
              <a:rPr lang="ru-RU" sz="2400" b="1"/>
              <a:t>кризис</a:t>
            </a:r>
            <a:endParaRPr lang="ru-RU" sz="2400" b="1"/>
          </a:p>
        </p:txBody>
      </p:sp>
      <p:sp>
        <p:nvSpPr>
          <p:cNvPr id="10" name="TextBox 6" hidden="0"/>
          <p:cNvSpPr>
            <a:spLocks noAdjustHandles="0" noChangeArrowheads="0"/>
          </p:cNvSpPr>
          <p:nvPr isPhoto="0" userDrawn="0"/>
        </p:nvSpPr>
        <p:spPr bwMode="auto">
          <a:xfrm>
            <a:off x="3031689" y="2214553"/>
            <a:ext cx="182988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1" name="TextBox 7" hidden="0"/>
          <p:cNvSpPr>
            <a:spLocks noAdjustHandles="0" noChangeArrowheads="0"/>
          </p:cNvSpPr>
          <p:nvPr isPhoto="0" userDrawn="0"/>
        </p:nvSpPr>
        <p:spPr bwMode="auto">
          <a:xfrm>
            <a:off x="3214677" y="3786189"/>
            <a:ext cx="182988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2" name="TextBox 8" hidden="0"/>
          <p:cNvSpPr>
            <a:spLocks noAdjustHandles="0" noChangeArrowheads="0"/>
          </p:cNvSpPr>
          <p:nvPr isPhoto="0" userDrawn="0"/>
        </p:nvSpPr>
        <p:spPr bwMode="auto">
          <a:xfrm>
            <a:off x="2285984" y="5357826"/>
            <a:ext cx="50522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400" b="1"/>
              <a:t>Рост авторитета партии </a:t>
            </a:r>
            <a:endParaRPr/>
          </a:p>
          <a:p>
            <a:pPr algn="ctr">
              <a:defRPr/>
            </a:pPr>
            <a:r>
              <a:rPr lang="ru-RU" sz="2400" b="1"/>
              <a:t>большевиков среди различных</a:t>
            </a:r>
            <a:endParaRPr/>
          </a:p>
          <a:p>
            <a:pPr algn="ctr">
              <a:defRPr/>
            </a:pPr>
            <a:r>
              <a:rPr lang="ru-RU" sz="2400" b="1"/>
              <a:t>слоёв населения</a:t>
            </a:r>
            <a:endParaRPr lang="ru-RU" sz="2400" b="1"/>
          </a:p>
        </p:txBody>
      </p:sp>
      <p:sp>
        <p:nvSpPr>
          <p:cNvPr id="13" name="" hidden="0"/>
          <p:cNvSpPr/>
          <p:nvPr isPhoto="0" userDrawn="0"/>
        </p:nvSpPr>
        <p:spPr bwMode="auto">
          <a:xfrm flipH="0" flipV="0">
            <a:off x="2778343" y="3832951"/>
            <a:ext cx="4234608" cy="791837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Разработка курса на </a:t>
            </a:r>
            <a:endParaRPr sz="2600"/>
          </a:p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вооружённое восстание</a:t>
            </a:r>
            <a:endParaRPr sz="2600" b="1"/>
          </a:p>
        </p:txBody>
      </p:sp>
      <p:sp>
        <p:nvSpPr>
          <p:cNvPr id="14" name="" hidden="0"/>
          <p:cNvSpPr/>
          <p:nvPr isPhoto="0" userDrawn="0"/>
        </p:nvSpPr>
        <p:spPr bwMode="auto">
          <a:xfrm flipH="0" flipV="0">
            <a:off x="3294758" y="493463"/>
            <a:ext cx="3316536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400" b="1"/>
              <a:t>Революция в Петрограде</a:t>
            </a:r>
            <a:endParaRPr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5858700" y="2357429"/>
            <a:ext cx="182988" cy="9144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>
                <a:ln w="11430"/>
                <a:solidFill>
                  <a:srgbClr val="10DBF0"/>
                </a:solidFill>
              </a:rPr>
              <a:t> </a:t>
            </a:r>
            <a:endParaRPr lang="ru-RU" sz="5400" b="1" cap="none" spc="0">
              <a:ln w="11430"/>
              <a:solidFill>
                <a:srgbClr val="10DBF0"/>
              </a:solidFill>
            </a:endParaRPr>
          </a:p>
        </p:txBody>
      </p:sp>
      <p:pic>
        <p:nvPicPr>
          <p:cNvPr id="5" name="Picture 11" descr="dekr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14282" y="214290"/>
            <a:ext cx="2996485" cy="4143404"/>
          </a:xfrm>
          <a:prstGeom prst="rect">
            <a:avLst/>
          </a:prstGeom>
          <a:noFill/>
        </p:spPr>
      </p:pic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3306234" y="1973855"/>
            <a:ext cx="5921566" cy="48292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295320" y="142851"/>
            <a:ext cx="8805990" cy="17373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Установление Советской </a:t>
            </a:r>
            <a:endParaRPr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5400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в</a:t>
            </a:r>
            <a:r>
              <a:rPr lang="ru-RU" sz="5400" b="1" cap="none" spc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ласти в Беларуси</a:t>
            </a:r>
            <a:endParaRPr lang="ru-RU" sz="5400" b="1" cap="none" spc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214281" y="2071677"/>
            <a:ext cx="8990112" cy="3383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ü"/>
              <a:defRPr/>
            </a:pPr>
            <a:r>
              <a:rPr lang="ru-RU" sz="2400" b="1">
                <a:solidFill>
                  <a:schemeClr val="tx1"/>
                </a:solidFill>
              </a:rPr>
              <a:t>25 октября 1917г</a:t>
            </a:r>
            <a:r>
              <a:rPr lang="ru-RU" sz="2400" b="1">
                <a:solidFill>
                  <a:schemeClr val="tx1"/>
                </a:solidFill>
              </a:rPr>
              <a:t>.- Минский Совет рабочих и солдатских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Депутатов берёт власть в свои руки;  </a:t>
            </a:r>
            <a:endParaRPr>
              <a:solidFill>
                <a:schemeClr val="tx1"/>
              </a:solidFill>
            </a:endParaRPr>
          </a:p>
          <a:p>
            <a:pPr>
              <a:buFont typeface="Wingdings"/>
              <a:buChar char="ü"/>
              <a:defRPr/>
            </a:pPr>
            <a:r>
              <a:rPr lang="ru-RU" sz="2400" b="1">
                <a:solidFill>
                  <a:schemeClr val="tx1"/>
                </a:solidFill>
              </a:rPr>
              <a:t>В тот же день из политзаключённых создаётся </a:t>
            </a:r>
            <a:r>
              <a:rPr lang="ru-RU" sz="2400" b="1">
                <a:solidFill>
                  <a:schemeClr val="tx1"/>
                </a:solidFill>
              </a:rPr>
              <a:t>Первый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Революционный полк имени Минского Совета;</a:t>
            </a:r>
            <a:endParaRPr sz="2400" b="1">
              <a:solidFill>
                <a:schemeClr val="tx1"/>
              </a:solidFill>
            </a:endParaRPr>
          </a:p>
          <a:p>
            <a:pPr>
              <a:buFont typeface="Wingdings"/>
              <a:buChar char="ü"/>
              <a:defRPr/>
            </a:pPr>
            <a:r>
              <a:rPr lang="ru-RU" sz="2400" b="1">
                <a:solidFill>
                  <a:schemeClr val="tx1"/>
                </a:solidFill>
              </a:rPr>
              <a:t>Противодействие со стороны Комитета спасения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Революции Западного фронта, в состав которого вошли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меньшевики, эсеры, бундовцы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и представители  национальных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Белорусских организаций;</a:t>
            </a:r>
            <a:endParaRPr/>
          </a:p>
        </p:txBody>
      </p:sp>
      <p:pic>
        <p:nvPicPr>
          <p:cNvPr id="6" name="Picture 10" hidden="0"/>
          <p:cNvPicPr>
            <a:picLocks noChangeAspect="1" noChangeArrowheads="1"/>
          </p:cNvPicPr>
          <p:nvPr isPhoto="0" userDrawn="0"/>
        </p:nvPicPr>
        <p:blipFill>
          <a:blip r:embed="rId3"/>
          <a:srcRect l="15285" t="25497" r="52776" b="19903"/>
          <a:stretch/>
        </p:blipFill>
        <p:spPr bwMode="auto">
          <a:xfrm>
            <a:off x="7000892" y="4572008"/>
            <a:ext cx="1535607" cy="2064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7" hidden="0"/>
          <p:cNvSpPr>
            <a:spLocks noAdjustHandles="0" noChangeArrowheads="0"/>
          </p:cNvSpPr>
          <p:nvPr isPhoto="0" userDrawn="0"/>
        </p:nvSpPr>
        <p:spPr bwMode="auto">
          <a:xfrm>
            <a:off x="5572132" y="6000768"/>
            <a:ext cx="139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bg1"/>
                </a:solidFill>
              </a:rPr>
              <a:t>Я.Лёсик</a:t>
            </a:r>
            <a:endParaRPr lang="ru-RU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1" hidden="0"/>
          <p:cNvSpPr>
            <a:spLocks noAdjustHandles="0" noChangeArrowheads="0"/>
          </p:cNvSpPr>
          <p:nvPr isPhoto="0" userDrawn="0"/>
        </p:nvSpPr>
        <p:spPr bwMode="auto">
          <a:xfrm>
            <a:off x="285719" y="357165"/>
            <a:ext cx="8733980" cy="3383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ü"/>
              <a:defRPr/>
            </a:pPr>
            <a:r>
              <a:rPr lang="ru-RU" sz="2400" b="1">
                <a:solidFill>
                  <a:schemeClr val="tx1"/>
                </a:solidFill>
              </a:rPr>
              <a:t>2(15) ноября 1917г</a:t>
            </a:r>
            <a:r>
              <a:rPr lang="ru-RU" sz="2400" b="1">
                <a:solidFill>
                  <a:schemeClr val="tx1"/>
                </a:solidFill>
              </a:rPr>
              <a:t>.- власть переходит в руки ВРК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Западной области и фронта под руководством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К.И.Ландера</a:t>
            </a:r>
            <a:r>
              <a:rPr lang="ru-RU" sz="2400" b="1">
                <a:solidFill>
                  <a:schemeClr val="tx1"/>
                </a:solidFill>
              </a:rPr>
              <a:t> (</a:t>
            </a:r>
            <a:r>
              <a:rPr lang="ru-RU" sz="2400" b="1">
                <a:solidFill>
                  <a:schemeClr val="tx1"/>
                </a:solidFill>
              </a:rPr>
              <a:t>предс</a:t>
            </a:r>
            <a:r>
              <a:rPr lang="ru-RU" sz="2400" b="1">
                <a:solidFill>
                  <a:schemeClr val="tx1"/>
                </a:solidFill>
              </a:rPr>
              <a:t>.), </a:t>
            </a:r>
            <a:r>
              <a:rPr lang="ru-RU" sz="2400" b="1">
                <a:solidFill>
                  <a:schemeClr val="tx1"/>
                </a:solidFill>
              </a:rPr>
              <a:t>В.Г.Кнорина</a:t>
            </a:r>
            <a:r>
              <a:rPr lang="ru-RU" sz="2400" b="1">
                <a:solidFill>
                  <a:schemeClr val="tx1"/>
                </a:solidFill>
              </a:rPr>
              <a:t> и </a:t>
            </a:r>
            <a:r>
              <a:rPr lang="ru-RU" sz="2400" b="1">
                <a:solidFill>
                  <a:schemeClr val="tx1"/>
                </a:solidFill>
              </a:rPr>
              <a:t>А.Ф.Мясникова</a:t>
            </a:r>
            <a:r>
              <a:rPr lang="ru-RU" sz="2400" b="1">
                <a:solidFill>
                  <a:schemeClr val="tx1"/>
                </a:solidFill>
              </a:rPr>
              <a:t>;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endParaRPr sz="2400" b="1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Конец октября- начало ноября 1917г.- </a:t>
            </a:r>
            <a:r>
              <a:rPr lang="ru-RU" sz="2400" b="1">
                <a:solidFill>
                  <a:schemeClr val="tx1"/>
                </a:solidFill>
              </a:rPr>
              <a:t>Советская власть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побеждает в Витебске, Гомеле, Могилёве;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25 октября- 20 ноября (7 ноября- 3 декабря)-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Происходит переход власти к Советам в армиях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b="1">
                <a:solidFill>
                  <a:schemeClr val="tx1"/>
                </a:solidFill>
              </a:rPr>
              <a:t>Западного фронта.</a:t>
            </a:r>
            <a:endParaRPr sz="2400" b="1">
              <a:solidFill>
                <a:schemeClr val="tx1"/>
              </a:solidFill>
            </a:endParaRPr>
          </a:p>
        </p:txBody>
      </p:sp>
      <p:pic>
        <p:nvPicPr>
          <p:cNvPr id="5" name="Picture 10" descr="Мясникян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7143768" y="4500570"/>
            <a:ext cx="1571723" cy="2124568"/>
          </a:xfrm>
          <a:prstGeom prst="rect">
            <a:avLst/>
          </a:prstGeom>
          <a:noFill/>
        </p:spPr>
      </p:pic>
      <p:sp>
        <p:nvSpPr>
          <p:cNvPr id="6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642909" y="6215082"/>
            <a:ext cx="124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К.Ландэр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7" name="TextBox 4" hidden="0"/>
          <p:cNvSpPr>
            <a:spLocks noAdjustHandles="0" noChangeArrowheads="0"/>
          </p:cNvSpPr>
          <p:nvPr isPhoto="0" userDrawn="0"/>
        </p:nvSpPr>
        <p:spPr bwMode="auto">
          <a:xfrm>
            <a:off x="7143768" y="3929066"/>
            <a:ext cx="154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А.Мясников</a:t>
            </a:r>
            <a:endParaRPr lang="ru-RU" b="1">
              <a:solidFill>
                <a:schemeClr val="bg1"/>
              </a:solidFill>
            </a:endParaRPr>
          </a:p>
        </p:txBody>
      </p:sp>
      <p:grpSp>
        <p:nvGrpSpPr>
          <p:cNvPr id="8" name="Group 11" hidden="0"/>
          <p:cNvGrpSpPr/>
          <p:nvPr isPhoto="0" userDrawn="0"/>
        </p:nvGrpSpPr>
        <p:grpSpPr bwMode="auto">
          <a:xfrm>
            <a:off x="0" y="3929066"/>
            <a:ext cx="2143140" cy="2754640"/>
            <a:chOff x="3923" y="715"/>
            <a:chExt cx="1740" cy="2171"/>
          </a:xfrm>
        </p:grpSpPr>
        <p:sp>
          <p:nvSpPr>
            <p:cNvPr id="9" name="Rectangle 12" hidden="0"/>
            <p:cNvSpPr>
              <a:spLocks noChangeArrowheads="1"/>
            </p:cNvSpPr>
            <p:nvPr isPhoto="0" userDrawn="0"/>
          </p:nvSpPr>
          <p:spPr bwMode="auto">
            <a:xfrm>
              <a:off x="3923" y="2659"/>
              <a:ext cx="1633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ts val="0"/>
                </a:spcBef>
                <a:defRPr/>
              </a:pPr>
              <a:endParaRPr lang="ru-RU" sz="2000">
                <a:solidFill>
                  <a:srgbClr val="FFCC00"/>
                </a:solidFill>
                <a:latin typeface="Times New Roman"/>
              </a:endParaRPr>
            </a:p>
          </p:txBody>
        </p:sp>
        <p:pic>
          <p:nvPicPr>
            <p:cNvPr id="10" name="Picture 13" descr="Ландар" hidden="0"/>
            <p:cNvPicPr>
              <a:picLocks noChangeAspect="1" noChangeArrowheads="1"/>
            </p:cNvPicPr>
            <p:nvPr isPhoto="0" userDrawn="0"/>
          </p:nvPicPr>
          <p:blipFill>
            <a:blip r:embed="rId4"/>
            <a:srcRect l="5573" t="0" r="2756" b="0"/>
            <a:stretch/>
          </p:blipFill>
          <p:spPr bwMode="auto">
            <a:xfrm>
              <a:off x="4234" y="715"/>
              <a:ext cx="1429" cy="1688"/>
            </a:xfrm>
            <a:prstGeom prst="rect">
              <a:avLst/>
            </a:prstGeom>
            <a:noFill/>
          </p:spPr>
        </p:pic>
      </p:grpSp>
      <p:pic>
        <p:nvPicPr>
          <p:cNvPr id="11" name="Picture 13" descr="сканирование0003" hidden="0"/>
          <p:cNvPicPr>
            <a:picLocks noChangeAspect="1" noChangeArrowheads="1"/>
          </p:cNvPicPr>
          <p:nvPr isPhoto="0" userDrawn="0"/>
        </p:nvPicPr>
        <p:blipFill>
          <a:blip r:embed="rId5"/>
          <a:stretch/>
        </p:blipFill>
        <p:spPr bwMode="auto">
          <a:xfrm>
            <a:off x="2928926" y="4000504"/>
            <a:ext cx="3594291" cy="260508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0" y="142851"/>
            <a:ext cx="9203344" cy="3383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Wingdings"/>
              <a:buChar char="q"/>
              <a:defRPr/>
            </a:pPr>
            <a:endParaRPr lang="ru-RU" sz="3600" b="1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</a:endParaRPr>
          </a:p>
          <a:p>
            <a:pPr>
              <a:buFont typeface="Wingdings"/>
              <a:buChar char="q"/>
              <a:defRPr/>
            </a:pPr>
            <a:r>
              <a:rPr lang="ru-RU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 Каковы</a:t>
            </a:r>
            <a:r>
              <a:rPr lang="en-US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</a:t>
            </a:r>
            <a:r>
              <a:rPr lang="ru-RU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особенности установления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 </a:t>
            </a:r>
            <a:r>
              <a:rPr lang="ru-RU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  Советской власти в Беларуси?</a:t>
            </a:r>
            <a:endParaRPr sz="3600" b="1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</a:endParaRPr>
          </a:p>
          <a:p>
            <a:pPr>
              <a:buFont typeface="Wingdings"/>
              <a:buChar char="q"/>
              <a:defRPr/>
            </a:pPr>
            <a:r>
              <a:rPr lang="en-US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</a:t>
            </a:r>
            <a:r>
              <a:rPr lang="ru-RU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Какие преобразования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 </a:t>
            </a:r>
            <a:r>
              <a:rPr lang="ru-RU" sz="3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  проводились новой властью?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endParaRPr sz="3600" b="1" cap="none" spc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</a:endParaRPr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0" y="3201777"/>
            <a:ext cx="5750602" cy="36013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4" hidden="0"/>
          <p:cNvSpPr/>
          <p:nvPr isPhoto="0" userDrawn="0"/>
        </p:nvSpPr>
        <p:spPr bwMode="auto">
          <a:xfrm>
            <a:off x="16056" y="0"/>
            <a:ext cx="9057690" cy="1188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600" b="1" cap="none" spc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Особенности установления Советской</a:t>
            </a:r>
            <a:endParaRPr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3600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власти</a:t>
            </a:r>
            <a:endParaRPr sz="3600" b="1" cap="none" spc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5" name="TextBox 5" hidden="0"/>
          <p:cNvSpPr>
            <a:spLocks noAdjustHandles="0" noChangeArrowheads="0"/>
          </p:cNvSpPr>
          <p:nvPr isPhoto="0" userDrawn="0"/>
        </p:nvSpPr>
        <p:spPr bwMode="auto">
          <a:xfrm>
            <a:off x="214281" y="1285859"/>
            <a:ext cx="7611234" cy="4968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§"/>
              <a:defRPr/>
            </a:pPr>
            <a:r>
              <a:rPr lang="ru-RU" sz="2000" b="1">
                <a:solidFill>
                  <a:schemeClr val="tx1"/>
                </a:solidFill>
              </a:rPr>
              <a:t>  </a:t>
            </a:r>
            <a:r>
              <a:rPr lang="ru-RU" sz="3200" b="1">
                <a:solidFill>
                  <a:schemeClr val="tx1"/>
                </a:solidFill>
              </a:rPr>
              <a:t>Устанавливается только на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не оккупированной территории;</a:t>
            </a:r>
            <a:endParaRPr>
              <a:solidFill>
                <a:schemeClr val="tx1"/>
              </a:solidFill>
            </a:endParaRPr>
          </a:p>
          <a:p>
            <a:pPr>
              <a:buFont typeface="Wingdings"/>
              <a:buChar char="§"/>
              <a:defRPr/>
            </a:pPr>
            <a:r>
              <a:rPr lang="ru-RU" sz="3200" b="1">
                <a:solidFill>
                  <a:schemeClr val="tx1"/>
                </a:solidFill>
              </a:rPr>
              <a:t> Большую роль сыграли солдаты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 Западного фронта;</a:t>
            </a:r>
            <a:endParaRPr>
              <a:solidFill>
                <a:schemeClr val="tx1"/>
              </a:solidFill>
            </a:endParaRPr>
          </a:p>
          <a:p>
            <a:pPr>
              <a:buFont typeface="Wingdings"/>
              <a:buChar char="§"/>
              <a:defRPr/>
            </a:pPr>
            <a:r>
              <a:rPr lang="ru-RU" sz="3200" b="1">
                <a:solidFill>
                  <a:schemeClr val="tx1"/>
                </a:solidFill>
              </a:rPr>
              <a:t> Трудности были связаны с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 нахождением в Беларуси ставки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 Верховного главнокомандующего;</a:t>
            </a:r>
            <a:endParaRPr>
              <a:solidFill>
                <a:schemeClr val="tx1"/>
              </a:solidFill>
            </a:endParaRPr>
          </a:p>
          <a:p>
            <a:pPr>
              <a:buFont typeface="Wingdings"/>
              <a:buChar char="§"/>
              <a:defRPr/>
            </a:pPr>
            <a:r>
              <a:rPr lang="ru-RU" sz="3200" b="1">
                <a:solidFill>
                  <a:schemeClr val="tx1"/>
                </a:solidFill>
              </a:rPr>
              <a:t> Борьба за власть между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большевиками и белорусскими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национальными организациями;</a:t>
            </a:r>
            <a:endParaRPr lang="ru-RU" sz="3200" b="1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 hidden="0"/>
          <p:cNvSpPr/>
          <p:nvPr isPhoto="0" userDrawn="0"/>
        </p:nvSpPr>
        <p:spPr bwMode="auto">
          <a:xfrm>
            <a:off x="285719" y="142851"/>
            <a:ext cx="8715579" cy="594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FF0000"/>
                </a:solidFill>
              </a:rPr>
              <a:t>Преобразования</a:t>
            </a:r>
            <a:endParaRPr>
              <a:solidFill>
                <a:srgbClr val="FF0000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Создаются новые органы власти;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Национализируются промышленность, 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 банки;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Рабочий контроль над производством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и распределением;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8-часовой рабочий день;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Конфискация помещичьих  земель;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Вводится бесплатное образование;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Начинается ликвидация </a:t>
            </a:r>
            <a:endParaRPr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>
                <a:solidFill>
                  <a:schemeClr val="tx1"/>
                </a:solidFill>
              </a:rPr>
              <a:t>   безграмотности;</a:t>
            </a:r>
            <a:endParaRPr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ru-RU" sz="3200" b="1">
                <a:solidFill>
                  <a:schemeClr val="tx1"/>
                </a:solidFill>
              </a:rPr>
              <a:t>  Создаются первые колхозы;</a:t>
            </a:r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204849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395536" y="23912"/>
            <a:ext cx="8496944" cy="706415"/>
          </a:xfrm>
        </p:spPr>
        <p:txBody>
          <a:bodyPr/>
          <a:lstStyle/>
          <a:p>
            <a:pPr>
              <a:defRPr/>
            </a:pPr>
            <a:r>
              <a:rPr lang="be-BY" sz="2000" b="1" spc="150">
                <a:ln w="11430"/>
                <a:solidFill>
                  <a:schemeClr val="bg1"/>
                </a:solidFill>
              </a:rPr>
              <a:t>Формирование и деятельность органов советской власти в Беларуси и на Западном фронте</a:t>
            </a:r>
            <a:endParaRPr lang="en-US" sz="2000" b="1" spc="150">
              <a:ln w="11430"/>
              <a:solidFill>
                <a:schemeClr val="bg1"/>
              </a:solidFill>
            </a:endParaRPr>
          </a:p>
        </p:txBody>
      </p:sp>
      <p:sp>
        <p:nvSpPr>
          <p:cNvPr id="5" name="Rectangle 3" hidden="0"/>
          <p:cNvSpPr>
            <a:spLocks noChangeArrowheads="1" noGrp="1"/>
          </p:cNvSpPr>
          <p:nvPr isPhoto="0" userDrawn="0">
            <p:ph type="body" idx="1" hasCustomPrompt="0"/>
          </p:nvPr>
        </p:nvSpPr>
        <p:spPr bwMode="auto">
          <a:xfrm>
            <a:off x="755576" y="5157192"/>
            <a:ext cx="7937530" cy="1008112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180975" algn="ctr">
              <a:lnSpc>
                <a:spcPct val="80000"/>
              </a:lnSpc>
              <a:buNone/>
              <a:defRPr/>
            </a:pPr>
            <a:r>
              <a:rPr lang="ru-RU" sz="2400" b="1">
                <a:solidFill>
                  <a:schemeClr val="bg1"/>
                </a:solidFill>
                <a:latin typeface="Cambria"/>
              </a:rPr>
              <a:t>В ноябре 1917 г. были сформированы центральные органы советской власти в Беларуси и на Западном фронте. Одновременно с ними создавались и губернские, уездные и волостные советы и их исполнительные комитеты.</a:t>
            </a:r>
            <a:endParaRPr lang="en-US" sz="2400" b="1">
              <a:solidFill>
                <a:schemeClr val="bg1"/>
              </a:solidFill>
              <a:latin typeface="Cambria"/>
            </a:endParaRPr>
          </a:p>
        </p:txBody>
      </p:sp>
      <p:grpSp>
        <p:nvGrpSpPr>
          <p:cNvPr id="6" name="Схема 1" hidden="0"/>
          <p:cNvGrpSpPr/>
          <p:nvPr isPhoto="0" userDrawn="0"/>
        </p:nvGrpSpPr>
        <p:grpSpPr bwMode="auto">
          <a:xfrm>
            <a:off x="683568" y="836712"/>
            <a:ext cx="7920880" cy="4208018"/>
            <a:chOff x="0" y="0"/>
            <a:chExt cx="7920880" cy="4208018"/>
          </a:xfrm>
        </p:grpSpPr>
      </p:grp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0" y="0"/>
            <a:ext cx="9227801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899592" y="0"/>
            <a:ext cx="8244408" cy="706415"/>
          </a:xfrm>
        </p:spPr>
        <p:txBody>
          <a:bodyPr/>
          <a:lstStyle/>
          <a:p>
            <a:pPr>
              <a:defRPr/>
            </a:pPr>
            <a:r>
              <a:rPr lang="be-BY" sz="2400" spc="15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</a:rPr>
              <a:t>Политика «военного коммунизма» и особенности её проведения в Беларуси</a:t>
            </a:r>
            <a:endParaRPr lang="en-US" sz="2400" spc="150">
              <a:ln w="11430"/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Схема 2" hidden="0"/>
          <p:cNvGrpSpPr/>
          <p:nvPr isPhoto="0" userDrawn="0"/>
        </p:nvGrpSpPr>
        <p:grpSpPr bwMode="auto">
          <a:xfrm>
            <a:off x="467544" y="836712"/>
            <a:ext cx="8064896" cy="5832648"/>
            <a:chOff x="0" y="0"/>
            <a:chExt cx="8064896" cy="5832648"/>
          </a:xfrm>
        </p:grpSpPr>
      </p:grp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0" y="0"/>
            <a:ext cx="9273704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Brick Wall">
  <a:themeElements>
    <a:clrScheme name="Тема Office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Тема 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accent1="accent1" accent2="accent2" accent3="accent3" accent4="accent4" accent5="accent5" accent6="accent6" bg1="dk2" bg2="dk1" folHlink="folHlink" hlink="hlink" tx1="lt1" tx2="lt2"/>
    </a:extraClrScheme>
    <a:extraClrScheme>
      <a:clrScheme name="Тема Office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Тема Office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accent1="accent1" accent2="accent2" accent3="accent3" accent4="accent4" accent5="accent5" accent6="accent6" bg1="dk2" bg2="dk1" folHlink="folHlink" hlink="hlink" tx1="lt1" tx2="lt2"/>
    </a:extraClrScheme>
    <a:extraClrScheme>
      <a:clrScheme name="Тема Office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accent1="accent1" accent2="accent2" accent3="accent3" accent4="accent4" accent5="accent5" accent6="accent6" bg1="dk2" bg2="dk1" folHlink="folHlink" hlink="hlink" tx1="lt1" tx2="lt2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