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E6BFDDCC-445C-D801-8DFB-A92F6753CDD6}">
  <a:tblStyle styleId="{E6BFDDCC-445C-D801-8DFB-A92F6753CDD6}" styleName="Medium Style 4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accent1"/>
              </a:solidFill>
            </a:ln>
          </a:left>
          <a:right>
            <a:ln w="12700">
              <a:solidFill>
                <a:schemeClr val="accent1"/>
              </a:solidFill>
            </a:ln>
          </a:right>
          <a:top>
            <a:ln w="12700">
              <a:solidFill>
                <a:schemeClr val="accent1"/>
              </a:solidFill>
            </a:ln>
          </a:top>
          <a:bottom>
            <a:ln w="12700">
              <a:solidFill>
                <a:schemeClr val="accent1"/>
              </a:solidFill>
            </a:ln>
          </a:bottom>
          <a:insideH>
            <a:ln w="12700">
              <a:solidFill>
                <a:schemeClr val="accent1"/>
              </a:solidFill>
            </a:ln>
          </a:insideH>
          <a:insideV>
            <a:ln w="12700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dk1"/>
      </a:tcTxStyle>
      <a:tcStyle>
        <a:tcBdr/>
      </a:tcStyle>
    </a:lastCol>
    <a:firstCol>
      <a:tcTxStyle b="on">
        <a:fontRef idx="minor"/>
        <a:schemeClr val="dk1"/>
      </a:tcTxStyle>
      <a:tcStyle>
        <a:tcBdr/>
      </a:tcStyle>
    </a:firstCol>
    <a:lastRow>
      <a:tcTxStyle b="on">
        <a:fontRef idx="minor"/>
        <a:schemeClr val="dk1"/>
      </a:tcTxStyle>
      <a:tcStyle>
        <a:tcBdr>
          <a:top>
            <a:ln w="38100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dk1"/>
      </a:tcTxStyle>
      <a:tcStyle>
        <a:tcBdr>
          <a:bottom>
            <a:ln w="12700">
              <a:solidFill>
                <a:schemeClr val="accent1"/>
              </a:solidFill>
            </a:ln>
          </a:bottom>
        </a:tcBdr>
        <a:fill>
          <a:solidFill>
            <a:schemeClr val="accent1">
              <a:tint val="20000"/>
            </a:schemeClr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presProps" Target="presProps.xml" /><Relationship Id="rId35" Type="http://schemas.openxmlformats.org/officeDocument/2006/relationships/tableStyles" Target="tableStyles.xml" /><Relationship Id="rId36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914400" y="2130425"/>
            <a:ext cx="103632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828800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A80456-D24D-4744-9BA6-DE9FAD1911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E622FAD-E44C-41C5-AF85-EF04EB79968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A80456-D24D-4744-9BA6-DE9FAD1911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E622FAD-E44C-41C5-AF85-EF04EB79968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9200" y="274638"/>
            <a:ext cx="27432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600" y="274638"/>
            <a:ext cx="80264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A80456-D24D-4744-9BA6-DE9FAD1911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E622FAD-E44C-41C5-AF85-EF04EB79968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A80456-D24D-4744-9BA6-DE9FAD1911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E622FAD-E44C-41C5-AF85-EF04EB79968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A80456-D24D-4744-9BA6-DE9FAD1911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E622FAD-E44C-41C5-AF85-EF04EB79968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A80456-D24D-4744-9BA6-DE9FAD1911A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E622FAD-E44C-41C5-AF85-EF04EB79968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336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9336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A80456-D24D-4744-9BA6-DE9FAD1911A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E622FAD-E44C-41C5-AF85-EF04EB79968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A80456-D24D-4744-9BA6-DE9FAD1911A0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E622FAD-E44C-41C5-AF85-EF04EB79968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A80456-D24D-4744-9BA6-DE9FAD1911A0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E622FAD-E44C-41C5-AF85-EF04EB79968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766733" y="273050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A80456-D24D-4744-9BA6-DE9FAD1911A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E622FAD-E44C-41C5-AF85-EF04EB79968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A80456-D24D-4744-9BA6-DE9FAD1911A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E622FAD-E44C-41C5-AF85-EF04EB79968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A80456-D24D-4744-9BA6-DE9FAD1911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622FAD-E44C-41C5-AF85-EF04EB799680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3286112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208" y="3920970"/>
            <a:ext cx="5981699" cy="2895599"/>
          </a:xfrm>
          <a:prstGeom prst="rect">
            <a:avLst/>
          </a:prstGeom>
        </p:spPr>
      </p:pic>
      <p:sp>
        <p:nvSpPr>
          <p:cNvPr id="547110842" name=""/>
          <p:cNvSpPr/>
          <p:nvPr/>
        </p:nvSpPr>
        <p:spPr bwMode="auto">
          <a:xfrm flipH="0" flipV="0">
            <a:off x="6464999" y="3828494"/>
            <a:ext cx="5363592" cy="267254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456981" name=""/>
          <p:cNvSpPr txBox="1"/>
          <p:nvPr/>
        </p:nvSpPr>
        <p:spPr bwMode="auto">
          <a:xfrm flipH="0" flipV="0">
            <a:off x="6751674" y="4503567"/>
            <a:ext cx="5004664" cy="9449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800" b="1"/>
              <a:t>История Беларуси в контексте 11 класс</a:t>
            </a:r>
            <a:endParaRPr sz="2800" b="1"/>
          </a:p>
        </p:txBody>
      </p:sp>
      <p:sp>
        <p:nvSpPr>
          <p:cNvPr id="988576003" name=""/>
          <p:cNvSpPr txBox="1"/>
          <p:nvPr/>
        </p:nvSpPr>
        <p:spPr bwMode="auto">
          <a:xfrm flipH="0" flipV="0">
            <a:off x="583543" y="591844"/>
            <a:ext cx="10525681" cy="1554516"/>
          </a:xfrm>
          <a:prstGeom prst="rect">
            <a:avLst/>
          </a:prstGeom>
          <a:noFill/>
          <a:ln w="76199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4800" b="1">
                <a:solidFill>
                  <a:schemeClr val="accent1">
                    <a:lumMod val="75000"/>
                  </a:schemeClr>
                </a:solidFill>
              </a:rPr>
              <a:t>Революции и национальные движения в мире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5434" t="26123" r="6250" b="15646"/>
          <a:stretch/>
        </p:blipFill>
        <p:spPr bwMode="auto">
          <a:xfrm>
            <a:off x="46237" y="125879"/>
            <a:ext cx="12192000" cy="6741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8785765" name=""/>
          <p:cNvSpPr/>
          <p:nvPr/>
        </p:nvSpPr>
        <p:spPr bwMode="auto">
          <a:xfrm flipH="0" flipV="0">
            <a:off x="370849" y="120218"/>
            <a:ext cx="2912985" cy="62975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4591688" name=""/>
          <p:cNvSpPr/>
          <p:nvPr/>
        </p:nvSpPr>
        <p:spPr bwMode="auto">
          <a:xfrm flipH="0" flipV="0">
            <a:off x="4754198" y="120218"/>
            <a:ext cx="2931481" cy="62975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chemeClr val="accent1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7303440" name=""/>
          <p:cNvSpPr/>
          <p:nvPr/>
        </p:nvSpPr>
        <p:spPr bwMode="auto">
          <a:xfrm flipH="0" flipV="0">
            <a:off x="9340994" y="120218"/>
            <a:ext cx="2829755" cy="62975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chemeClr val="accent1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3300132" name=""/>
          <p:cNvSpPr/>
          <p:nvPr/>
        </p:nvSpPr>
        <p:spPr bwMode="auto">
          <a:xfrm flipH="0" flipV="0">
            <a:off x="3589004" y="1784781"/>
            <a:ext cx="786043" cy="3245897"/>
          </a:xfrm>
          <a:prstGeom prst="chevro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4561436" name=""/>
          <p:cNvSpPr/>
          <p:nvPr/>
        </p:nvSpPr>
        <p:spPr bwMode="auto">
          <a:xfrm flipH="0" flipV="0">
            <a:off x="8083324" y="1784781"/>
            <a:ext cx="786042" cy="3245897"/>
          </a:xfrm>
          <a:prstGeom prst="chevro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1820941" name=""/>
          <p:cNvSpPr txBox="1"/>
          <p:nvPr/>
        </p:nvSpPr>
        <p:spPr bwMode="auto">
          <a:xfrm flipH="0" flipV="0">
            <a:off x="565048" y="323664"/>
            <a:ext cx="2580144" cy="445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600" b="1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Причины:</a:t>
            </a:r>
            <a:r>
              <a:rPr sz="2600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 </a:t>
            </a:r>
            <a:endParaRPr sz="2600">
              <a:solidFill>
                <a:srgbClr val="0F1115"/>
              </a:solidFill>
              <a:latin typeface="Calibri"/>
              <a:ea typeface="Arial"/>
              <a:cs typeface="Calibri"/>
            </a:endParaRPr>
          </a:p>
          <a:p>
            <a:pPr>
              <a:defRPr/>
            </a:pPr>
            <a:r>
              <a:rPr sz="2600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Реставрация абсолютизма после наполеоновских войн, отсутствие доступа к власти, сохранение феодальных пережитков.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887487845" name=""/>
          <p:cNvSpPr txBox="1"/>
          <p:nvPr/>
        </p:nvSpPr>
        <p:spPr bwMode="auto">
          <a:xfrm flipH="0" flipV="0">
            <a:off x="4818931" y="221941"/>
            <a:ext cx="2506380" cy="484635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400" b="1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Основные события:</a:t>
            </a:r>
            <a:endParaRPr sz="2400">
              <a:latin typeface="Calibri"/>
              <a:cs typeface="Calibri"/>
            </a:endParaRPr>
          </a:p>
          <a:p>
            <a:pPr>
              <a:defRPr/>
            </a:pPr>
            <a:r>
              <a:rPr sz="2400" b="1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1820-1823:</a:t>
            </a:r>
            <a:r>
              <a:rPr sz="2400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 </a:t>
            </a:r>
            <a:endParaRPr sz="2400">
              <a:solidFill>
                <a:srgbClr val="0F1115"/>
              </a:solidFill>
              <a:latin typeface="Calibri"/>
              <a:ea typeface="Arial"/>
              <a:cs typeface="Calibri"/>
            </a:endParaRPr>
          </a:p>
          <a:p>
            <a:pPr>
              <a:defRPr/>
            </a:pPr>
            <a:r>
              <a:rPr sz="2400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Революции в </a:t>
            </a:r>
            <a:r>
              <a:rPr sz="2400" b="1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Испании, Португалии, Королевстве Обеих Сицилий, Сардинском королевстве</a:t>
            </a:r>
            <a:r>
              <a:rPr sz="2400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. Установление конституционных монархий.</a:t>
            </a:r>
            <a:endParaRPr/>
          </a:p>
        </p:txBody>
      </p:sp>
      <p:sp>
        <p:nvSpPr>
          <p:cNvPr id="2137439893" name=""/>
          <p:cNvSpPr txBox="1"/>
          <p:nvPr/>
        </p:nvSpPr>
        <p:spPr bwMode="auto">
          <a:xfrm flipH="0" flipV="0">
            <a:off x="9405727" y="323664"/>
            <a:ext cx="2235101" cy="32613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600" b="1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Подавление:</a:t>
            </a:r>
            <a:r>
              <a:rPr sz="2600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 </a:t>
            </a:r>
            <a:r>
              <a:rPr sz="2600" b="1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Священным союзом</a:t>
            </a:r>
            <a:r>
              <a:rPr sz="2600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 </a:t>
            </a:r>
            <a:endParaRPr sz="2600">
              <a:solidFill>
                <a:srgbClr val="0F1115"/>
              </a:solidFill>
              <a:latin typeface="Calibri"/>
              <a:ea typeface="Arial"/>
              <a:cs typeface="Calibri"/>
            </a:endParaRPr>
          </a:p>
          <a:p>
            <a:pPr>
              <a:defRPr/>
            </a:pPr>
            <a:r>
              <a:rPr sz="2600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(Австрия, Франция). Решения конгрессов 1820-х гг.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2374056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3228" y="194198"/>
            <a:ext cx="7641882" cy="6020169"/>
          </a:xfrm>
          <a:prstGeom prst="rect">
            <a:avLst/>
          </a:prstGeom>
        </p:spPr>
      </p:pic>
      <p:sp>
        <p:nvSpPr>
          <p:cNvPr id="1063472869" name=""/>
          <p:cNvSpPr txBox="1"/>
          <p:nvPr/>
        </p:nvSpPr>
        <p:spPr bwMode="auto">
          <a:xfrm flipH="0" flipV="0">
            <a:off x="8037087" y="499368"/>
            <a:ext cx="3708600" cy="30785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 b="1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1821-1830:</a:t>
            </a:r>
            <a:r>
              <a:rPr sz="2800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 </a:t>
            </a:r>
            <a:r>
              <a:rPr sz="2800" b="1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Антитурецкое восстание в Греции</a:t>
            </a:r>
            <a:r>
              <a:rPr sz="2800">
                <a:solidFill>
                  <a:srgbClr val="0F1115"/>
                </a:solidFill>
                <a:latin typeface="Calibri"/>
                <a:ea typeface="Arial"/>
                <a:cs typeface="Calibri"/>
              </a:rPr>
              <a:t>. Поддержка России, Англии, Франции → независимость Греции (1830)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0509473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609599" y="129465"/>
            <a:ext cx="10972800" cy="1054223"/>
          </a:xfrm>
        </p:spPr>
        <p:txBody>
          <a:bodyPr/>
          <a:lstStyle/>
          <a:p>
            <a:pPr>
              <a:defRPr/>
            </a:pPr>
            <a:r>
              <a:rPr sz="48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Революции 1830-1831 гг.</a:t>
            </a:r>
            <a:endParaRPr sz="14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578064530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 rot="16199969" flipH="0" flipV="0">
            <a:off x="1684004" y="18495"/>
            <a:ext cx="5160145" cy="7490533"/>
          </a:xfrm>
        </p:spPr>
        <p:txBody>
          <a:bodyPr vert="eaVert"/>
          <a:lstStyle/>
          <a:p>
            <a:pPr>
              <a:defRPr/>
            </a:pPr>
            <a:r>
              <a:rPr sz="28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Июльская революция во Франции (1830):</a:t>
            </a:r>
            <a:endParaRPr sz="28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8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Причина:</a:t>
            </a:r>
            <a:r>
              <a:rPr sz="28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Попытка короля </a:t>
            </a:r>
            <a:r>
              <a:rPr sz="28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Карла X</a:t>
            </a:r>
            <a:r>
              <a:rPr sz="28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ликвидировать парламент.</a:t>
            </a:r>
            <a:endParaRPr sz="28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8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Итог:</a:t>
            </a:r>
            <a:r>
              <a:rPr sz="28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Свержение Карла X. </a:t>
            </a:r>
            <a:r>
              <a:rPr sz="28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Луи-Филипп Орлеанский</a:t>
            </a:r>
            <a:r>
              <a:rPr sz="28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(«король-буржуа») – «король по воле народа». Власть перешла к финансовой буржуазии.</a:t>
            </a:r>
            <a:endParaRPr sz="28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8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Август 1830:</a:t>
            </a:r>
            <a:r>
              <a:rPr sz="28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Революция в </a:t>
            </a:r>
            <a:r>
              <a:rPr sz="28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Бельгии</a:t>
            </a:r>
            <a:r>
              <a:rPr sz="28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против Нидерландов → независимая конституционная монархия.</a:t>
            </a:r>
            <a:endParaRPr sz="28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8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Восстания в государствах Центральной Италии</a:t>
            </a:r>
            <a:r>
              <a:rPr sz="28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(подавлены Австрией).</a:t>
            </a:r>
            <a:endParaRPr sz="1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66779080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 flipV="0">
            <a:off x="8359682" y="1249650"/>
            <a:ext cx="3616870" cy="50941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0534551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609599" y="274637"/>
            <a:ext cx="10972800" cy="98303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sz="48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Революции 1848-1849 гг. («Весна народов»)</a:t>
            </a:r>
            <a:endParaRPr/>
          </a:p>
        </p:txBody>
      </p:sp>
      <p:sp>
        <p:nvSpPr>
          <p:cNvPr id="1314012048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 rot="16199969" flipH="0" flipV="0">
            <a:off x="4134611" y="-2163931"/>
            <a:ext cx="4133664" cy="10976868"/>
          </a:xfrm>
        </p:spPr>
        <p:txBody>
          <a:bodyPr vert="eaVert"/>
          <a:lstStyle/>
          <a:p>
            <a:pPr marL="0" indent="0">
              <a:buFont typeface="Arial"/>
              <a:buNone/>
              <a:defRPr/>
            </a:pPr>
            <a:r>
              <a:rPr sz="24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Причина:</a:t>
            </a:r>
            <a:r>
              <a:rPr sz="24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Экономический кризис 1846-1847 гг., ухудшение положения рабочих и буржуазии.</a:t>
            </a:r>
            <a:endParaRPr sz="24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marL="0" indent="0">
              <a:buFont typeface="Arial"/>
              <a:buNone/>
              <a:defRPr/>
            </a:pPr>
            <a:r>
              <a:rPr sz="2400" b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Характер:</a:t>
            </a:r>
            <a:r>
              <a:rPr sz="2400" b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Буржуазно-демократический. Активное участие пролетариата и социалистов.</a:t>
            </a:r>
            <a:endParaRPr sz="2400" b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marL="0" indent="0">
              <a:buFont typeface="Arial"/>
              <a:buNone/>
              <a:defRPr/>
            </a:pPr>
            <a:r>
              <a:rPr sz="24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Основные события:</a:t>
            </a:r>
            <a:endParaRPr sz="24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marL="0" indent="0">
              <a:buFont typeface="Arial"/>
              <a:buNone/>
              <a:defRPr/>
            </a:pPr>
            <a:r>
              <a:rPr sz="24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Франция:</a:t>
            </a:r>
            <a:r>
              <a:rPr sz="24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</a:t>
            </a:r>
            <a:r>
              <a:rPr sz="2400" b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Февраль 1848 г. – восстание → </a:t>
            </a:r>
            <a:r>
              <a:rPr sz="2400" b="0">
                <a:solidFill>
                  <a:schemeClr val="accent1">
                    <a:lumMod val="75000"/>
                  </a:schemeClr>
                </a:solidFill>
                <a:highlight>
                  <a:srgbClr val="D3D3D3"/>
                </a:highlight>
                <a:latin typeface="Calibri"/>
                <a:ea typeface="Arial"/>
                <a:cs typeface="Calibri"/>
              </a:rPr>
              <a:t>Вторая республика</a:t>
            </a:r>
            <a:r>
              <a:rPr sz="2400" b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(1848-1852)</a:t>
            </a:r>
            <a:r>
              <a:rPr sz="2400" b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, всеобщее мужское избирательное право. </a:t>
            </a:r>
            <a:r>
              <a:rPr sz="2400" b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Государственный переворот Луи Бонапарта (Наполеона III)</a:t>
            </a:r>
            <a:r>
              <a:rPr sz="2400" b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→ </a:t>
            </a:r>
            <a:r>
              <a:rPr sz="2400" b="0">
                <a:solidFill>
                  <a:schemeClr val="accent1">
                    <a:lumMod val="75000"/>
                  </a:schemeClr>
                </a:solidFill>
                <a:highlight>
                  <a:srgbClr val="D3D3D3"/>
                </a:highlight>
                <a:latin typeface="Calibri"/>
                <a:ea typeface="Arial"/>
                <a:cs typeface="Calibri"/>
              </a:rPr>
              <a:t>Вторая империя </a:t>
            </a:r>
            <a:r>
              <a:rPr sz="2400" b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(1852-1870)</a:t>
            </a:r>
            <a:r>
              <a:rPr sz="2400" b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.</a:t>
            </a:r>
            <a:endParaRPr sz="9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91418960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09599" y="4315540"/>
            <a:ext cx="4764186" cy="2456533"/>
          </a:xfrm>
          <a:prstGeom prst="rect">
            <a:avLst/>
          </a:prstGeom>
        </p:spPr>
      </p:pic>
      <p:sp>
        <p:nvSpPr>
          <p:cNvPr id="1049023885" name=""/>
          <p:cNvSpPr txBox="1"/>
          <p:nvPr/>
        </p:nvSpPr>
        <p:spPr bwMode="auto">
          <a:xfrm flipH="0" flipV="0">
            <a:off x="5734441" y="4512815"/>
            <a:ext cx="5798588" cy="1676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600" b="1">
                <a:solidFill>
                  <a:srgbClr val="7030A0"/>
                </a:solidFill>
                <a:latin typeface="Calibri"/>
                <a:ea typeface="Arial"/>
                <a:cs typeface="Calibri"/>
              </a:rPr>
              <a:t>Австрийская империя, германские и итальянские государства:</a:t>
            </a:r>
            <a:r>
              <a:rPr sz="2600">
                <a:solidFill>
                  <a:srgbClr val="7030A0"/>
                </a:solidFill>
                <a:latin typeface="Calibri"/>
                <a:ea typeface="Arial"/>
                <a:cs typeface="Calibri"/>
              </a:rPr>
              <a:t> Борьба с абсолютизмом, национальные движения.</a:t>
            </a:r>
            <a:endParaRPr sz="3600">
              <a:solidFill>
                <a:srgbClr val="7030A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5204" t="25170" r="6174" b="15238"/>
          <a:stretch/>
        </p:blipFill>
        <p:spPr bwMode="auto">
          <a:xfrm>
            <a:off x="24341" y="0"/>
            <a:ext cx="12167658" cy="681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35281" t="25442" r="6021" b="15646"/>
          <a:stretch/>
        </p:blipFill>
        <p:spPr bwMode="auto">
          <a:xfrm>
            <a:off x="0" y="11358"/>
            <a:ext cx="12192000" cy="644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5718309" name=""/>
          <p:cNvSpPr txBox="1"/>
          <p:nvPr/>
        </p:nvSpPr>
        <p:spPr bwMode="auto">
          <a:xfrm flipH="0" flipV="0">
            <a:off x="380097" y="231189"/>
            <a:ext cx="11467242" cy="137163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 b="1">
                <a:solidFill>
                  <a:schemeClr val="accent1">
                    <a:lumMod val="75000"/>
                  </a:schemeClr>
                </a:solidFill>
              </a:rPr>
              <a:t>Итоги:</a:t>
            </a:r>
            <a:r>
              <a:rPr lang="ru-RU" sz="28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Поражение большинства революций, но шаг к демократизации и ликвидации феодальных пережитков. Значимой силой выступил пролетариат и социалисты.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027609912" name=""/>
          <p:cNvSpPr/>
          <p:nvPr/>
        </p:nvSpPr>
        <p:spPr bwMode="auto">
          <a:xfrm flipH="0" flipV="0">
            <a:off x="777742" y="1886504"/>
            <a:ext cx="5076917" cy="3560315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194705" name=""/>
          <p:cNvSpPr/>
          <p:nvPr/>
        </p:nvSpPr>
        <p:spPr bwMode="auto">
          <a:xfrm flipH="0" flipV="0">
            <a:off x="6206067" y="1886504"/>
            <a:ext cx="4928956" cy="3486333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9356059" name=""/>
          <p:cNvSpPr txBox="1"/>
          <p:nvPr/>
        </p:nvSpPr>
        <p:spPr bwMode="auto">
          <a:xfrm flipH="0" flipV="0">
            <a:off x="1129150" y="2191674"/>
            <a:ext cx="4670384" cy="30785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Частичные успехи:</a:t>
            </a:r>
            <a:r>
              <a:rPr sz="28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Ликвидация остатков крепостничества в Австрии и Пруссии, умеренная конституция в Пруссии. Австрийская империя устояла</a:t>
            </a:r>
            <a:endParaRPr sz="48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639675918" name=""/>
          <p:cNvSpPr txBox="1"/>
          <p:nvPr/>
        </p:nvSpPr>
        <p:spPr bwMode="auto">
          <a:xfrm flipH="0" flipV="0">
            <a:off x="6585218" y="2034465"/>
            <a:ext cx="4124921" cy="2651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Национальные движения:</a:t>
            </a:r>
            <a:r>
              <a:rPr sz="28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Венгерская и чешская революции (подавлены), попытки объединения Германии и Италии (неудачны).</a:t>
            </a:r>
            <a:endParaRPr sz="28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35357" t="26531" r="6174" b="15781"/>
          <a:stretch/>
        </p:blipFill>
        <p:spPr bwMode="auto">
          <a:xfrm>
            <a:off x="0" y="21906"/>
            <a:ext cx="12192000" cy="6935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9352996" name=""/>
          <p:cNvSpPr txBox="1"/>
          <p:nvPr/>
        </p:nvSpPr>
        <p:spPr bwMode="auto">
          <a:xfrm flipH="0" flipV="0">
            <a:off x="222888" y="212694"/>
            <a:ext cx="10496787" cy="17983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Период:</a:t>
            </a:r>
            <a:r>
              <a:rPr sz="28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</a:t>
            </a:r>
            <a:endParaRPr sz="2800">
              <a:solidFill>
                <a:schemeClr val="accent1">
                  <a:lumMod val="75000"/>
                </a:schemeClr>
              </a:solidFill>
              <a:latin typeface="Calibri"/>
              <a:ea typeface="Arial"/>
              <a:cs typeface="Calibri"/>
            </a:endParaRPr>
          </a:p>
          <a:p>
            <a:pPr>
              <a:defRPr/>
            </a:pPr>
            <a:r>
              <a:rPr sz="28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1820-1871 гг. </a:t>
            </a:r>
            <a:r>
              <a:rPr sz="28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Идея единой нации, борьба против иностранного (австрийского) господства.</a:t>
            </a:r>
            <a:r>
              <a:rPr sz="280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Объединение Италии завершилось в сентябре 1870. К Итальянскому королевству присоединен Рим</a:t>
            </a:r>
            <a:r>
              <a:rPr sz="1400">
                <a:latin typeface="Times New Roman"/>
                <a:cs typeface="Times New Roman"/>
              </a:rPr>
              <a:t>.</a:t>
            </a:r>
            <a:endParaRPr/>
          </a:p>
        </p:txBody>
      </p:sp>
      <p:sp>
        <p:nvSpPr>
          <p:cNvPr id="179465425" name=""/>
          <p:cNvSpPr txBox="1"/>
          <p:nvPr/>
        </p:nvSpPr>
        <p:spPr bwMode="auto">
          <a:xfrm flipH="0" flipV="0">
            <a:off x="259878" y="2237912"/>
            <a:ext cx="6085406" cy="10363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6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Направления и лидеры:</a:t>
            </a:r>
            <a:endParaRPr sz="3600" b="1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endParaRPr sz="3600" b="1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aphicFrame>
        <p:nvGraphicFramePr>
          <p:cNvPr id="440739199" name=""/>
          <p:cNvGraphicFramePr>
            <a:graphicFrameLocks xmlns:a="http://schemas.openxmlformats.org/drawingml/2006/main"/>
          </p:cNvGraphicFramePr>
          <p:nvPr/>
        </p:nvGraphicFramePr>
        <p:xfrm>
          <a:off x="602038" y="2717799"/>
          <a:ext cx="8408275" cy="269217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{E6BFDDCC-445C-D801-8DFB-A92F6753CDD6}</a:tableStyleId>
              </a:tblPr>
              <a:tblGrid>
                <a:gridCol w="5569936"/>
                <a:gridCol w="5569936"/>
              </a:tblGrid>
              <a:tr h="3594839"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Arial"/>
                          <a:cs typeface="Calibri"/>
                        </a:rPr>
                        <a:t>Республиканское:</a:t>
                      </a:r>
                      <a:r>
                        <a:rPr sz="26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Arial"/>
                          <a:cs typeface="Calibri"/>
                        </a:rPr>
                        <a:t> </a:t>
                      </a:r>
                      <a:r>
                        <a:rPr sz="2600" b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Arial"/>
                          <a:cs typeface="Calibri"/>
                        </a:rPr>
                        <a:t>Джузеппе Мадзини, Джузеппе Гарибальди</a:t>
                      </a:r>
                      <a:r>
                        <a:rPr sz="2600" b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Arial"/>
                          <a:cs typeface="Calibri"/>
                        </a:rPr>
                        <a:t>.</a:t>
                      </a:r>
                      <a:endParaRPr sz="2600" b="1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vert="horz">
                    <a:lnL w="38099" algn="ctr">
                      <a:solidFill>
                        <a:srgbClr val="000000"/>
                      </a:solidFill>
                    </a:lnL>
                    <a:lnR w="38099" algn="ctr">
                      <a:solidFill>
                        <a:srgbClr val="000000"/>
                      </a:solidFill>
                    </a:lnR>
                    <a:lnT w="38099" algn="ctr">
                      <a:solidFill>
                        <a:srgbClr val="000000"/>
                      </a:solidFill>
                    </a:lnT>
                    <a:lnB w="3809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Arial"/>
                          <a:cs typeface="Calibri"/>
                        </a:rPr>
                        <a:t>Монархическое (под эгидой Сардинского королевства):</a:t>
                      </a:r>
                      <a:endParaRPr sz="2600" b="1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Arial"/>
                        <a:cs typeface="Calibri"/>
                      </a:endParaRPr>
                    </a:p>
                    <a:p>
                      <a:pPr>
                        <a:defRPr/>
                      </a:pPr>
                      <a:r>
                        <a:rPr sz="26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Arial"/>
                          <a:cs typeface="Calibri"/>
                        </a:rPr>
                        <a:t> </a:t>
                      </a:r>
                      <a:r>
                        <a:rPr sz="2600" b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Arial"/>
                          <a:cs typeface="Calibri"/>
                        </a:rPr>
                        <a:t>Камилло Бенсо ди Кавур</a:t>
                      </a:r>
                      <a:r>
                        <a:rPr sz="2600" b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Arial"/>
                          <a:cs typeface="Calibri"/>
                        </a:rPr>
                        <a:t>.</a:t>
                      </a:r>
                      <a:endParaRPr sz="2600" b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cs typeface="Calibri"/>
                      </a:endParaRPr>
                    </a:p>
                    <a:p>
                      <a:pPr>
                        <a:defRPr/>
                      </a:pPr>
                      <a:r>
                        <a:rPr sz="2600" b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Arial"/>
                          <a:cs typeface="Calibri"/>
                        </a:rPr>
                        <a:t>Ключевая дата:</a:t>
                      </a:r>
                      <a:r>
                        <a:rPr sz="2600" b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Arial"/>
                          <a:cs typeface="Calibri"/>
                        </a:rPr>
                        <a:t> </a:t>
                      </a:r>
                      <a:r>
                        <a:rPr sz="2600" b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Arial"/>
                          <a:cs typeface="Calibri"/>
                        </a:rPr>
                        <a:t>1870 г.</a:t>
                      </a:r>
                      <a:r>
                        <a:rPr sz="2600" b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Arial"/>
                          <a:cs typeface="Calibri"/>
                        </a:rPr>
                        <a:t> – присоединение Рима → завершение объединения.</a:t>
                      </a:r>
                      <a:endParaRPr sz="2600" b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cs typeface="Calibri"/>
                      </a:endParaRPr>
                    </a:p>
                    <a:p>
                      <a:pPr>
                        <a:defRPr/>
                      </a:pPr>
                      <a:endParaRPr sz="2600" b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vert="horz">
                    <a:lnL w="38099" algn="ctr">
                      <a:solidFill>
                        <a:srgbClr val="000000"/>
                      </a:solidFill>
                    </a:lnL>
                    <a:lnR w="38099" algn="ctr">
                      <a:solidFill>
                        <a:srgbClr val="000000"/>
                      </a:solidFill>
                    </a:lnR>
                    <a:lnT w="38099" algn="ctr">
                      <a:solidFill>
                        <a:srgbClr val="000000"/>
                      </a:solidFill>
                    </a:lnT>
                    <a:lnB w="38099" algn="ctr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pic>
        <p:nvPicPr>
          <p:cNvPr id="145143002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61601" y="3643543"/>
            <a:ext cx="1590582" cy="2265374"/>
          </a:xfrm>
          <a:prstGeom prst="rect">
            <a:avLst/>
          </a:prstGeom>
        </p:spPr>
      </p:pic>
      <p:pic>
        <p:nvPicPr>
          <p:cNvPr id="88029617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265655" y="3708276"/>
            <a:ext cx="1591529" cy="2200641"/>
          </a:xfrm>
          <a:prstGeom prst="rect">
            <a:avLst/>
          </a:prstGeom>
        </p:spPr>
      </p:pic>
      <p:pic>
        <p:nvPicPr>
          <p:cNvPr id="1570383998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168001" y="3708276"/>
            <a:ext cx="1770249" cy="21269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2103104" name=""/>
          <p:cNvSpPr txBox="1"/>
          <p:nvPr/>
        </p:nvSpPr>
        <p:spPr bwMode="auto">
          <a:xfrm flipH="0" flipV="0">
            <a:off x="222888" y="221941"/>
            <a:ext cx="3412462" cy="5577876"/>
          </a:xfrm>
          <a:prstGeom prst="rect">
            <a:avLst/>
          </a:prstGeom>
          <a:noFill/>
          <a:ln w="76199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4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Основные идеологии XIX века </a:t>
            </a:r>
            <a:r>
              <a:rPr sz="2400" b="0" i="0" u="none">
                <a:solidFill>
                  <a:schemeClr val="accent1">
                    <a:lumMod val="75000"/>
                  </a:schemeClr>
                </a:solidFill>
                <a:latin typeface="Calibri"/>
                <a:ea typeface="Times New Roman"/>
                <a:cs typeface="Calibri"/>
              </a:rPr>
              <a:t>формируются под влиянием идей Просвещения и  Французской революции </a:t>
            </a:r>
            <a:endParaRPr sz="24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endParaRPr sz="24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400" b="1" i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Идеология-</a:t>
            </a:r>
            <a:r>
              <a:rPr sz="2400" b="0" i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система правовых, нравственных, философских взглядов, в которых отражается отношение к окружающей действительности</a:t>
            </a:r>
            <a:endParaRPr sz="2200" b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4035781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718470" y="263878"/>
            <a:ext cx="8480023" cy="5858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3198820" name=""/>
          <p:cNvSpPr txBox="1"/>
          <p:nvPr/>
        </p:nvSpPr>
        <p:spPr bwMode="auto">
          <a:xfrm flipH="0" flipV="0">
            <a:off x="611286" y="554854"/>
            <a:ext cx="7009732" cy="48463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sz="26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Объединение Германии</a:t>
            </a:r>
            <a:endParaRPr sz="26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algn="l">
              <a:defRPr/>
            </a:pPr>
            <a:r>
              <a:rPr sz="26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Основа:</a:t>
            </a:r>
            <a:r>
              <a:rPr sz="26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Культурное единство немцев. Определяющая роль- у Пруссии, </a:t>
            </a:r>
            <a:r>
              <a:rPr sz="26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объединение «железом и кровью» под руководством канцлера </a:t>
            </a:r>
            <a:r>
              <a:rPr sz="26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Отто фон Бисмарка</a:t>
            </a:r>
            <a:r>
              <a:rPr sz="26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(с 1862 г.).</a:t>
            </a:r>
            <a:endParaRPr sz="26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algn="l">
              <a:defRPr/>
            </a:pPr>
            <a:r>
              <a:rPr sz="26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Войны за объединение:</a:t>
            </a:r>
            <a:r>
              <a:rPr sz="26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Против Дании (1864), Австрии (1866), Франции (1870-1871).</a:t>
            </a:r>
            <a:endParaRPr sz="26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algn="l">
              <a:defRPr/>
            </a:pPr>
            <a:endParaRPr sz="26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algn="l">
              <a:defRPr/>
            </a:pPr>
            <a:r>
              <a:rPr sz="26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Ключевая дата:</a:t>
            </a:r>
            <a:r>
              <a:rPr sz="26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</a:t>
            </a:r>
            <a:r>
              <a:rPr sz="26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18 января 1871 г.</a:t>
            </a:r>
            <a:r>
              <a:rPr sz="26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– провозглашение </a:t>
            </a:r>
            <a:r>
              <a:rPr sz="26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Германской империи</a:t>
            </a:r>
            <a:r>
              <a:rPr sz="26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в Версальском дворце. Император – </a:t>
            </a:r>
            <a:r>
              <a:rPr sz="26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Вильгельм I</a:t>
            </a:r>
            <a:r>
              <a:rPr sz="26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(король Пруссии).</a:t>
            </a:r>
            <a:endParaRPr sz="2600">
              <a:solidFill>
                <a:schemeClr val="accent1">
                  <a:lumMod val="75000"/>
                </a:schemeClr>
              </a:solidFill>
              <a:latin typeface="Calibri"/>
              <a:ea typeface="Arial"/>
              <a:cs typeface="Calibri"/>
            </a:endParaRPr>
          </a:p>
        </p:txBody>
      </p:sp>
      <p:pic>
        <p:nvPicPr>
          <p:cNvPr id="34824905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361067" y="397645"/>
            <a:ext cx="4286363" cy="6152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5740" t="25578" r="6173" b="15510"/>
          <a:stretch/>
        </p:blipFill>
        <p:spPr bwMode="auto">
          <a:xfrm>
            <a:off x="153858" y="-88173"/>
            <a:ext cx="12019992" cy="6957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9916330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94198" y="462378"/>
            <a:ext cx="11737460" cy="4512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4864411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51407" y="249684"/>
            <a:ext cx="3650443" cy="4503567"/>
          </a:xfrm>
          <a:prstGeom prst="rect">
            <a:avLst/>
          </a:prstGeom>
        </p:spPr>
      </p:pic>
      <p:sp>
        <p:nvSpPr>
          <p:cNvPr id="1625210322" name=""/>
          <p:cNvSpPr txBox="1"/>
          <p:nvPr/>
        </p:nvSpPr>
        <p:spPr bwMode="auto">
          <a:xfrm flipH="0" flipV="0">
            <a:off x="4236334" y="406892"/>
            <a:ext cx="7130202" cy="31089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2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Национальные движения на Балканах</a:t>
            </a:r>
            <a:endParaRPr sz="2200" b="1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2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Цель:</a:t>
            </a:r>
            <a:r>
              <a:rPr sz="22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Освобождение от власти Османской империи.</a:t>
            </a:r>
            <a:endParaRPr sz="22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200" b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В итоге</a:t>
            </a:r>
            <a:r>
              <a:rPr sz="2200" b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</a:t>
            </a:r>
            <a:r>
              <a:rPr sz="2200" b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Русско-турецкой войне 1877-1878 гг. некоторые народы обрели незвисимость</a:t>
            </a:r>
            <a:endParaRPr sz="2200" b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2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Итоги (Берлинский договор 1878 г.):</a:t>
            </a:r>
            <a:endParaRPr sz="22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2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Независимость: </a:t>
            </a:r>
            <a:r>
              <a:rPr sz="22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Болгария</a:t>
            </a:r>
            <a:r>
              <a:rPr sz="22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 (княжество), </a:t>
            </a:r>
            <a:r>
              <a:rPr sz="22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Румыния, Сербия, Черногория</a:t>
            </a:r>
            <a:r>
              <a:rPr sz="22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.</a:t>
            </a:r>
            <a:endParaRPr sz="22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20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Под властью Турции остались: Южная Болгария, Македония, Албания и др.</a:t>
            </a:r>
            <a:endParaRPr sz="26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87035107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290873" y="3568473"/>
            <a:ext cx="5900897" cy="3305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1133479" name=""/>
          <p:cNvSpPr txBox="1"/>
          <p:nvPr/>
        </p:nvSpPr>
        <p:spPr bwMode="auto">
          <a:xfrm flipH="0" flipV="0">
            <a:off x="139659" y="1877257"/>
            <a:ext cx="6371649" cy="39929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 sz="1400">
              <a:latin typeface="Times New Roman"/>
              <a:cs typeface="Times New Roman"/>
            </a:endParaRPr>
          </a:p>
          <a:p>
            <a:pPr>
              <a:defRPr/>
            </a:pPr>
            <a:r>
              <a:rPr sz="22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Война за независимость испанских колоний (1810-1826)</a:t>
            </a:r>
            <a:endParaRPr sz="2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2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Участники:</a:t>
            </a:r>
            <a:r>
              <a:rPr sz="22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</a:t>
            </a:r>
            <a:r>
              <a:rPr sz="22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Креолы</a:t>
            </a:r>
            <a:r>
              <a:rPr sz="22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(потомки переселенцев), революционные армии.</a:t>
            </a:r>
            <a:endParaRPr sz="2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2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Главный лидер:</a:t>
            </a:r>
            <a:r>
              <a:rPr sz="22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</a:t>
            </a:r>
            <a:r>
              <a:rPr sz="22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Симон Боливар</a:t>
            </a:r>
            <a:r>
              <a:rPr sz="22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(Великая Колумбия: Новая Гранада, Венесуэла, Кито).</a:t>
            </a:r>
            <a:endParaRPr sz="2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2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Другие лидеры:</a:t>
            </a:r>
            <a:r>
              <a:rPr sz="22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Хосе де Сан-Мартин (Аргентина, Чили, Перу).</a:t>
            </a:r>
            <a:endParaRPr sz="2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2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Итог:</a:t>
            </a:r>
            <a:r>
              <a:rPr sz="22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Образование независимых республик: </a:t>
            </a:r>
            <a:r>
              <a:rPr sz="22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Мексика, Аргентина, Перу, Чили, Великая Колумбия</a:t>
            </a:r>
            <a:r>
              <a:rPr sz="22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и др</a:t>
            </a:r>
            <a:r>
              <a:rPr sz="1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.</a:t>
            </a:r>
            <a:endParaRPr/>
          </a:p>
        </p:txBody>
      </p:sp>
      <p:sp>
        <p:nvSpPr>
          <p:cNvPr id="1451137523" name=""/>
          <p:cNvSpPr txBox="1"/>
          <p:nvPr/>
        </p:nvSpPr>
        <p:spPr bwMode="auto">
          <a:xfrm flipH="0" flipV="0">
            <a:off x="232135" y="184951"/>
            <a:ext cx="9497257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1525773" name=""/>
          <p:cNvSpPr txBox="1"/>
          <p:nvPr/>
        </p:nvSpPr>
        <p:spPr bwMode="auto">
          <a:xfrm flipH="0" flipV="0">
            <a:off x="352354" y="314417"/>
            <a:ext cx="10255629" cy="1188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 sz="36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Национально-освободительные движения в Латинской Америке</a:t>
            </a:r>
            <a:endParaRPr sz="36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24988641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363276" y="1989280"/>
            <a:ext cx="5725576" cy="45487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6249388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026480" y="972060"/>
            <a:ext cx="9340994" cy="5703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2436164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25388" y="92475"/>
            <a:ext cx="10071553" cy="4105922"/>
          </a:xfrm>
          <a:prstGeom prst="rect">
            <a:avLst/>
          </a:prstGeom>
        </p:spPr>
      </p:pic>
      <p:sp>
        <p:nvSpPr>
          <p:cNvPr id="9211125" name=""/>
          <p:cNvSpPr txBox="1"/>
          <p:nvPr/>
        </p:nvSpPr>
        <p:spPr bwMode="auto">
          <a:xfrm flipH="0" flipV="0">
            <a:off x="574295" y="4226140"/>
            <a:ext cx="11097447" cy="1798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8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Независимость Бразилии (1822)</a:t>
            </a:r>
            <a:endParaRPr sz="28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8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Мирный путь отделения от Португалии.</a:t>
            </a:r>
            <a:endParaRPr sz="28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8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Правление:</a:t>
            </a:r>
            <a:r>
              <a:rPr sz="28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Император </a:t>
            </a:r>
            <a:r>
              <a:rPr sz="28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Педро I</a:t>
            </a:r>
            <a:r>
              <a:rPr sz="28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(из португальского королевского дома) → монархия до 1889 г.</a:t>
            </a:r>
            <a:endParaRPr sz="48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7615986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91844" y="443883"/>
            <a:ext cx="10972475" cy="4965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402026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30558" y="110970"/>
            <a:ext cx="5549490" cy="6566355"/>
          </a:xfrm>
          <a:prstGeom prst="rect">
            <a:avLst/>
          </a:prstGeom>
        </p:spPr>
      </p:pic>
      <p:sp>
        <p:nvSpPr>
          <p:cNvPr id="848209956" name=""/>
          <p:cNvSpPr txBox="1"/>
          <p:nvPr/>
        </p:nvSpPr>
        <p:spPr bwMode="auto">
          <a:xfrm flipH="0" flipV="0">
            <a:off x="6520485" y="362282"/>
            <a:ext cx="4744472" cy="47853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sz="28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Характерные черты новых государств Латинской Америки:</a:t>
            </a:r>
            <a:endParaRPr sz="28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algn="l">
              <a:defRPr/>
            </a:pPr>
            <a:r>
              <a:rPr sz="28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Отмена сословного и расового неравенства (но сохранение рабства во многих странах).</a:t>
            </a:r>
            <a:endParaRPr sz="28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algn="l">
              <a:defRPr/>
            </a:pPr>
            <a:r>
              <a:rPr sz="28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Власть у земельной аристократии и военных.</a:t>
            </a:r>
            <a:endParaRPr sz="28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algn="l">
              <a:defRPr/>
            </a:pPr>
            <a:r>
              <a:rPr sz="28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Республиканская форма правления (кроме Бразилии).</a:t>
            </a:r>
            <a:endParaRPr sz="28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4418111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0" flipH="0" flipV="0">
            <a:off x="564101" y="406892"/>
            <a:ext cx="10691140" cy="6186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4898" t="25442" r="5992" b="15781"/>
          <a:stretch/>
        </p:blipFill>
        <p:spPr bwMode="auto">
          <a:xfrm>
            <a:off x="129465" y="101723"/>
            <a:ext cx="12191998" cy="6597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8716539" name=""/>
          <p:cNvSpPr txBox="1"/>
          <p:nvPr/>
        </p:nvSpPr>
        <p:spPr bwMode="auto">
          <a:xfrm flipH="0" flipV="0">
            <a:off x="324611" y="286674"/>
            <a:ext cx="7277911" cy="8229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4800">
                <a:solidFill>
                  <a:schemeClr val="accent1">
                    <a:lumMod val="50000"/>
                  </a:schemeClr>
                </a:solidFill>
              </a:rPr>
              <a:t>Основные понятия и даты</a:t>
            </a:r>
            <a:endParaRPr sz="48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96680235" name=""/>
          <p:cNvSpPr txBox="1"/>
          <p:nvPr/>
        </p:nvSpPr>
        <p:spPr bwMode="auto">
          <a:xfrm flipH="0" flipV="0">
            <a:off x="407839" y="1109670"/>
            <a:ext cx="5114339" cy="5273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1820-1823:</a:t>
            </a:r>
            <a:r>
              <a:rPr sz="20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Революции в Южной Европе.</a:t>
            </a:r>
            <a:endParaRPr sz="20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1821-1830:</a:t>
            </a:r>
            <a:r>
              <a:rPr sz="20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Греческая революция → независимость Греции (1830).</a:t>
            </a:r>
            <a:endParaRPr sz="20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1830:</a:t>
            </a:r>
            <a:r>
              <a:rPr sz="20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Июльская революция во Франции.</a:t>
            </a:r>
            <a:endParaRPr sz="20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1830:</a:t>
            </a:r>
            <a:r>
              <a:rPr sz="20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Независимость Бельгии.</a:t>
            </a:r>
            <a:endParaRPr sz="20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1848-1849:</a:t>
            </a:r>
            <a:r>
              <a:rPr sz="20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Революции «Весны народов» в Европе.</a:t>
            </a:r>
            <a:endParaRPr sz="20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1852-1870:</a:t>
            </a:r>
            <a:r>
              <a:rPr sz="20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Вторая империя во Франции (Наполеон III).</a:t>
            </a:r>
            <a:endParaRPr sz="20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1870:</a:t>
            </a:r>
            <a:r>
              <a:rPr sz="20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Завершение объединения Италии.</a:t>
            </a:r>
            <a:endParaRPr sz="20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18 января 1871:</a:t>
            </a:r>
            <a:r>
              <a:rPr sz="20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Провозглашение Германской империи.</a:t>
            </a:r>
            <a:endParaRPr sz="20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1877-1878:</a:t>
            </a:r>
            <a:r>
              <a:rPr sz="20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Русско-турецкая война → независимость балканских государств.</a:t>
            </a:r>
            <a:endParaRPr sz="20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1810-1826:</a:t>
            </a:r>
            <a:r>
              <a:rPr sz="20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Война за независимость в Латинской Америке.</a:t>
            </a:r>
            <a:endParaRPr sz="20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0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1822:</a:t>
            </a:r>
            <a:r>
              <a:rPr sz="20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Независимость Бразилии.</a:t>
            </a:r>
            <a:endParaRPr sz="24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72408067" name=""/>
          <p:cNvSpPr txBox="1"/>
          <p:nvPr/>
        </p:nvSpPr>
        <p:spPr bwMode="auto">
          <a:xfrm flipH="0" flipV="0">
            <a:off x="5919392" y="1109670"/>
            <a:ext cx="5742814" cy="51206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2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Ключевые понятия:</a:t>
            </a:r>
            <a:endParaRPr sz="2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2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Конституционная монархия</a:t>
            </a:r>
            <a:r>
              <a:rPr sz="22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– форма правления, где власть монарха ограничена конституцией и парламентом.</a:t>
            </a:r>
            <a:endParaRPr sz="2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2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Абсолютизм</a:t>
            </a:r>
            <a:r>
              <a:rPr sz="22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– форма правления с неограниченной верховной властью монарха.</a:t>
            </a:r>
            <a:endParaRPr sz="2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2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Национальное движение</a:t>
            </a:r>
            <a:r>
              <a:rPr sz="22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– борьба народа за национальную независимость, объединение или самоопределение.</a:t>
            </a:r>
            <a:endParaRPr sz="2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2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Креолы</a:t>
            </a:r>
            <a:r>
              <a:rPr sz="22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– потомки европейских (испанских, португальских) переселенцев в Латинской Америке, родившиеся уже в колониях.</a:t>
            </a:r>
            <a:endParaRPr sz="2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2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Священный союз</a:t>
            </a:r>
            <a:r>
              <a:rPr sz="22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(1815) – союз монархов России, Австрии и Пруссии для подавления революций и сохранения старых порядков.</a:t>
            </a:r>
            <a:endParaRPr sz="26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812269" name=""/>
          <p:cNvSpPr txBox="1"/>
          <p:nvPr/>
        </p:nvSpPr>
        <p:spPr bwMode="auto">
          <a:xfrm flipH="0" flipV="0">
            <a:off x="518810" y="1054185"/>
            <a:ext cx="11004683" cy="54864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XIX век</a:t>
            </a:r>
            <a:r>
              <a:rPr sz="28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– эпоха формирования современных идеологий (либерализм, консерватизм, социализм), которые определяли политическую борьбу.</a:t>
            </a:r>
            <a:endParaRPr sz="28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8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Революции</a:t>
            </a:r>
            <a:r>
              <a:rPr sz="28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были направлены против абсолютизма и феодальных пережитков, за конституцию, парламент и гражданские права.</a:t>
            </a:r>
            <a:endParaRPr sz="28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8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Национальные движения</a:t>
            </a:r>
            <a:r>
              <a:rPr sz="28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привели к объединению Италии и Германии, распаду колониальных империй (Османская, Испанская) и созданию новых национальных государств в Европе и Латинской Америке.</a:t>
            </a:r>
            <a:endParaRPr sz="28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sz="2800" b="1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Результатом</a:t>
            </a:r>
            <a:r>
              <a:rPr sz="280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Calibri"/>
              </a:rPr>
              <a:t> стало изменение политической карты мира и переход к буржуазно-демократическому обществу, хотя процесс был противоречивым и часто кровавым.</a:t>
            </a:r>
            <a:endParaRPr sz="28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endParaRPr/>
          </a:p>
        </p:txBody>
      </p:sp>
      <p:sp>
        <p:nvSpPr>
          <p:cNvPr id="142254628" name=""/>
          <p:cNvSpPr txBox="1"/>
          <p:nvPr/>
        </p:nvSpPr>
        <p:spPr bwMode="auto">
          <a:xfrm flipH="0" flipV="0">
            <a:off x="352354" y="231189"/>
            <a:ext cx="3948785" cy="8229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4800">
                <a:solidFill>
                  <a:schemeClr val="accent1">
                    <a:lumMod val="50000"/>
                  </a:schemeClr>
                </a:solidFill>
              </a:rPr>
              <a:t>ВЫВОДЫ</a:t>
            </a:r>
            <a:endParaRPr sz="480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35127" t="25699" r="6938" b="15918"/>
          <a:stretch/>
        </p:blipFill>
        <p:spPr bwMode="auto">
          <a:xfrm>
            <a:off x="0" y="0"/>
            <a:ext cx="12067593" cy="6800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4898" t="25895" r="5713" b="15646"/>
          <a:stretch/>
        </p:blipFill>
        <p:spPr bwMode="auto">
          <a:xfrm>
            <a:off x="0" y="144854"/>
            <a:ext cx="12192000" cy="6524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35357" t="25442" r="6325" b="164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4821" t="24898" r="6480" b="1510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824022488" name=""/>
          <p:cNvGraphicFramePr>
            <a:graphicFrameLocks xmlns:a="http://schemas.openxmlformats.org/drawingml/2006/main"/>
          </p:cNvGraphicFramePr>
          <p:nvPr/>
        </p:nvGraphicFramePr>
        <p:xfrm>
          <a:off x="204392" y="536358"/>
          <a:ext cx="8408275" cy="538435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{E6BFDDCC-445C-D801-8DFB-A92F6753CDD6}</a:tableStyleId>
              </a:tblPr>
              <a:tblGrid>
                <a:gridCol w="1440000"/>
                <a:gridCol w="2750699"/>
                <a:gridCol w="2473599"/>
                <a:gridCol w="2473599"/>
                <a:gridCol w="2473599"/>
              </a:tblGrid>
              <a:tr h="1409833"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Идеоло-</a:t>
                      </a:r>
                      <a:endParaRPr sz="22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гия</a:t>
                      </a:r>
                      <a:endParaRPr sz="22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Либерализм</a:t>
                      </a:r>
                      <a:endParaRPr sz="22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Консерватизм</a:t>
                      </a:r>
                      <a:endParaRPr sz="22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Социализм (в т.ч. утопический)</a:t>
                      </a:r>
                      <a:endParaRPr sz="22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Коммунизм (марксизм) – «научный социализм»</a:t>
                      </a:r>
                      <a:endParaRPr sz="22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</a:tr>
              <a:tr h="4236980"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Суть</a:t>
                      </a:r>
                      <a:endParaRPr sz="22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Защита индивидуальных свобод, равенства перед законом, свободы слова, печати, вероисповедания, участие в управлении через представительные органы.</a:t>
                      </a:r>
                      <a:endParaRPr sz="22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Сохранение традиционных ценностей, обычаев, монархии, церкви. Неравенство – естественный порядок. Осторожное реформаторство.</a:t>
                      </a:r>
                      <a:endParaRPr sz="22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Общество без эксплуатации, солидарность, справедливое распределение благ. Ранние социалисты отвергали насилие, возлагали надежды на государство.</a:t>
                      </a:r>
                      <a:endParaRPr sz="22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Упразднение частной собственности, общность имущества. Переход к новому обществу через классовую борьбу и </a:t>
                      </a:r>
                      <a:r>
                        <a:rPr sz="22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пролетарскую</a:t>
                      </a:r>
                      <a:r>
                        <a:rPr sz="22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sz="22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революцию</a:t>
                      </a:r>
                      <a:r>
                        <a:rPr sz="22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.</a:t>
                      </a:r>
                      <a:endParaRPr sz="22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1101213412" name=""/>
          <p:cNvGraphicFramePr>
            <a:graphicFrameLocks xmlns:a="http://schemas.openxmlformats.org/drawingml/2006/main"/>
          </p:cNvGraphicFramePr>
          <p:nvPr/>
        </p:nvGraphicFramePr>
        <p:xfrm>
          <a:off x="306116" y="295922"/>
          <a:ext cx="8408275" cy="807652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{E6BFDDCC-445C-D801-8DFB-A92F6753CDD6}</a:tableStyleId>
              </a:tblPr>
              <a:tblGrid>
                <a:gridCol w="1706159"/>
                <a:gridCol w="2457839"/>
                <a:gridCol w="2457839"/>
                <a:gridCol w="2457839"/>
                <a:gridCol w="2457839"/>
              </a:tblGrid>
              <a:tr h="1904104">
                <a:tc>
                  <a:txBody>
                    <a:bodyPr/>
                    <a:p>
                      <a:pPr>
                        <a:defRPr/>
                      </a:pP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Экономиче</a:t>
                      </a: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-</a:t>
                      </a:r>
                      <a:endParaRPr sz="20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ские решения</a:t>
                      </a:r>
                      <a:endParaRPr sz="20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0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Свобода конкуренции, неприемлемость имущественного равенства.</a:t>
                      </a:r>
                      <a:endParaRPr sz="20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0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</a:t>
                      </a:r>
                      <a:endParaRPr sz="20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endParaRPr sz="20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0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Отказ от частной собственности, национализация и распределение благ</a:t>
                      </a:r>
                      <a:endParaRPr sz="20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</a:tr>
              <a:tr h="2571761">
                <a:tc>
                  <a:txBody>
                    <a:bodyPr/>
                    <a:p>
                      <a:pPr>
                        <a:defRPr/>
                      </a:pP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Представители</a:t>
                      </a:r>
                      <a:endParaRPr sz="20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Г. Спенсер, Дж. С. Милль (Великобритания), Б. Констан, А. де Токвиль (Франция), В. Гумбольдт (Германия)</a:t>
                      </a:r>
                      <a:endParaRPr sz="20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Э. Бёрк (Англия), Ж. де Местр (Пьемонт).</a:t>
                      </a:r>
                      <a:endParaRPr sz="20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К. А. Сен-Симон, Л. Блан (Франция).</a:t>
                      </a:r>
                      <a:endParaRPr sz="20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>
                        <a:defRPr/>
                      </a:pPr>
                      <a:endParaRPr sz="20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К. Маркс, Ф. Энгельс</a:t>
                      </a:r>
                      <a:endParaRPr sz="20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</a:tr>
              <a:tr h="1354259">
                <a:tc>
                  <a:txBody>
                    <a:bodyPr/>
                    <a:p>
                      <a:pPr>
                        <a:defRPr/>
                      </a:pP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Социальная база</a:t>
                      </a:r>
                      <a:endParaRPr sz="20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Буржуазия, интеллигенция.</a:t>
                      </a:r>
                      <a:endParaRPr sz="20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Аристократия, духовенство, часть крестьянства.</a:t>
                      </a:r>
                      <a:endParaRPr sz="20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Беднейшие слои</a:t>
                      </a:r>
                      <a:endParaRPr sz="20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Пролетариат.</a:t>
                      </a:r>
                      <a:endParaRPr sz="20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>
                        <a:defRPr/>
                      </a:pPr>
                      <a:endParaRPr sz="20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>Экран (4:3)</PresentationFormat>
  <Paragraphs>0</Paragraphs>
  <Slides>31</Slides>
  <Notes>31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Ала</dc:creator>
  <cp:keywords/>
  <dc:description/>
  <dc:identifier/>
  <dc:language/>
  <cp:lastModifiedBy/>
  <cp:revision>4</cp:revision>
  <dcterms:created xsi:type="dcterms:W3CDTF">2021-09-24T17:14:43Z</dcterms:created>
  <dcterms:modified xsi:type="dcterms:W3CDTF">2026-01-04T16:06:42Z</dcterms:modified>
  <cp:category/>
  <cp:contentStatus/>
  <cp:version/>
</cp:coreProperties>
</file>