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39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/>
  <p:notesSz cx="9144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B5B7583-DF55-E73F-383F-E9BCBDEACA8B}">
  <a:tblStyle styleId="{3734FA2B-9767-1205-0067-A9591DF7B9D2}" styleName="Table_0">
    <a:wholeTbl>
      <a:tcTxStyle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rgbClr val="ECE8EC"/>
          </a:solidFill>
        </a:fill>
      </a:tcStyle>
    </a:wholeTbl>
    <a:band1H>
      <a:tcStyle>
        <a:tcBdr/>
        <a:fill>
          <a:solidFill>
            <a:srgbClr val="D8CF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8CFD8"/>
          </a:solidFill>
        </a:fill>
      </a:tcStyle>
    </a:band1V>
    <a:band2V>
      <a:tcStyle>
        <a:tcBdr/>
        <a:fill>
          <a:solidFill>
            <a:srgbClr val="D8CFD8"/>
          </a:solidFill>
        </a:fill>
      </a:tcStyle>
    </a:band2V>
    <a:lastCol>
      <a:tcTxStyle i="off" b="on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i="off" b="on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i="off" b="on"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i="off" b="on"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771AEA4-5737-BFAD-7F0F-40BCFB39BE4E}" styleName="Medium Style 2 - Accent 3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5B7583-DF55-E73F-383F-E9BCBDEACA8B}" styleName="Medium Style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7A2B91C-F727-368D-B2D5-DD849FE7CF3C}" styleName="Medium Style 4 - Accent 4">
    <a:wholeTbl>
      <a:tcTxStyle>
        <a:fontRef idx="minor"/>
        <a:schemeClr val="dk1"/>
      </a:tcTxStyle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  <a:top>
            <a:ln w="12700">
              <a:solidFill>
                <a:schemeClr val="accent4"/>
              </a:solidFill>
            </a:ln>
          </a:top>
          <a:bottom>
            <a:ln w="12700">
              <a:solidFill>
                <a:schemeClr val="accent4"/>
              </a:solidFill>
            </a:ln>
          </a:bottom>
          <a:insideH>
            <a:ln w="12700">
              <a:solidFill>
                <a:schemeClr val="accent4"/>
              </a:solidFill>
            </a:ln>
          </a:insideH>
          <a:insideV>
            <a:ln w="12700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4"/>
              </a:solidFill>
            </a:ln>
          </a:bottom>
        </a:tcBdr>
        <a:fill>
          <a:solidFill>
            <a:schemeClr val="accent4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presProps" Target="presProps.xml" /><Relationship Id="rId46" Type="http://schemas.openxmlformats.org/officeDocument/2006/relationships/tableStyles" Target="tableStyles.xml" /><Relationship Id="rId4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/>
          <p:nvPr/>
        </p:nvSpPr>
        <p:spPr bwMode="auto">
          <a:xfrm>
            <a:off x="0" y="0"/>
            <a:ext cx="9144000" cy="33527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;p21"/>
          <p:cNvSpPr txBox="1"/>
          <p:nvPr>
            <p:ph type="ctrTitle"/>
          </p:nvPr>
        </p:nvSpPr>
        <p:spPr bwMode="auto">
          <a:xfrm>
            <a:off x="3214677" y="3352799"/>
            <a:ext cx="5786478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21"/>
          <p:cNvSpPr txBox="1"/>
          <p:nvPr/>
        </p:nvSpPr>
        <p:spPr bwMode="auto">
          <a:xfrm>
            <a:off x="0" y="142851"/>
            <a:ext cx="4114800" cy="36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cap="none">
                <a:solidFill>
                  <a:schemeClr val="accent3"/>
                </a:solidFill>
                <a:latin typeface="Cambria"/>
                <a:ea typeface="Cambria"/>
                <a:cs typeface="Cambria"/>
              </a:rPr>
              <a:t>Лицей Ивацевичского района</a:t>
            </a:r>
            <a:endParaRPr sz="1800" b="1" cap="none">
              <a:solidFill>
                <a:schemeClr val="accent3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14" name="Google Shape;14;p21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0" y="3286123"/>
            <a:ext cx="9144000" cy="78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1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0" y="4071942"/>
            <a:ext cx="1331640" cy="280016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/>
          <p:nvPr/>
        </p:nvSpPr>
        <p:spPr bwMode="auto">
          <a:xfrm>
            <a:off x="0" y="2784971"/>
            <a:ext cx="4114800" cy="4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b="1" cap="none">
                <a:solidFill>
                  <a:schemeClr val="accent3"/>
                </a:solidFill>
                <a:latin typeface="Cambria"/>
                <a:ea typeface="Cambria"/>
                <a:cs typeface="Cambria"/>
              </a:rPr>
              <a:t>История Беларуси. 11 класс</a:t>
            </a:r>
            <a:endParaRPr sz="2200" b="1" cap="none">
              <a:solidFill>
                <a:schemeClr val="accent3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0"/>
          <p:cNvSpPr txBox="1"/>
          <p:nvPr>
            <p:ph type="body" idx="1"/>
          </p:nvPr>
        </p:nvSpPr>
        <p:spPr bwMode="auto">
          <a:xfrm rot="5400000">
            <a:off x="1988316" y="-273861"/>
            <a:ext cx="5443537" cy="784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0"/>
          <p:cNvSpPr txBox="1"/>
          <p:nvPr>
            <p:ph type="ftr" idx="11"/>
          </p:nvPr>
        </p:nvSpPr>
        <p:spPr bwMode="auto">
          <a:xfrm>
            <a:off x="6248399" y="6443662"/>
            <a:ext cx="25145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30"/>
          <p:cNvSpPr txBox="1"/>
          <p:nvPr>
            <p:ph type="sldNum" idx="12"/>
          </p:nvPr>
        </p:nvSpPr>
        <p:spPr bwMode="auto">
          <a:xfrm>
            <a:off x="4419599" y="6443662"/>
            <a:ext cx="15239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31"/>
          <p:cNvSpPr txBox="1"/>
          <p:nvPr>
            <p:ph type="title"/>
          </p:nvPr>
        </p:nvSpPr>
        <p:spPr bwMode="auto">
          <a:xfrm rot="5400000">
            <a:off x="4620418" y="2275681"/>
            <a:ext cx="6170612" cy="196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31"/>
          <p:cNvSpPr txBox="1"/>
          <p:nvPr>
            <p:ph type="body" idx="1"/>
          </p:nvPr>
        </p:nvSpPr>
        <p:spPr bwMode="auto">
          <a:xfrm rot="5400000">
            <a:off x="619917" y="389731"/>
            <a:ext cx="6170612" cy="573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31"/>
          <p:cNvSpPr txBox="1"/>
          <p:nvPr>
            <p:ph type="ftr" idx="11"/>
          </p:nvPr>
        </p:nvSpPr>
        <p:spPr bwMode="auto">
          <a:xfrm>
            <a:off x="6248399" y="6443662"/>
            <a:ext cx="25145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1"/>
          <p:cNvSpPr txBox="1"/>
          <p:nvPr>
            <p:ph type="sldNum" idx="12"/>
          </p:nvPr>
        </p:nvSpPr>
        <p:spPr bwMode="auto">
          <a:xfrm>
            <a:off x="4419599" y="6443662"/>
            <a:ext cx="15239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таблица" preserve="0" showMasterPhAnim="0" type="tbl" userDrawn="1">
  <p:cSld name="TAB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32"/>
          <p:cNvSpPr txBox="1"/>
          <p:nvPr>
            <p:ph type="ftr" idx="11"/>
          </p:nvPr>
        </p:nvSpPr>
        <p:spPr bwMode="auto">
          <a:xfrm>
            <a:off x="6248399" y="6443662"/>
            <a:ext cx="25145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32"/>
          <p:cNvSpPr txBox="1"/>
          <p:nvPr>
            <p:ph type="sldNum" idx="12"/>
          </p:nvPr>
        </p:nvSpPr>
        <p:spPr bwMode="auto">
          <a:xfrm>
            <a:off x="4419599" y="6443662"/>
            <a:ext cx="15239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title"/>
          </p:nvPr>
        </p:nvSpPr>
        <p:spPr bwMode="auto">
          <a:xfrm>
            <a:off x="722313" y="4406899"/>
            <a:ext cx="7772400" cy="13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23"/>
          <p:cNvSpPr txBox="1"/>
          <p:nvPr>
            <p:ph type="body" idx="1"/>
          </p:nvPr>
        </p:nvSpPr>
        <p:spPr bwMode="auto">
          <a:xfrm>
            <a:off x="722313" y="2906712"/>
            <a:ext cx="7772400" cy="150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3"/>
          <p:cNvSpPr txBox="1"/>
          <p:nvPr>
            <p:ph type="ftr" idx="11"/>
          </p:nvPr>
        </p:nvSpPr>
        <p:spPr bwMode="auto">
          <a:xfrm>
            <a:off x="6248399" y="6443662"/>
            <a:ext cx="25145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23"/>
          <p:cNvSpPr txBox="1"/>
          <p:nvPr>
            <p:ph type="sldNum" idx="12"/>
          </p:nvPr>
        </p:nvSpPr>
        <p:spPr bwMode="auto">
          <a:xfrm>
            <a:off x="4419599" y="6443662"/>
            <a:ext cx="15239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24"/>
          <p:cNvSpPr txBox="1"/>
          <p:nvPr>
            <p:ph type="body" idx="1"/>
          </p:nvPr>
        </p:nvSpPr>
        <p:spPr bwMode="auto">
          <a:xfrm>
            <a:off x="838199" y="898524"/>
            <a:ext cx="38480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24"/>
          <p:cNvSpPr txBox="1"/>
          <p:nvPr>
            <p:ph type="body" idx="2"/>
          </p:nvPr>
        </p:nvSpPr>
        <p:spPr bwMode="auto">
          <a:xfrm>
            <a:off x="4838699" y="898524"/>
            <a:ext cx="38480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24"/>
          <p:cNvSpPr txBox="1"/>
          <p:nvPr>
            <p:ph type="ftr" idx="11"/>
          </p:nvPr>
        </p:nvSpPr>
        <p:spPr bwMode="auto">
          <a:xfrm>
            <a:off x="6248399" y="6443662"/>
            <a:ext cx="25145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24"/>
          <p:cNvSpPr txBox="1"/>
          <p:nvPr>
            <p:ph type="sldNum" idx="12"/>
          </p:nvPr>
        </p:nvSpPr>
        <p:spPr bwMode="auto">
          <a:xfrm>
            <a:off x="4419599" y="6443662"/>
            <a:ext cx="15239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25"/>
          <p:cNvSpPr txBox="1"/>
          <p:nvPr>
            <p:ph type="body" idx="1"/>
          </p:nvPr>
        </p:nvSpPr>
        <p:spPr bwMode="auto">
          <a:xfrm>
            <a:off x="457200" y="1535112"/>
            <a:ext cx="4040187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25"/>
          <p:cNvSpPr txBox="1"/>
          <p:nvPr>
            <p:ph type="body" idx="2"/>
          </p:nvPr>
        </p:nvSpPr>
        <p:spPr bwMode="auto">
          <a:xfrm>
            <a:off x="457200" y="2174874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25"/>
          <p:cNvSpPr txBox="1"/>
          <p:nvPr>
            <p:ph type="body" idx="3"/>
          </p:nvPr>
        </p:nvSpPr>
        <p:spPr bwMode="auto">
          <a:xfrm>
            <a:off x="4645024" y="1535112"/>
            <a:ext cx="4041774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25"/>
          <p:cNvSpPr txBox="1"/>
          <p:nvPr>
            <p:ph type="body" idx="4"/>
          </p:nvPr>
        </p:nvSpPr>
        <p:spPr bwMode="auto">
          <a:xfrm>
            <a:off x="4645024" y="2174874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25"/>
          <p:cNvSpPr txBox="1"/>
          <p:nvPr>
            <p:ph type="ftr" idx="11"/>
          </p:nvPr>
        </p:nvSpPr>
        <p:spPr bwMode="auto">
          <a:xfrm>
            <a:off x="6248399" y="6443662"/>
            <a:ext cx="25145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25"/>
          <p:cNvSpPr txBox="1"/>
          <p:nvPr>
            <p:ph type="sldNum" idx="12"/>
          </p:nvPr>
        </p:nvSpPr>
        <p:spPr bwMode="auto">
          <a:xfrm>
            <a:off x="4419599" y="6443662"/>
            <a:ext cx="15239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26"/>
          <p:cNvSpPr txBox="1"/>
          <p:nvPr>
            <p:ph type="ftr" idx="11"/>
          </p:nvPr>
        </p:nvSpPr>
        <p:spPr bwMode="auto">
          <a:xfrm>
            <a:off x="6248399" y="6443662"/>
            <a:ext cx="25145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26"/>
          <p:cNvSpPr txBox="1"/>
          <p:nvPr>
            <p:ph type="sldNum" idx="12"/>
          </p:nvPr>
        </p:nvSpPr>
        <p:spPr bwMode="auto">
          <a:xfrm>
            <a:off x="4419599" y="6443662"/>
            <a:ext cx="15239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/>
          <p:nvPr>
            <p:ph type="ftr" idx="11"/>
          </p:nvPr>
        </p:nvSpPr>
        <p:spPr bwMode="auto">
          <a:xfrm>
            <a:off x="6248399" y="6443662"/>
            <a:ext cx="25145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27"/>
          <p:cNvSpPr txBox="1"/>
          <p:nvPr>
            <p:ph type="sldNum" idx="12"/>
          </p:nvPr>
        </p:nvSpPr>
        <p:spPr bwMode="auto">
          <a:xfrm>
            <a:off x="4419599" y="6443662"/>
            <a:ext cx="15239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/>
          <p:nvPr>
            <p:ph type="title"/>
          </p:nvPr>
        </p:nvSpPr>
        <p:spPr bwMode="auto">
          <a:xfrm>
            <a:off x="457200" y="273049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28"/>
          <p:cNvSpPr txBox="1"/>
          <p:nvPr>
            <p:ph type="body" idx="1"/>
          </p:nvPr>
        </p:nvSpPr>
        <p:spPr bwMode="auto">
          <a:xfrm>
            <a:off x="3575049" y="273049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28"/>
          <p:cNvSpPr txBox="1"/>
          <p:nvPr>
            <p:ph type="body" idx="2"/>
          </p:nvPr>
        </p:nvSpPr>
        <p:spPr bwMode="auto">
          <a:xfrm>
            <a:off x="457200" y="1435099"/>
            <a:ext cx="3008313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28"/>
          <p:cNvSpPr txBox="1"/>
          <p:nvPr>
            <p:ph type="ftr" idx="11"/>
          </p:nvPr>
        </p:nvSpPr>
        <p:spPr bwMode="auto">
          <a:xfrm>
            <a:off x="6248399" y="6443662"/>
            <a:ext cx="25145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28"/>
          <p:cNvSpPr txBox="1"/>
          <p:nvPr>
            <p:ph type="sldNum" idx="12"/>
          </p:nvPr>
        </p:nvSpPr>
        <p:spPr bwMode="auto">
          <a:xfrm>
            <a:off x="4419599" y="6443662"/>
            <a:ext cx="15239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/>
          <p:nvPr>
            <p:ph type="title"/>
          </p:nvPr>
        </p:nvSpPr>
        <p:spPr bwMode="auto">
          <a:xfrm>
            <a:off x="1792287" y="4800600"/>
            <a:ext cx="54864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29"/>
          <p:cNvSpPr/>
          <p:nvPr>
            <p:ph type="pic" idx="2"/>
          </p:nvPr>
        </p:nvSpPr>
        <p:spPr bwMode="auto">
          <a:xfrm>
            <a:off x="1792287" y="612774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9"/>
          <p:cNvSpPr txBox="1"/>
          <p:nvPr>
            <p:ph type="body" idx="1"/>
          </p:nvPr>
        </p:nvSpPr>
        <p:spPr bwMode="auto">
          <a:xfrm>
            <a:off x="1792287" y="5367337"/>
            <a:ext cx="5486400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29"/>
          <p:cNvSpPr txBox="1"/>
          <p:nvPr>
            <p:ph type="ftr" idx="11"/>
          </p:nvPr>
        </p:nvSpPr>
        <p:spPr bwMode="auto">
          <a:xfrm>
            <a:off x="6248399" y="6443662"/>
            <a:ext cx="25145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29"/>
          <p:cNvSpPr txBox="1"/>
          <p:nvPr>
            <p:ph type="sldNum" idx="12"/>
          </p:nvPr>
        </p:nvSpPr>
        <p:spPr bwMode="auto">
          <a:xfrm>
            <a:off x="4419599" y="6443662"/>
            <a:ext cx="1523999" cy="3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B2C5B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body" idx="1"/>
          </p:nvPr>
        </p:nvSpPr>
        <p:spPr bwMode="auto">
          <a:xfrm>
            <a:off x="785785" y="928669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sz="2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20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8" name="Google Shape;8;p20"/>
          <p:cNvPicPr/>
          <p:nvPr/>
        </p:nvPicPr>
        <p:blipFill>
          <a:blip r:embed="rId14">
            <a:alphaModFix/>
          </a:blip>
          <a:srcRect l="0" t="0" r="0" b="0"/>
          <a:stretch/>
        </p:blipFill>
        <p:spPr bwMode="auto">
          <a:xfrm rot="5400000">
            <a:off x="-2643210" y="3357565"/>
            <a:ext cx="6143643" cy="8572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0"/>
          <p:cNvSpPr/>
          <p:nvPr/>
        </p:nvSpPr>
        <p:spPr bwMode="auto">
          <a:xfrm>
            <a:off x="0" y="0"/>
            <a:ext cx="9144000" cy="761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4385240" name="Google Shape;18;p22"/>
          <p:cNvSpPr txBox="1"/>
          <p:nvPr>
            <p:ph type="title"/>
          </p:nvPr>
        </p:nvSpPr>
        <p:spPr bwMode="auto">
          <a:xfrm flipH="0" flipV="0">
            <a:off x="866774" y="802569"/>
            <a:ext cx="3332183" cy="228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20620926" name="Google Shape;19;p22"/>
          <p:cNvSpPr txBox="1"/>
          <p:nvPr>
            <p:ph type="body" idx="1"/>
          </p:nvPr>
        </p:nvSpPr>
        <p:spPr bwMode="auto">
          <a:xfrm flipH="0" flipV="0">
            <a:off x="785785" y="3316110"/>
            <a:ext cx="7848599" cy="291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3600" b="1" i="0" u="none" strike="noStrike" cap="none" spc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Беларусь на пути к инду</a:t>
            </a:r>
            <a:r>
              <a:rPr lang="ru-RU" sz="3600"/>
              <a:t>стриальному обществу.</a:t>
            </a:r>
            <a:endParaRPr lang="ru-RU" sz="3600"/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3600"/>
              <a:t>Социальные последствия промышленной революции.</a:t>
            </a:r>
            <a:endParaRPr sz="3600"/>
          </a:p>
        </p:txBody>
      </p:sp>
      <p:pic>
        <p:nvPicPr>
          <p:cNvPr id="1409860837" name="Google Shape;80;p1" descr="https://lh3.googleusercontent.com/proxy/_6ftItalqaT-Uh02kS1DgsiYjsnrzp5wDtS99GITgN4nUlU-5X6WDx9ypZpYq35ZnfwDVezAeX7lUpSlP_6pKMBZco7XhCaNhUk8MEoZUy1bD3Sw8dp0Ye-zMhlxZOU-AUZSKTCK_7k8FdU"/>
          <p:cNvPicPr/>
          <p:nvPr/>
        </p:nvPicPr>
        <p:blipFill>
          <a:blip r:embed="rId2">
            <a:alphaModFix/>
          </a:blip>
          <a:srcRect l="24935" t="7594" r="4167" b="18093"/>
          <a:stretch/>
        </p:blipFill>
        <p:spPr bwMode="auto">
          <a:xfrm flipH="0" flipV="0">
            <a:off x="4710085" y="0"/>
            <a:ext cx="4433913" cy="308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8674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92017" y="802569"/>
            <a:ext cx="3812342" cy="2398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8244696" name="Google Shape;18;p22"/>
          <p:cNvSpPr txBox="1"/>
          <p:nvPr>
            <p:ph type="title"/>
          </p:nvPr>
        </p:nvSpPr>
        <p:spPr bwMode="auto">
          <a:xfrm flipH="0" flipV="0">
            <a:off x="866774" y="171450"/>
            <a:ext cx="8015308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ПРОМЫШЛЕННЫЙ ПЕРЕВОРОТ</a:t>
            </a:r>
            <a:endParaRPr/>
          </a:p>
        </p:txBody>
      </p:sp>
      <p:sp>
        <p:nvSpPr>
          <p:cNvPr id="1418698702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r>
              <a:rPr sz="2200" b="1" u="sng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Промышленный переворот начался не в текстильной, а в пищевой и металлургической отрасли</a:t>
            </a:r>
            <a:endParaRPr lang="ru-RU" sz="2600"/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2600"/>
              <a:t>Уникальные производства</a:t>
            </a:r>
            <a:endParaRPr sz="2600" b="1" u="sng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200" b="0" u="none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Карандашная фабрика в Гродно</a:t>
            </a:r>
            <a:endParaRPr sz="2200" b="0" u="none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200" b="0" u="none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Первая в России фабрика очков в Витебске 1892</a:t>
            </a:r>
            <a:endParaRPr sz="2200" b="0" u="none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200" b="0" u="none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Станкостроительный в Пинске 1884</a:t>
            </a:r>
            <a:endParaRPr sz="9000"/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endParaRPr sz="2200" b="0" u="none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Отрасли, где начались изменения: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Лесообработка и деревообработка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ведущая отрасль.</a:t>
            </a:r>
            <a:endParaRPr sz="22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Винокурение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(спиртовая промышленность).</a:t>
            </a:r>
            <a:endParaRPr sz="22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Стеклодувное и гончарное производство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2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Текстильная промышленность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(суконные, льняные мануфактуры)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9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8175598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7980442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56683641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85785" y="2319742"/>
            <a:ext cx="8114242" cy="3909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>
            <p:ph type="title"/>
          </p:nvPr>
        </p:nvSpPr>
        <p:spPr bwMode="auto">
          <a:xfrm>
            <a:off x="0" y="44624"/>
            <a:ext cx="9144000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>
                <a:latin typeface="Cambria"/>
                <a:ea typeface="Cambria"/>
                <a:cs typeface="Cambria"/>
              </a:rPr>
              <a:t>Особенности промышленной революции в Беларуси</a:t>
            </a:r>
            <a:endParaRPr sz="2600">
              <a:latin typeface="Cambria"/>
              <a:ea typeface="Cambria"/>
              <a:cs typeface="Cambria"/>
            </a:endParaRPr>
          </a:p>
        </p:txBody>
      </p:sp>
      <p:grpSp>
        <p:nvGrpSpPr>
          <p:cNvPr id="191" name="Google Shape;191;p7"/>
          <p:cNvGrpSpPr/>
          <p:nvPr/>
        </p:nvGrpSpPr>
        <p:grpSpPr bwMode="auto">
          <a:xfrm>
            <a:off x="1019139" y="1312104"/>
            <a:ext cx="7909689" cy="4387675"/>
            <a:chOff x="5595" y="2406"/>
            <a:chExt cx="7909689" cy="4387675"/>
          </a:xfrm>
        </p:grpSpPr>
        <p:sp>
          <p:nvSpPr>
            <p:cNvPr id="192" name="Google Shape;192;p7"/>
            <p:cNvSpPr/>
            <p:nvPr/>
          </p:nvSpPr>
          <p:spPr bwMode="auto">
            <a:xfrm>
              <a:off x="5595" y="2406"/>
              <a:ext cx="3967506" cy="51956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3" name="Google Shape;193;p7"/>
            <p:cNvSpPr txBox="1"/>
            <p:nvPr/>
          </p:nvSpPr>
          <p:spPr bwMode="auto">
            <a:xfrm>
              <a:off x="20813" y="17624"/>
              <a:ext cx="3937070" cy="48912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Причины отсутствия крупных предприятий в Беларуси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94" name="Google Shape;194;p7"/>
            <p:cNvSpPr/>
            <p:nvPr/>
          </p:nvSpPr>
          <p:spPr bwMode="auto">
            <a:xfrm>
              <a:off x="402345" y="521970"/>
              <a:ext cx="396750" cy="50882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5" name="Google Shape;195;p7"/>
            <p:cNvSpPr/>
            <p:nvPr/>
          </p:nvSpPr>
          <p:spPr bwMode="auto">
            <a:xfrm>
              <a:off x="799096" y="632077"/>
              <a:ext cx="7116188" cy="79744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6" name="Google Shape;196;p7"/>
            <p:cNvSpPr txBox="1"/>
            <p:nvPr/>
          </p:nvSpPr>
          <p:spPr bwMode="auto">
            <a:xfrm>
              <a:off x="822452" y="655433"/>
              <a:ext cx="7069476" cy="7507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Не было месторождения нефти, угля, железной руды, цветных металлов, и могли создаваться крупные предприятия тяжёлой промышленности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97" name="Google Shape;197;p7"/>
            <p:cNvSpPr/>
            <p:nvPr/>
          </p:nvSpPr>
          <p:spPr bwMode="auto">
            <a:xfrm>
              <a:off x="402345" y="521970"/>
              <a:ext cx="396750" cy="15308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8" name="Google Shape;198;p7"/>
            <p:cNvSpPr/>
            <p:nvPr/>
          </p:nvSpPr>
          <p:spPr bwMode="auto">
            <a:xfrm>
              <a:off x="799096" y="1539629"/>
              <a:ext cx="7116188" cy="102642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99" name="Google Shape;199;p7"/>
            <p:cNvSpPr txBox="1"/>
            <p:nvPr/>
          </p:nvSpPr>
          <p:spPr bwMode="auto">
            <a:xfrm>
              <a:off x="829159" y="1569692"/>
              <a:ext cx="7056062" cy="96629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рядом находились Центральный, Прибалтийский, Петербургский и Польский промышленные районы, где крупная  промышлен- ность начала развиваться раньше и куда в первую очередь направлялись денежные средства частного и государственного капитала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00" name="Google Shape;200;p7"/>
            <p:cNvSpPr/>
            <p:nvPr/>
          </p:nvSpPr>
          <p:spPr bwMode="auto">
            <a:xfrm>
              <a:off x="402345" y="521970"/>
              <a:ext cx="396750" cy="24579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1" name="Google Shape;201;p7"/>
            <p:cNvSpPr/>
            <p:nvPr/>
          </p:nvSpPr>
          <p:spPr bwMode="auto">
            <a:xfrm>
              <a:off x="799096" y="2676159"/>
              <a:ext cx="7116188" cy="60746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2" name="Google Shape;202;p7"/>
            <p:cNvSpPr txBox="1"/>
            <p:nvPr/>
          </p:nvSpPr>
          <p:spPr bwMode="auto">
            <a:xfrm>
              <a:off x="816888" y="2693951"/>
              <a:ext cx="7080604" cy="5718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в Беларуси не было значительных капиталов для развития круп- ной промышленности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03" name="Google Shape;203;p7"/>
            <p:cNvSpPr/>
            <p:nvPr/>
          </p:nvSpPr>
          <p:spPr bwMode="auto">
            <a:xfrm>
              <a:off x="402345" y="521970"/>
              <a:ext cx="396750" cy="336993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4" name="Google Shape;204;p7"/>
            <p:cNvSpPr/>
            <p:nvPr/>
          </p:nvSpPr>
          <p:spPr bwMode="auto">
            <a:xfrm>
              <a:off x="799096" y="3393726"/>
              <a:ext cx="7116188" cy="996355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 bwMode="auto">
            <a:xfrm>
              <a:off x="828278" y="3422908"/>
              <a:ext cx="7057824" cy="9379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2/3 фабрично-заводских предприятий находились преимущест- енно в сельской местности -  ближе к  источникам сырья и дешё- вой рабочей силы; большинство фабрик и заводов  были размеще- ны в местечках и имениях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490370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72811468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67773132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66774" y="735012"/>
            <a:ext cx="8195468" cy="4683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/>
          <p:nvPr>
            <p:ph type="title"/>
          </p:nvPr>
        </p:nvSpPr>
        <p:spPr bwMode="auto">
          <a:xfrm>
            <a:off x="0" y="44624"/>
            <a:ext cx="9144000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>
                <a:latin typeface="Cambria"/>
                <a:ea typeface="Cambria"/>
                <a:cs typeface="Cambria"/>
              </a:rPr>
              <a:t>Особенности промышленной революции в Беларуси</a:t>
            </a:r>
            <a:endParaRPr sz="2600">
              <a:latin typeface="Cambria"/>
              <a:ea typeface="Cambria"/>
              <a:cs typeface="Cambria"/>
            </a:endParaRPr>
          </a:p>
        </p:txBody>
      </p:sp>
      <p:grpSp>
        <p:nvGrpSpPr>
          <p:cNvPr id="211" name="Google Shape;211;p8"/>
          <p:cNvGrpSpPr/>
          <p:nvPr/>
        </p:nvGrpSpPr>
        <p:grpSpPr bwMode="auto">
          <a:xfrm>
            <a:off x="1046498" y="1304760"/>
            <a:ext cx="7938895" cy="2664302"/>
            <a:chOff x="2890" y="684072"/>
            <a:chExt cx="7938895" cy="2664302"/>
          </a:xfrm>
        </p:grpSpPr>
        <p:sp>
          <p:nvSpPr>
            <p:cNvPr id="212" name="Google Shape;212;p8"/>
            <p:cNvSpPr/>
            <p:nvPr/>
          </p:nvSpPr>
          <p:spPr bwMode="auto">
            <a:xfrm>
              <a:off x="3972338" y="1445205"/>
              <a:ext cx="2778337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3" name="Google Shape;213;p8"/>
            <p:cNvSpPr/>
            <p:nvPr/>
          </p:nvSpPr>
          <p:spPr bwMode="auto">
            <a:xfrm>
              <a:off x="3926618" y="1445205"/>
              <a:ext cx="91440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4" name="Google Shape;214;p8"/>
            <p:cNvSpPr/>
            <p:nvPr/>
          </p:nvSpPr>
          <p:spPr bwMode="auto">
            <a:xfrm>
              <a:off x="1194000" y="1445205"/>
              <a:ext cx="2778337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5" name="Google Shape;215;p8"/>
            <p:cNvSpPr/>
            <p:nvPr/>
          </p:nvSpPr>
          <p:spPr bwMode="auto">
            <a:xfrm>
              <a:off x="2016219" y="684072"/>
              <a:ext cx="3912236" cy="76113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6" name="Google Shape;216;p8"/>
            <p:cNvSpPr txBox="1"/>
            <p:nvPr/>
          </p:nvSpPr>
          <p:spPr bwMode="auto">
            <a:xfrm>
              <a:off x="2016219" y="684072"/>
              <a:ext cx="3912236" cy="7611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Специализация белорусской промышленности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7" name="Google Shape;217;p8"/>
            <p:cNvSpPr/>
            <p:nvPr/>
          </p:nvSpPr>
          <p:spPr bwMode="auto">
            <a:xfrm>
              <a:off x="2890" y="1841323"/>
              <a:ext cx="2382218" cy="15070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8" name="Google Shape;218;p8"/>
            <p:cNvSpPr txBox="1"/>
            <p:nvPr/>
          </p:nvSpPr>
          <p:spPr bwMode="auto">
            <a:xfrm>
              <a:off x="2890" y="1841323"/>
              <a:ext cx="2382218" cy="150705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использование и переработка продукции сельского хозяйства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9" name="Google Shape;219;p8"/>
            <p:cNvSpPr/>
            <p:nvPr/>
          </p:nvSpPr>
          <p:spPr bwMode="auto">
            <a:xfrm>
              <a:off x="2781228" y="1841323"/>
              <a:ext cx="2382218" cy="15070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 bwMode="auto">
            <a:xfrm>
              <a:off x="2781228" y="1841323"/>
              <a:ext cx="2382218" cy="150705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использование и переработка лесного сырья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21" name="Google Shape;221;p8"/>
            <p:cNvSpPr/>
            <p:nvPr/>
          </p:nvSpPr>
          <p:spPr bwMode="auto">
            <a:xfrm>
              <a:off x="5559566" y="1841323"/>
              <a:ext cx="2382218" cy="15070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2" name="Google Shape;222;p8"/>
            <p:cNvSpPr txBox="1"/>
            <p:nvPr/>
          </p:nvSpPr>
          <p:spPr bwMode="auto">
            <a:xfrm>
              <a:off x="5559566" y="1841323"/>
              <a:ext cx="2382218" cy="150705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использование и переработка минерального сырья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223" name="Google Shape;223;p8"/>
          <p:cNvGrpSpPr/>
          <p:nvPr/>
        </p:nvGrpSpPr>
        <p:grpSpPr bwMode="auto">
          <a:xfrm>
            <a:off x="1043608" y="4257092"/>
            <a:ext cx="7944676" cy="792087"/>
            <a:chOff x="250861" y="3852510"/>
            <a:chExt cx="1886278" cy="611984"/>
          </a:xfrm>
        </p:grpSpPr>
        <p:sp>
          <p:nvSpPr>
            <p:cNvPr id="224" name="Google Shape;224;p8"/>
            <p:cNvSpPr/>
            <p:nvPr/>
          </p:nvSpPr>
          <p:spPr bwMode="auto">
            <a:xfrm>
              <a:off x="250861" y="3852510"/>
              <a:ext cx="1886278" cy="61198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5" name="Google Shape;225;p8"/>
            <p:cNvSpPr txBox="1"/>
            <p:nvPr/>
          </p:nvSpPr>
          <p:spPr bwMode="auto">
            <a:xfrm>
              <a:off x="250861" y="3852510"/>
              <a:ext cx="1886278" cy="61198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Ведущая отрасль промышленности Беларуси во второй половине XIX в. - винокурение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226" name="Google Shape;226;p8"/>
          <p:cNvGrpSpPr/>
          <p:nvPr/>
        </p:nvGrpSpPr>
        <p:grpSpPr bwMode="auto">
          <a:xfrm>
            <a:off x="1043608" y="5517232"/>
            <a:ext cx="7944676" cy="917259"/>
            <a:chOff x="250861" y="3852510"/>
            <a:chExt cx="1886278" cy="611984"/>
          </a:xfrm>
        </p:grpSpPr>
        <p:sp>
          <p:nvSpPr>
            <p:cNvPr id="227" name="Google Shape;227;p8"/>
            <p:cNvSpPr/>
            <p:nvPr/>
          </p:nvSpPr>
          <p:spPr bwMode="auto">
            <a:xfrm>
              <a:off x="250861" y="3852510"/>
              <a:ext cx="1886278" cy="61198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8" name="Google Shape;228;p8"/>
            <p:cNvSpPr txBox="1"/>
            <p:nvPr/>
          </p:nvSpPr>
          <p:spPr bwMode="auto">
            <a:xfrm>
              <a:off x="250861" y="3852510"/>
              <a:ext cx="1886278" cy="61198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Особенность промышленной революции в Беларуси – завершилась в конце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90-х гг. XIX в.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,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позже, чем в наиболее развитых регионах Российской импе- рии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/>
          <p:nvPr>
            <p:ph type="title"/>
          </p:nvPr>
        </p:nvSpPr>
        <p:spPr bwMode="auto">
          <a:xfrm>
            <a:off x="0" y="44624"/>
            <a:ext cx="9144000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Cambria"/>
                <a:ea typeface="Cambria"/>
                <a:cs typeface="Cambria"/>
              </a:rPr>
              <a:t>Результаты промышленного развития</a:t>
            </a:r>
            <a:endParaRPr>
              <a:latin typeface="Cambria"/>
              <a:ea typeface="Cambria"/>
              <a:cs typeface="Cambria"/>
            </a:endParaRPr>
          </a:p>
        </p:txBody>
      </p:sp>
      <p:grpSp>
        <p:nvGrpSpPr>
          <p:cNvPr id="234" name="Google Shape;234;p9"/>
          <p:cNvGrpSpPr/>
          <p:nvPr/>
        </p:nvGrpSpPr>
        <p:grpSpPr bwMode="auto">
          <a:xfrm>
            <a:off x="1047811" y="1340766"/>
            <a:ext cx="7912472" cy="4968554"/>
            <a:chOff x="4203" y="360038"/>
            <a:chExt cx="7912472" cy="4968554"/>
          </a:xfrm>
        </p:grpSpPr>
        <p:sp>
          <p:nvSpPr>
            <p:cNvPr id="235" name="Google Shape;235;p9"/>
            <p:cNvSpPr/>
            <p:nvPr/>
          </p:nvSpPr>
          <p:spPr bwMode="auto">
            <a:xfrm>
              <a:off x="4203" y="360038"/>
              <a:ext cx="4330945" cy="64955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6" name="Google Shape;236;p9"/>
            <p:cNvSpPr txBox="1"/>
            <p:nvPr/>
          </p:nvSpPr>
          <p:spPr bwMode="auto">
            <a:xfrm>
              <a:off x="23228" y="379063"/>
              <a:ext cx="4292895" cy="61150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Особенности промышленного развития Беларуси в начале XX в.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37" name="Google Shape;237;p9"/>
            <p:cNvSpPr/>
            <p:nvPr/>
          </p:nvSpPr>
          <p:spPr bwMode="auto">
            <a:xfrm>
              <a:off x="437298" y="1009596"/>
              <a:ext cx="433094" cy="42761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8" name="Google Shape;238;p9"/>
            <p:cNvSpPr/>
            <p:nvPr/>
          </p:nvSpPr>
          <p:spPr bwMode="auto">
            <a:xfrm>
              <a:off x="870392" y="1118614"/>
              <a:ext cx="7046283" cy="63719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9" name="Google Shape;239;p9"/>
            <p:cNvSpPr txBox="1"/>
            <p:nvPr/>
          </p:nvSpPr>
          <p:spPr bwMode="auto">
            <a:xfrm>
              <a:off x="889055" y="1137277"/>
              <a:ext cx="7008957" cy="59986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значительная роль ремесленного и мануфактурного производст- ва, мелкой промышленности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40" name="Google Shape;240;p9"/>
            <p:cNvSpPr/>
            <p:nvPr/>
          </p:nvSpPr>
          <p:spPr bwMode="auto">
            <a:xfrm>
              <a:off x="437298" y="1009596"/>
              <a:ext cx="433094" cy="124731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1" name="Google Shape;241;p9"/>
            <p:cNvSpPr/>
            <p:nvPr/>
          </p:nvSpPr>
          <p:spPr bwMode="auto">
            <a:xfrm>
              <a:off x="870392" y="1864824"/>
              <a:ext cx="7046283" cy="78417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2" name="Google Shape;242;p9"/>
            <p:cNvSpPr txBox="1"/>
            <p:nvPr/>
          </p:nvSpPr>
          <p:spPr bwMode="auto">
            <a:xfrm>
              <a:off x="893360" y="1887792"/>
              <a:ext cx="7000347" cy="73823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быстрые темпы концентрации производства, вытеснения мелких предприятий крупными капиталистическими фабриками и заво- дами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43" name="Google Shape;243;p9"/>
            <p:cNvSpPr/>
            <p:nvPr/>
          </p:nvSpPr>
          <p:spPr bwMode="auto">
            <a:xfrm>
              <a:off x="437298" y="1009596"/>
              <a:ext cx="433094" cy="214051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4" name="Google Shape;244;p9"/>
            <p:cNvSpPr/>
            <p:nvPr/>
          </p:nvSpPr>
          <p:spPr bwMode="auto">
            <a:xfrm>
              <a:off x="870392" y="2758016"/>
              <a:ext cx="7046283" cy="78418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5" name="Google Shape;245;p9"/>
            <p:cNvSpPr txBox="1"/>
            <p:nvPr/>
          </p:nvSpPr>
          <p:spPr bwMode="auto">
            <a:xfrm>
              <a:off x="893360" y="2780984"/>
              <a:ext cx="7000347" cy="73824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техническое переоснащение предприятий белорусских губерний, оснащение их паровыми котлами, используемыми для выработки электроэнергии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46" name="Google Shape;246;p9"/>
            <p:cNvSpPr/>
            <p:nvPr/>
          </p:nvSpPr>
          <p:spPr bwMode="auto">
            <a:xfrm>
              <a:off x="437298" y="1009596"/>
              <a:ext cx="433094" cy="303370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7" name="Google Shape;247;p9"/>
            <p:cNvSpPr/>
            <p:nvPr/>
          </p:nvSpPr>
          <p:spPr bwMode="auto">
            <a:xfrm>
              <a:off x="870392" y="3651218"/>
              <a:ext cx="7046283" cy="78417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48" name="Google Shape;248;p9"/>
            <p:cNvSpPr txBox="1"/>
            <p:nvPr/>
          </p:nvSpPr>
          <p:spPr bwMode="auto">
            <a:xfrm>
              <a:off x="893360" y="3674186"/>
              <a:ext cx="7000347" cy="73823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промышленность развивалась на базе интенсивного использова- ния лесных богатств края и переработки местного сельскохозяй- ственного сырья 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49" name="Google Shape;249;p9"/>
            <p:cNvSpPr/>
            <p:nvPr/>
          </p:nvSpPr>
          <p:spPr bwMode="auto">
            <a:xfrm>
              <a:off x="437298" y="1009596"/>
              <a:ext cx="433094" cy="392690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0" name="Google Shape;250;p9"/>
            <p:cNvSpPr/>
            <p:nvPr/>
          </p:nvSpPr>
          <p:spPr bwMode="auto">
            <a:xfrm>
              <a:off x="870392" y="4544410"/>
              <a:ext cx="7046283" cy="78418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51" name="Google Shape;251;p9"/>
            <p:cNvSpPr txBox="1"/>
            <p:nvPr/>
          </p:nvSpPr>
          <p:spPr bwMode="auto">
            <a:xfrm>
              <a:off x="893360" y="4567378"/>
              <a:ext cx="7000347" cy="73824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экономический кризис 1900-1903 гг. ускорил создание монополи- стических объединений с участием местного, российского и ино- странного капиталов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4797284" name="Google Shape;18;p22"/>
          <p:cNvSpPr txBox="1"/>
          <p:nvPr>
            <p:ph type="title"/>
          </p:nvPr>
        </p:nvSpPr>
        <p:spPr bwMode="auto">
          <a:xfrm flipH="0" flipV="0">
            <a:off x="494791" y="171450"/>
            <a:ext cx="8431388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l">
              <a:defRPr/>
            </a:pPr>
            <a:br>
              <a:rPr lang="en-US" sz="2800" b="1" i="0" u="none" strike="noStrike" cap="none" spc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</a:br>
            <a:r>
              <a:rPr lang="en-US" sz="2800" b="1" i="0" u="none" strike="noStrike" cap="none" spc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Крупные предприятия и их специализация:</a:t>
            </a:r>
            <a:endParaRPr sz="32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339368122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846964802" name=""/>
          <p:cNvGraphicFramePr>
            <a:graphicFrameLocks xmlns:a="http://schemas.openxmlformats.org/drawingml/2006/main"/>
          </p:cNvGraphicFramePr>
          <p:nvPr/>
        </p:nvGraphicFramePr>
        <p:xfrm>
          <a:off x="1242694" y="1472847"/>
          <a:ext cx="6306206" cy="269217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{3771AEA4-5737-BFAD-7F0F-40BCFB39BE4E}</a:tableStyleId>
              </a:tblPr>
              <a:tblGrid>
                <a:gridCol w="7132799"/>
              </a:tblGrid>
              <a:tr h="4331405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«Днепровская мануфактура»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(Могилёв) – производство бумаги.</a:t>
                      </a:r>
                      <a:endParaRPr sz="2400" b="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Спичечная фабрика «Березина» в Борисове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«Гродненская суконная фабрика»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– текстиль.</a:t>
                      </a:r>
                      <a:endParaRPr sz="2400" b="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«Борисовский спичечный завод «Виктория»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– производство спичек.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«Минский чугунолитейный завод»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– металлообработка.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«Пинский лесопильный завод»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– деревообработка.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«Витебская табачная фабрика»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– табачное производство.</a:t>
                      </a:r>
                      <a:endParaRPr sz="2400" b="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712859567" name=""/>
          <p:cNvSpPr txBox="1"/>
          <p:nvPr/>
        </p:nvSpPr>
        <p:spPr bwMode="auto">
          <a:xfrm flipH="0" flipV="0">
            <a:off x="2835009" y="3284219"/>
            <a:ext cx="3474017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0839055" name="Google Shape;18;p22"/>
          <p:cNvSpPr txBox="1"/>
          <p:nvPr>
            <p:ph type="title"/>
          </p:nvPr>
        </p:nvSpPr>
        <p:spPr bwMode="auto">
          <a:xfrm flipH="0" flipV="0">
            <a:off x="133194" y="171450"/>
            <a:ext cx="8501191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3000"/>
              <a:t>Монополистический капитализм</a:t>
            </a:r>
            <a:endParaRPr/>
          </a:p>
        </p:txBody>
      </p:sp>
      <p:sp>
        <p:nvSpPr>
          <p:cNvPr id="2117114572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Акционерный капитал-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капитал акционерного общества, распределяемый и привлекаемый посредством выпуска ценных бумаг. </a:t>
            </a:r>
            <a:r>
              <a:rPr lang="ru-RU"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 Беларуси  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34 акционерных предприятия.</a:t>
            </a:r>
            <a:endParaRPr sz="11000"/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Синдикаты</a:t>
            </a: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-объединения предприятий созданные с целью устранения конкуренции и улучшения условий деятельности (договаривались о ценах, сырье, сбыте</a:t>
            </a:r>
            <a:endParaRPr sz="2800" b="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Копысь-синдикат кафельных заводчиков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6" name="Google Shape;256;p10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1547664" y="2510651"/>
            <a:ext cx="6923906" cy="39900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7" name="Google Shape;257;p10"/>
          <p:cNvSpPr/>
          <p:nvPr/>
        </p:nvSpPr>
        <p:spPr bwMode="auto">
          <a:xfrm>
            <a:off x="5364088" y="2996952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8" name="Google Shape;258;p10"/>
          <p:cNvSpPr txBox="1"/>
          <p:nvPr/>
        </p:nvSpPr>
        <p:spPr bwMode="auto">
          <a:xfrm>
            <a:off x="1547664" y="6500698"/>
            <a:ext cx="6923906" cy="3573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Промышленность Беларуси в 1913 г.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259" name="Google Shape;259;p10"/>
          <p:cNvGrpSpPr/>
          <p:nvPr/>
        </p:nvGrpSpPr>
        <p:grpSpPr bwMode="auto">
          <a:xfrm>
            <a:off x="955204" y="908720"/>
            <a:ext cx="8064896" cy="1440160"/>
            <a:chOff x="4843171" y="1440146"/>
            <a:chExt cx="3221724" cy="940028"/>
          </a:xfrm>
        </p:grpSpPr>
        <p:sp>
          <p:nvSpPr>
            <p:cNvPr id="260" name="Google Shape;260;p10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61" name="Google Shape;261;p10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Акционерным обществам принадлежали такие крупные предприятия Бе- ларуси, как Витебская льнопрядильная фабрика «Двина» (Русско-Бель- гийское акционерное общество), трамвай  и электрическая станция в Ви- тебске (Бельгийское акционерное общество), Шкловская бумажная фаб- рика (Русское акционерное общество картонно-бумажного производства)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262" name="Google Shape;262;p10"/>
          <p:cNvSpPr/>
          <p:nvPr/>
        </p:nvSpPr>
        <p:spPr bwMode="auto">
          <a:xfrm>
            <a:off x="5148064" y="2996952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3" name="Google Shape;263;p10"/>
          <p:cNvSpPr/>
          <p:nvPr/>
        </p:nvSpPr>
        <p:spPr bwMode="auto">
          <a:xfrm>
            <a:off x="5364088" y="3843578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4" name="Google Shape;264;p10"/>
          <p:cNvSpPr txBox="1"/>
          <p:nvPr>
            <p:ph type="title"/>
          </p:nvPr>
        </p:nvSpPr>
        <p:spPr bwMode="auto">
          <a:xfrm>
            <a:off x="0" y="44624"/>
            <a:ext cx="9144000" cy="690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Cambria"/>
                <a:ea typeface="Cambria"/>
                <a:cs typeface="Cambria"/>
              </a:rPr>
              <a:t>Результаты промышленного развития</a:t>
            </a:r>
            <a:endParaRPr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9" name="Google Shape;269;p11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1547664" y="2510651"/>
            <a:ext cx="6923906" cy="39900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0" name="Google Shape;270;p11"/>
          <p:cNvSpPr/>
          <p:nvPr/>
        </p:nvSpPr>
        <p:spPr bwMode="auto">
          <a:xfrm>
            <a:off x="3491880" y="5373216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1" name="Google Shape;271;p11"/>
          <p:cNvSpPr txBox="1"/>
          <p:nvPr/>
        </p:nvSpPr>
        <p:spPr bwMode="auto">
          <a:xfrm>
            <a:off x="1547664" y="6500698"/>
            <a:ext cx="6923906" cy="3573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Промышленность Беларуси в 1913 г.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272" name="Google Shape;272;p11"/>
          <p:cNvGrpSpPr/>
          <p:nvPr/>
        </p:nvGrpSpPr>
        <p:grpSpPr bwMode="auto">
          <a:xfrm>
            <a:off x="955204" y="908720"/>
            <a:ext cx="8064896" cy="1440160"/>
            <a:chOff x="4843171" y="1440146"/>
            <a:chExt cx="3221724" cy="940028"/>
          </a:xfrm>
        </p:grpSpPr>
        <p:sp>
          <p:nvSpPr>
            <p:cNvPr id="273" name="Google Shape;273;p11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74" name="Google Shape;274;p11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В начале XX в.  Были созданы и местные монополистические объедине- ния: акционерные общества табачной фабрики «Неман» (бывшая фабрика Шерешевского) в Гродно, спичечных фабрик «Прогресс-Вулкан» в Пинске и «Молния» в Мозыре. Накануне Первой мировой войны в Беларуси су- ществовало 34 акционерных общества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275" name="Google Shape;275;p11"/>
          <p:cNvSpPr/>
          <p:nvPr/>
        </p:nvSpPr>
        <p:spPr bwMode="auto">
          <a:xfrm>
            <a:off x="2123728" y="4489375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6" name="Google Shape;276;p11"/>
          <p:cNvSpPr/>
          <p:nvPr/>
        </p:nvSpPr>
        <p:spPr bwMode="auto">
          <a:xfrm>
            <a:off x="4744763" y="5905883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7" name="Google Shape;277;p11"/>
          <p:cNvSpPr txBox="1"/>
          <p:nvPr>
            <p:ph type="title"/>
          </p:nvPr>
        </p:nvSpPr>
        <p:spPr bwMode="auto">
          <a:xfrm>
            <a:off x="0" y="44624"/>
            <a:ext cx="9144000" cy="690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Cambria"/>
                <a:ea typeface="Cambria"/>
                <a:cs typeface="Cambria"/>
              </a:rPr>
              <a:t>Результаты промышленного развития</a:t>
            </a:r>
            <a:endParaRPr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 bwMode="auto"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>
                <a:latin typeface="Cambria"/>
                <a:ea typeface="Cambria"/>
                <a:cs typeface="Cambria"/>
              </a:rPr>
              <a:t>План</a:t>
            </a:r>
            <a:endParaRPr sz="4000">
              <a:latin typeface="Cambria"/>
              <a:ea typeface="Cambria"/>
              <a:cs typeface="Cambria"/>
            </a:endParaRPr>
          </a:p>
        </p:txBody>
      </p:sp>
      <p:sp>
        <p:nvSpPr>
          <p:cNvPr id="86" name="Google Shape;86;p2"/>
          <p:cNvSpPr txBox="1"/>
          <p:nvPr/>
        </p:nvSpPr>
        <p:spPr bwMode="auto">
          <a:xfrm>
            <a:off x="1098965" y="1268759"/>
            <a:ext cx="7937530" cy="530351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  <a:defRPr/>
            </a:pPr>
            <a:r>
              <a:rPr lang="ru-RU" sz="26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Особенности промышленной революции в Беларуси</a:t>
            </a:r>
            <a:endParaRPr sz="26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342900" marR="0" lvl="0" indent="-34290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  <a:defRPr/>
            </a:pPr>
            <a:r>
              <a:rPr lang="ru-RU" sz="26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Монополистический капитализм в Беларуси</a:t>
            </a:r>
            <a:endParaRPr sz="26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342900" marR="0" lvl="0" indent="-34290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  <a:defRPr/>
            </a:pPr>
            <a:r>
              <a:rPr lang="ru-RU" sz="26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Развитие транспорта и торговли</a:t>
            </a:r>
            <a:endParaRPr sz="26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342900" marR="0" lvl="0" indent="-34290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  <a:defRPr/>
            </a:pPr>
            <a:r>
              <a:rPr lang="ru-RU" sz="26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Урбанизация</a:t>
            </a:r>
            <a:endParaRPr lang="ru-RU" sz="26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342900" marR="0" lvl="0" indent="-342900" algn="just">
              <a:lnSpc>
                <a:spcPct val="8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  <a:defRPr/>
            </a:pPr>
            <a:r>
              <a:rPr lang="ru-RU" sz="26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Изменения социальной структуры</a:t>
            </a:r>
            <a:endParaRPr lang="ru-RU" sz="26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342900" marR="0" lvl="0" indent="-342900" algn="just">
              <a:lnSpc>
                <a:spcPct val="8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  <a:defRPr/>
            </a:pPr>
            <a:r>
              <a:rPr lang="ru-RU" sz="26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Положение рабочих и крестьян</a:t>
            </a:r>
            <a:endParaRPr lang="ru-RU" sz="26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342900" marR="0" lvl="0" indent="-342900" algn="just">
              <a:lnSpc>
                <a:spcPct val="8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  <a:defRPr/>
            </a:pPr>
            <a:r>
              <a:rPr lang="ru-RU" sz="2600" b="1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Трудовая миграция. Переселенческое движение</a:t>
            </a:r>
            <a:endParaRPr lang="ru-RU" sz="26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342900" marR="0" lvl="0" indent="-342900" algn="just">
              <a:lnSpc>
                <a:spcPct val="8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  <a:defRPr/>
            </a:pPr>
            <a:endParaRPr lang="ru-RU" sz="26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  <a:p>
            <a:pPr marL="342900" marR="0" lvl="0" indent="-342900" algn="just">
              <a:lnSpc>
                <a:spcPct val="8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  <a:defRPr/>
            </a:pPr>
            <a:endParaRPr lang="ru-RU" sz="2600" b="1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/>
          <p:nvPr/>
        </p:nvSpPr>
        <p:spPr bwMode="auto">
          <a:xfrm>
            <a:off x="963191" y="5645084"/>
            <a:ext cx="2130711" cy="10801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Здание филиала Азовско-Донского банка в Пинске. Начало XX в.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283" name="Google Shape;283;p12"/>
          <p:cNvGrpSpPr/>
          <p:nvPr/>
        </p:nvGrpSpPr>
        <p:grpSpPr bwMode="auto">
          <a:xfrm>
            <a:off x="955204" y="908720"/>
            <a:ext cx="8064896" cy="1368152"/>
            <a:chOff x="4843171" y="1440146"/>
            <a:chExt cx="3221724" cy="940028"/>
          </a:xfrm>
        </p:grpSpPr>
        <p:sp>
          <p:nvSpPr>
            <p:cNvPr id="284" name="Google Shape;284;p12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5" name="Google Shape;285;p12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В конце XIX – начале XX в. в Беларуси была создана и кредитно-банковская система. Кредитование осуществлялось Государственным банком и его отделениями в губерниях. Активно работал на белорусском рынке филиал крупнейшего в Российской империи Азовско-Донского банка. Действовали 57 коммерческих банков и их отделений в белорусских  городах. 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286" name="Google Shape;286;p12" descr="ÐÐ°ÑÐ»ÐµÐ´Ð¸Ðµ ÐÐ¸Ð½ÑÐºÐ°: ÐÐ°Ð½Ðº ÐÐ·Ð¾Ð²ÑÐºÐ¾-ÐÐ¾Ð½ÑÐºÐ¾Ð¹"/>
          <p:cNvPicPr/>
          <p:nvPr/>
        </p:nvPicPr>
        <p:blipFill>
          <a:blip r:embed="rId2">
            <a:alphaModFix/>
          </a:blip>
          <a:srcRect l="1891" t="2342" r="2391" b="6120"/>
          <a:stretch/>
        </p:blipFill>
        <p:spPr bwMode="auto">
          <a:xfrm>
            <a:off x="3085915" y="2450579"/>
            <a:ext cx="5934184" cy="4274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87" name="Google Shape;287;p12"/>
          <p:cNvSpPr txBox="1"/>
          <p:nvPr>
            <p:ph type="title"/>
          </p:nvPr>
        </p:nvSpPr>
        <p:spPr bwMode="auto">
          <a:xfrm>
            <a:off x="0" y="44624"/>
            <a:ext cx="9144000" cy="690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Cambria"/>
                <a:ea typeface="Cambria"/>
                <a:cs typeface="Cambria"/>
              </a:rPr>
              <a:t>Результаты промышленного развития</a:t>
            </a:r>
            <a:endParaRPr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92" name="Google Shape;292;p13"/>
          <p:cNvGrpSpPr/>
          <p:nvPr/>
        </p:nvGrpSpPr>
        <p:grpSpPr bwMode="auto">
          <a:xfrm>
            <a:off x="1115616" y="2354570"/>
            <a:ext cx="7922070" cy="3664387"/>
            <a:chOff x="0" y="293722"/>
            <a:chExt cx="7922070" cy="3664387"/>
          </a:xfrm>
        </p:grpSpPr>
        <p:sp>
          <p:nvSpPr>
            <p:cNvPr id="293" name="Google Shape;293;p13"/>
            <p:cNvSpPr/>
            <p:nvPr/>
          </p:nvSpPr>
          <p:spPr bwMode="auto">
            <a:xfrm>
              <a:off x="0" y="307176"/>
              <a:ext cx="2917021" cy="82367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4" name="Google Shape;294;p13"/>
            <p:cNvSpPr txBox="1"/>
            <p:nvPr/>
          </p:nvSpPr>
          <p:spPr bwMode="auto">
            <a:xfrm>
              <a:off x="24125" y="331301"/>
              <a:ext cx="2868771" cy="77542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Рабочий класс </a:t>
              </a:r>
              <a:r>
                <a:rPr lang="ru-RU" sz="1800" b="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(сильно привязан к сельскому хозяйству)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5" name="Google Shape;295;p13"/>
            <p:cNvSpPr/>
            <p:nvPr/>
          </p:nvSpPr>
          <p:spPr bwMode="auto">
            <a:xfrm>
              <a:off x="291702" y="1130854"/>
              <a:ext cx="209849" cy="35178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6" name="Google Shape;296;p13"/>
            <p:cNvSpPr/>
            <p:nvPr/>
          </p:nvSpPr>
          <p:spPr bwMode="auto">
            <a:xfrm>
              <a:off x="501551" y="1255382"/>
              <a:ext cx="3051595" cy="45451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7" name="Google Shape;297;p13"/>
            <p:cNvSpPr txBox="1"/>
            <p:nvPr/>
          </p:nvSpPr>
          <p:spPr bwMode="auto">
            <a:xfrm>
              <a:off x="514863" y="1268694"/>
              <a:ext cx="3024971" cy="4278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бывшие крепостные крестьяне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8" name="Google Shape;298;p13"/>
            <p:cNvSpPr/>
            <p:nvPr/>
          </p:nvSpPr>
          <p:spPr bwMode="auto">
            <a:xfrm>
              <a:off x="291702" y="1130854"/>
              <a:ext cx="209849" cy="97445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9" name="Google Shape;299;p13"/>
            <p:cNvSpPr/>
            <p:nvPr/>
          </p:nvSpPr>
          <p:spPr bwMode="auto">
            <a:xfrm>
              <a:off x="501551" y="1823523"/>
              <a:ext cx="3051595" cy="56356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0" name="Google Shape;300;p13"/>
            <p:cNvSpPr txBox="1"/>
            <p:nvPr/>
          </p:nvSpPr>
          <p:spPr bwMode="auto">
            <a:xfrm>
              <a:off x="518057" y="1840029"/>
              <a:ext cx="3018583" cy="5305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мастеровые работники мануфактур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01" name="Google Shape;301;p13"/>
            <p:cNvSpPr/>
            <p:nvPr/>
          </p:nvSpPr>
          <p:spPr bwMode="auto">
            <a:xfrm>
              <a:off x="291702" y="1130854"/>
              <a:ext cx="209849" cy="159711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2" name="Google Shape;302;p13"/>
            <p:cNvSpPr/>
            <p:nvPr/>
          </p:nvSpPr>
          <p:spPr bwMode="auto">
            <a:xfrm>
              <a:off x="501551" y="2500716"/>
              <a:ext cx="3051595" cy="45451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3" name="Google Shape;303;p13"/>
            <p:cNvSpPr txBox="1"/>
            <p:nvPr/>
          </p:nvSpPr>
          <p:spPr bwMode="auto">
            <a:xfrm>
              <a:off x="514863" y="2514028"/>
              <a:ext cx="3024971" cy="4278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ремесленники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04" name="Google Shape;304;p13"/>
            <p:cNvSpPr/>
            <p:nvPr/>
          </p:nvSpPr>
          <p:spPr bwMode="auto">
            <a:xfrm>
              <a:off x="3576499" y="293722"/>
              <a:ext cx="2357388" cy="82367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5" name="Google Shape;305;p13"/>
            <p:cNvSpPr txBox="1"/>
            <p:nvPr/>
          </p:nvSpPr>
          <p:spPr bwMode="auto">
            <a:xfrm>
              <a:off x="3600624" y="317847"/>
              <a:ext cx="2309138" cy="77542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Буржуазия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06" name="Google Shape;306;p13"/>
            <p:cNvSpPr/>
            <p:nvPr/>
          </p:nvSpPr>
          <p:spPr bwMode="auto">
            <a:xfrm>
              <a:off x="3766518" y="1117401"/>
              <a:ext cx="91440" cy="34088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67497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7" name="Google Shape;307;p13"/>
            <p:cNvSpPr/>
            <p:nvPr/>
          </p:nvSpPr>
          <p:spPr bwMode="auto">
            <a:xfrm>
              <a:off x="3894151" y="1231029"/>
              <a:ext cx="4027918" cy="45451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08" name="Google Shape;308;p13"/>
            <p:cNvSpPr txBox="1"/>
            <p:nvPr/>
          </p:nvSpPr>
          <p:spPr bwMode="auto">
            <a:xfrm>
              <a:off x="3907463" y="1244341"/>
              <a:ext cx="4001295" cy="4278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купечество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09" name="Google Shape;309;p13"/>
            <p:cNvSpPr/>
            <p:nvPr/>
          </p:nvSpPr>
          <p:spPr bwMode="auto">
            <a:xfrm>
              <a:off x="3766518" y="1117401"/>
              <a:ext cx="91440" cy="90902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67497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0" name="Google Shape;310;p13"/>
            <p:cNvSpPr/>
            <p:nvPr/>
          </p:nvSpPr>
          <p:spPr bwMode="auto">
            <a:xfrm>
              <a:off x="3894151" y="1799171"/>
              <a:ext cx="4027918" cy="45451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1" name="Google Shape;311;p13"/>
            <p:cNvSpPr txBox="1"/>
            <p:nvPr/>
          </p:nvSpPr>
          <p:spPr bwMode="auto">
            <a:xfrm>
              <a:off x="3907463" y="1812483"/>
              <a:ext cx="4001295" cy="4278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владельцы мануфактур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12" name="Google Shape;312;p13"/>
            <p:cNvSpPr/>
            <p:nvPr/>
          </p:nvSpPr>
          <p:spPr bwMode="auto">
            <a:xfrm>
              <a:off x="3766518" y="1117401"/>
              <a:ext cx="91440" cy="147716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67497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3" name="Google Shape;313;p13"/>
            <p:cNvSpPr/>
            <p:nvPr/>
          </p:nvSpPr>
          <p:spPr bwMode="auto">
            <a:xfrm>
              <a:off x="3894151" y="2367312"/>
              <a:ext cx="4027918" cy="45451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4" name="Google Shape;314;p13"/>
            <p:cNvSpPr txBox="1"/>
            <p:nvPr/>
          </p:nvSpPr>
          <p:spPr bwMode="auto">
            <a:xfrm>
              <a:off x="3907463" y="2380624"/>
              <a:ext cx="4001295" cy="4278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мещане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15" name="Google Shape;315;p13"/>
            <p:cNvSpPr/>
            <p:nvPr/>
          </p:nvSpPr>
          <p:spPr bwMode="auto">
            <a:xfrm>
              <a:off x="3766518" y="1117401"/>
              <a:ext cx="91440" cy="204531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67497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6" name="Google Shape;316;p13"/>
            <p:cNvSpPr/>
            <p:nvPr/>
          </p:nvSpPr>
          <p:spPr bwMode="auto">
            <a:xfrm>
              <a:off x="3894151" y="2935454"/>
              <a:ext cx="4027918" cy="45451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17" name="Google Shape;317;p13"/>
            <p:cNvSpPr txBox="1"/>
            <p:nvPr/>
          </p:nvSpPr>
          <p:spPr bwMode="auto">
            <a:xfrm>
              <a:off x="3907463" y="2948766"/>
              <a:ext cx="4001295" cy="4278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зажиточные ремесленники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18" name="Google Shape;318;p13"/>
            <p:cNvSpPr/>
            <p:nvPr/>
          </p:nvSpPr>
          <p:spPr bwMode="auto">
            <a:xfrm>
              <a:off x="3766518" y="1117401"/>
              <a:ext cx="91440" cy="261345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  <a:lnTo>
                    <a:pt x="133722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9" name="Google Shape;319;p13"/>
            <p:cNvSpPr/>
            <p:nvPr/>
          </p:nvSpPr>
          <p:spPr bwMode="auto">
            <a:xfrm>
              <a:off x="3868415" y="3503596"/>
              <a:ext cx="4053655" cy="45451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0" name="Google Shape;320;p13"/>
            <p:cNvSpPr txBox="1"/>
            <p:nvPr/>
          </p:nvSpPr>
          <p:spPr bwMode="auto">
            <a:xfrm>
              <a:off x="3881727" y="3516908"/>
              <a:ext cx="4027031" cy="4278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зажиточное крестьянство - после 1861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321" name="Google Shape;321;p13"/>
          <p:cNvGrpSpPr/>
          <p:nvPr/>
        </p:nvGrpSpPr>
        <p:grpSpPr bwMode="auto">
          <a:xfrm>
            <a:off x="1835696" y="1052736"/>
            <a:ext cx="6120680" cy="823678"/>
            <a:chOff x="3576499" y="293722"/>
            <a:chExt cx="2357388" cy="823678"/>
          </a:xfrm>
        </p:grpSpPr>
        <p:sp>
          <p:nvSpPr>
            <p:cNvPr id="322" name="Google Shape;322;p13"/>
            <p:cNvSpPr/>
            <p:nvPr/>
          </p:nvSpPr>
          <p:spPr bwMode="auto">
            <a:xfrm>
              <a:off x="3576499" y="293722"/>
              <a:ext cx="2357388" cy="82367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23" name="Google Shape;323;p13"/>
            <p:cNvSpPr txBox="1"/>
            <p:nvPr/>
          </p:nvSpPr>
          <p:spPr bwMode="auto">
            <a:xfrm>
              <a:off x="3600624" y="317847"/>
              <a:ext cx="2309138" cy="77542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Источники формирования основных классов капиталистического общества в Беларуси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324" name="Google Shape;324;p13"/>
          <p:cNvSpPr txBox="1"/>
          <p:nvPr>
            <p:ph type="title"/>
          </p:nvPr>
        </p:nvSpPr>
        <p:spPr bwMode="auto">
          <a:xfrm>
            <a:off x="0" y="44624"/>
            <a:ext cx="9144000" cy="690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Cambria"/>
                <a:ea typeface="Cambria"/>
                <a:cs typeface="Cambria"/>
              </a:rPr>
              <a:t>Результаты промышленного развития</a:t>
            </a:r>
            <a:endParaRPr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9" name="Google Shape;329;p14"/>
          <p:cNvSpPr txBox="1"/>
          <p:nvPr>
            <p:ph type="title"/>
          </p:nvPr>
        </p:nvSpPr>
        <p:spPr bwMode="auto">
          <a:xfrm>
            <a:off x="0" y="44624"/>
            <a:ext cx="9144000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Cambria"/>
                <a:ea typeface="Cambria"/>
                <a:cs typeface="Cambria"/>
              </a:rPr>
              <a:t>Строительство железных дорог, их влияние на раз- витие хозяйства</a:t>
            </a:r>
            <a:endParaRPr sz="2800">
              <a:latin typeface="Cambria"/>
              <a:ea typeface="Cambria"/>
              <a:cs typeface="Cambria"/>
            </a:endParaRPr>
          </a:p>
        </p:txBody>
      </p:sp>
      <p:pic>
        <p:nvPicPr>
          <p:cNvPr id="330" name="Google Shape;330;p14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3672762" y="2450579"/>
            <a:ext cx="5312014" cy="42509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331" name="Google Shape;331;p14"/>
          <p:cNvGrpSpPr/>
          <p:nvPr/>
        </p:nvGrpSpPr>
        <p:grpSpPr bwMode="auto">
          <a:xfrm>
            <a:off x="955204" y="908720"/>
            <a:ext cx="8064896" cy="1368152"/>
            <a:chOff x="4843171" y="1440146"/>
            <a:chExt cx="3221724" cy="940028"/>
          </a:xfrm>
        </p:grpSpPr>
        <p:sp>
          <p:nvSpPr>
            <p:cNvPr id="332" name="Google Shape;332;p14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33" name="Google Shape;333;p14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В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1862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началось движение по Петербургско-Варшавской железной до- роге, прошедшей через белорусские земли. Железнодорожное строитель- ство в белорусских губерниях должно было соединить торговые центры Беларуси, связать центральные районы России с западными губерниями и портами Балтики</a:t>
              </a:r>
              <a:endParaRPr/>
            </a:p>
          </p:txBody>
        </p:sp>
      </p:grpSp>
      <p:sp>
        <p:nvSpPr>
          <p:cNvPr id="334" name="Google Shape;334;p14"/>
          <p:cNvSpPr txBox="1"/>
          <p:nvPr/>
        </p:nvSpPr>
        <p:spPr bwMode="auto">
          <a:xfrm>
            <a:off x="955205" y="5645084"/>
            <a:ext cx="2717558" cy="10801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Схема железнодорожных путей на территории Беларуси во второй половине XIX – начале XX в.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 txBox="1"/>
          <p:nvPr>
            <p:ph type="title"/>
          </p:nvPr>
        </p:nvSpPr>
        <p:spPr bwMode="auto">
          <a:xfrm>
            <a:off x="0" y="44624"/>
            <a:ext cx="9144000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Cambria"/>
                <a:ea typeface="Cambria"/>
                <a:cs typeface="Cambria"/>
              </a:rPr>
              <a:t>Строительство железных дорог, их влияние на раз- витие хозяйства</a:t>
            </a:r>
            <a:endParaRPr sz="2800">
              <a:latin typeface="Cambria"/>
              <a:ea typeface="Cambria"/>
              <a:cs typeface="Cambria"/>
            </a:endParaRPr>
          </a:p>
        </p:txBody>
      </p:sp>
      <p:pic>
        <p:nvPicPr>
          <p:cNvPr id="340" name="Google Shape;340;p15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 flipH="0" flipV="0">
            <a:off x="4333403" y="2306562"/>
            <a:ext cx="4651372" cy="40346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341" name="Google Shape;341;p15"/>
          <p:cNvGrpSpPr/>
          <p:nvPr/>
        </p:nvGrpSpPr>
        <p:grpSpPr bwMode="auto">
          <a:xfrm>
            <a:off x="942855" y="980728"/>
            <a:ext cx="8064896" cy="1080120"/>
            <a:chOff x="4843171" y="1440146"/>
            <a:chExt cx="3221724" cy="940028"/>
          </a:xfrm>
        </p:grpSpPr>
        <p:sp>
          <p:nvSpPr>
            <p:cNvPr id="342" name="Google Shape;342;p15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3" name="Google Shape;343;p15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Быстрое развитие получили города и местечки, через которые прошли железнодорожные линии. Крупными железнодорожными узлами стали Минск, Витебск, Гомель, Лунинец, Брест, Барановичи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344" name="Google Shape;344;p15"/>
          <p:cNvSpPr txBox="1"/>
          <p:nvPr/>
        </p:nvSpPr>
        <p:spPr bwMode="auto">
          <a:xfrm>
            <a:off x="955205" y="5490204"/>
            <a:ext cx="2717558" cy="10801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Схема железнодорожных путей на территории Беларуси во второй половине XIX – начале XX в.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345" name="Google Shape;345;p15"/>
          <p:cNvSpPr/>
          <p:nvPr/>
        </p:nvSpPr>
        <p:spPr bwMode="auto">
          <a:xfrm>
            <a:off x="6207326" y="4174886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6" name="Google Shape;346;p15"/>
          <p:cNvSpPr/>
          <p:nvPr/>
        </p:nvSpPr>
        <p:spPr bwMode="auto">
          <a:xfrm>
            <a:off x="7452320" y="2996952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7" name="Google Shape;347;p15"/>
          <p:cNvSpPr/>
          <p:nvPr/>
        </p:nvSpPr>
        <p:spPr bwMode="auto">
          <a:xfrm>
            <a:off x="7956375" y="5361616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8" name="Google Shape;348;p15"/>
          <p:cNvSpPr/>
          <p:nvPr/>
        </p:nvSpPr>
        <p:spPr bwMode="auto">
          <a:xfrm>
            <a:off x="5796136" y="5490203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9" name="Google Shape;349;p15"/>
          <p:cNvSpPr/>
          <p:nvPr/>
        </p:nvSpPr>
        <p:spPr bwMode="auto">
          <a:xfrm>
            <a:off x="4211960" y="5578654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0" name="Google Shape;350;p15"/>
          <p:cNvSpPr/>
          <p:nvPr/>
        </p:nvSpPr>
        <p:spPr bwMode="auto">
          <a:xfrm>
            <a:off x="5436096" y="4797152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74680028" name=""/>
          <p:cNvSpPr txBox="1"/>
          <p:nvPr/>
        </p:nvSpPr>
        <p:spPr bwMode="auto">
          <a:xfrm flipH="0" flipV="0">
            <a:off x="309583" y="2337152"/>
            <a:ext cx="3902556" cy="28346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1862 г.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открытие </a:t>
            </a: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Петербурго-Варшавской железной дороги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(через Гродно, Вильну).</a:t>
            </a:r>
            <a:endParaRPr sz="180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1866 Риго-Орловская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1871 г.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 </a:t>
            </a: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Московско-Брестская железная дорога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1873 г.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 Либаво</a:t>
            </a: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-Роменская железная дорога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(связь с Украиной).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1886 г.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 </a:t>
            </a: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Полесские железные дороги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(развитие Полесья).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5" name="Google Shape;355;p16"/>
          <p:cNvSpPr txBox="1"/>
          <p:nvPr>
            <p:ph type="title"/>
          </p:nvPr>
        </p:nvSpPr>
        <p:spPr bwMode="auto">
          <a:xfrm>
            <a:off x="0" y="44624"/>
            <a:ext cx="9144000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latin typeface="Cambria"/>
                <a:ea typeface="Cambria"/>
                <a:cs typeface="Cambria"/>
              </a:rPr>
              <a:t>Строительство железных дорог, их влияние на раз- витие хозяйства</a:t>
            </a:r>
            <a:endParaRPr sz="2800">
              <a:latin typeface="Cambria"/>
              <a:ea typeface="Cambria"/>
              <a:cs typeface="Cambria"/>
            </a:endParaRPr>
          </a:p>
        </p:txBody>
      </p:sp>
      <p:grpSp>
        <p:nvGrpSpPr>
          <p:cNvPr id="356" name="Google Shape;356;p16"/>
          <p:cNvGrpSpPr/>
          <p:nvPr/>
        </p:nvGrpSpPr>
        <p:grpSpPr bwMode="auto">
          <a:xfrm>
            <a:off x="1046498" y="2024559"/>
            <a:ext cx="7938895" cy="3312937"/>
            <a:chOff x="2890" y="467767"/>
            <a:chExt cx="7938895" cy="3312937"/>
          </a:xfrm>
        </p:grpSpPr>
        <p:sp>
          <p:nvSpPr>
            <p:cNvPr id="357" name="Google Shape;357;p16"/>
            <p:cNvSpPr/>
            <p:nvPr/>
          </p:nvSpPr>
          <p:spPr bwMode="auto">
            <a:xfrm>
              <a:off x="3972338" y="1228899"/>
              <a:ext cx="2778337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8" name="Google Shape;358;p16"/>
            <p:cNvSpPr/>
            <p:nvPr/>
          </p:nvSpPr>
          <p:spPr bwMode="auto">
            <a:xfrm>
              <a:off x="3926618" y="1228899"/>
              <a:ext cx="91440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9" name="Google Shape;359;p16"/>
            <p:cNvSpPr/>
            <p:nvPr/>
          </p:nvSpPr>
          <p:spPr bwMode="auto">
            <a:xfrm>
              <a:off x="1194000" y="1228899"/>
              <a:ext cx="2778337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0" name="Google Shape;360;p16"/>
            <p:cNvSpPr/>
            <p:nvPr/>
          </p:nvSpPr>
          <p:spPr bwMode="auto">
            <a:xfrm>
              <a:off x="2016219" y="467767"/>
              <a:ext cx="3912236" cy="76113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1" name="Google Shape;361;p16"/>
            <p:cNvSpPr txBox="1"/>
            <p:nvPr/>
          </p:nvSpPr>
          <p:spPr bwMode="auto">
            <a:xfrm>
              <a:off x="2016219" y="467767"/>
              <a:ext cx="3912236" cy="7611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Последствия строительства железных дорог для Беларуси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62" name="Google Shape;362;p16"/>
            <p:cNvSpPr/>
            <p:nvPr/>
          </p:nvSpPr>
          <p:spPr bwMode="auto">
            <a:xfrm>
              <a:off x="2890" y="1625018"/>
              <a:ext cx="2382218" cy="21556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3" name="Google Shape;363;p16"/>
            <p:cNvSpPr txBox="1"/>
            <p:nvPr/>
          </p:nvSpPr>
          <p:spPr bwMode="auto">
            <a:xfrm>
              <a:off x="2890" y="1625018"/>
              <a:ext cx="2382218" cy="215568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Беларусь получила железнодорожную связь с важнейшими индустриальными центрами (Москвой, Петербургом, Киевом, Варшавой) и портами Прибалтики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64" name="Google Shape;364;p16"/>
            <p:cNvSpPr/>
            <p:nvPr/>
          </p:nvSpPr>
          <p:spPr bwMode="auto">
            <a:xfrm>
              <a:off x="2781228" y="1625018"/>
              <a:ext cx="2382218" cy="21556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5" name="Google Shape;365;p16"/>
            <p:cNvSpPr txBox="1"/>
            <p:nvPr/>
          </p:nvSpPr>
          <p:spPr bwMode="auto">
            <a:xfrm>
              <a:off x="2781228" y="1625018"/>
              <a:ext cx="2382218" cy="215568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железные дороги способствовали ускорению темпов развития промышленности Беларуси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66" name="Google Shape;366;p16"/>
            <p:cNvSpPr/>
            <p:nvPr/>
          </p:nvSpPr>
          <p:spPr bwMode="auto">
            <a:xfrm>
              <a:off x="5559566" y="1625018"/>
              <a:ext cx="2382218" cy="21556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67" name="Google Shape;367;p16"/>
            <p:cNvSpPr txBox="1"/>
            <p:nvPr/>
          </p:nvSpPr>
          <p:spPr bwMode="auto">
            <a:xfrm>
              <a:off x="5559566" y="1625018"/>
              <a:ext cx="2382218" cy="215568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усилились экономические связи со странами Западной Европы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2" name="Google Shape;372;p17"/>
          <p:cNvSpPr txBox="1"/>
          <p:nvPr>
            <p:ph type="title"/>
          </p:nvPr>
        </p:nvSpPr>
        <p:spPr bwMode="auto"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Cambria"/>
                <a:ea typeface="Cambria"/>
                <a:cs typeface="Cambria"/>
              </a:rPr>
              <a:t>Процесс урбанизации и его особенности в Беларуси</a:t>
            </a:r>
            <a:endParaRPr>
              <a:latin typeface="Cambria"/>
              <a:ea typeface="Cambria"/>
              <a:cs typeface="Cambria"/>
            </a:endParaRPr>
          </a:p>
        </p:txBody>
      </p:sp>
      <p:grpSp>
        <p:nvGrpSpPr>
          <p:cNvPr id="373" name="Google Shape;373;p17"/>
          <p:cNvGrpSpPr/>
          <p:nvPr/>
        </p:nvGrpSpPr>
        <p:grpSpPr bwMode="auto">
          <a:xfrm>
            <a:off x="942855" y="980728"/>
            <a:ext cx="8064896" cy="648072"/>
            <a:chOff x="4843171" y="1440146"/>
            <a:chExt cx="3221724" cy="940028"/>
          </a:xfrm>
        </p:grpSpPr>
        <p:sp>
          <p:nvSpPr>
            <p:cNvPr id="374" name="Google Shape;374;p17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75" name="Google Shape;375;p17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Урбанизация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 – это процесс миграции населения из сельской местности в городскую, что в итоге приводит к стремительному росту городов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376" name="Google Shape;376;p17"/>
          <p:cNvGrpSpPr/>
          <p:nvPr/>
        </p:nvGrpSpPr>
        <p:grpSpPr bwMode="auto">
          <a:xfrm>
            <a:off x="1046253" y="1844820"/>
            <a:ext cx="7939384" cy="4608518"/>
            <a:chOff x="2645" y="288028"/>
            <a:chExt cx="7939384" cy="4608518"/>
          </a:xfrm>
        </p:grpSpPr>
        <p:sp>
          <p:nvSpPr>
            <p:cNvPr id="377" name="Google Shape;377;p17"/>
            <p:cNvSpPr/>
            <p:nvPr/>
          </p:nvSpPr>
          <p:spPr bwMode="auto">
            <a:xfrm>
              <a:off x="6704710" y="3024340"/>
              <a:ext cx="91440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78" name="Google Shape;378;p17"/>
            <p:cNvSpPr/>
            <p:nvPr/>
          </p:nvSpPr>
          <p:spPr bwMode="auto">
            <a:xfrm>
              <a:off x="3972092" y="1049161"/>
              <a:ext cx="2778337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79" name="Google Shape;379;p17"/>
            <p:cNvSpPr/>
            <p:nvPr/>
          </p:nvSpPr>
          <p:spPr bwMode="auto">
            <a:xfrm>
              <a:off x="3926372" y="3024340"/>
              <a:ext cx="91440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80" name="Google Shape;380;p17"/>
            <p:cNvSpPr/>
            <p:nvPr/>
          </p:nvSpPr>
          <p:spPr bwMode="auto">
            <a:xfrm>
              <a:off x="3926372" y="1049161"/>
              <a:ext cx="91440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81" name="Google Shape;381;p17"/>
            <p:cNvSpPr/>
            <p:nvPr/>
          </p:nvSpPr>
          <p:spPr bwMode="auto">
            <a:xfrm>
              <a:off x="1193755" y="1049161"/>
              <a:ext cx="2778337" cy="39611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82" name="Google Shape;382;p17"/>
            <p:cNvSpPr/>
            <p:nvPr/>
          </p:nvSpPr>
          <p:spPr bwMode="auto">
            <a:xfrm>
              <a:off x="2399812" y="288028"/>
              <a:ext cx="3144558" cy="76113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3" name="Google Shape;383;p17"/>
            <p:cNvSpPr txBox="1"/>
            <p:nvPr/>
          </p:nvSpPr>
          <p:spPr bwMode="auto">
            <a:xfrm>
              <a:off x="2399812" y="288028"/>
              <a:ext cx="3144558" cy="7611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Особенности процесса урбанизации в Беларуси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84" name="Google Shape;384;p17"/>
            <p:cNvSpPr/>
            <p:nvPr/>
          </p:nvSpPr>
          <p:spPr bwMode="auto">
            <a:xfrm>
              <a:off x="2645" y="1445279"/>
              <a:ext cx="2382218" cy="157906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5" name="Google Shape;385;p17"/>
            <p:cNvSpPr txBox="1"/>
            <p:nvPr/>
          </p:nvSpPr>
          <p:spPr bwMode="auto">
            <a:xfrm>
              <a:off x="2645" y="1445279"/>
              <a:ext cx="2382218" cy="157906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удельный вес горожан был несколько ниже среднего по европейской части Российской империи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86" name="Google Shape;386;p17"/>
            <p:cNvSpPr/>
            <p:nvPr/>
          </p:nvSpPr>
          <p:spPr bwMode="auto">
            <a:xfrm>
              <a:off x="2780983" y="1445279"/>
              <a:ext cx="2382218" cy="157906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7" name="Google Shape;387;p17"/>
            <p:cNvSpPr txBox="1"/>
            <p:nvPr/>
          </p:nvSpPr>
          <p:spPr bwMode="auto">
            <a:xfrm>
              <a:off x="2780983" y="1445279"/>
              <a:ext cx="2382218" cy="157906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наличие местечек (занимали промежуточное положение между городом и деревней)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88" name="Google Shape;388;p17"/>
            <p:cNvSpPr/>
            <p:nvPr/>
          </p:nvSpPr>
          <p:spPr bwMode="auto">
            <a:xfrm>
              <a:off x="2784095" y="3420458"/>
              <a:ext cx="2375994" cy="147608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89" name="Google Shape;389;p17"/>
            <p:cNvSpPr txBox="1"/>
            <p:nvPr/>
          </p:nvSpPr>
          <p:spPr bwMode="auto">
            <a:xfrm>
              <a:off x="2784095" y="3420458"/>
              <a:ext cx="2375994" cy="147608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большинство населения местечек занималось торгово- промышленной деятельностью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90" name="Google Shape;390;p17"/>
            <p:cNvSpPr/>
            <p:nvPr/>
          </p:nvSpPr>
          <p:spPr bwMode="auto">
            <a:xfrm>
              <a:off x="5559320" y="1445279"/>
              <a:ext cx="2382218" cy="157906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1" name="Google Shape;391;p17"/>
            <p:cNvSpPr txBox="1"/>
            <p:nvPr/>
          </p:nvSpPr>
          <p:spPr bwMode="auto">
            <a:xfrm>
              <a:off x="5559320" y="1445279"/>
              <a:ext cx="2382218" cy="157906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в городах и местечках во второй половине XIX – начале XX в. проживало в основном еврейское население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92" name="Google Shape;392;p17"/>
            <p:cNvSpPr/>
            <p:nvPr/>
          </p:nvSpPr>
          <p:spPr bwMode="auto">
            <a:xfrm>
              <a:off x="5558830" y="3420458"/>
              <a:ext cx="2383199" cy="147600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93" name="Google Shape;393;p17"/>
            <p:cNvSpPr txBox="1"/>
            <p:nvPr/>
          </p:nvSpPr>
          <p:spPr bwMode="auto">
            <a:xfrm>
              <a:off x="5558830" y="3420458"/>
              <a:ext cx="2383199" cy="14760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указом 1882 г. евреям- иудеям запрещалось жить, покупать и арендовать землю за пределами городов и местечек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8649017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Урбанизация</a:t>
            </a:r>
            <a:endParaRPr/>
          </a:p>
        </p:txBody>
      </p:sp>
      <p:sp>
        <p:nvSpPr>
          <p:cNvPr id="1474269435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Крупнейшие города к 1913 г.: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Минск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около 100 тыс. жителей.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Витебск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90 тыс.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Гродно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60 тыс.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Брест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50 тыс.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Особенности: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Города оставались административными и торговыми центрами.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Слабое развитие социальной инфраструктуры.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Сохранение сильной связи города с деревней (отходничество).</a:t>
            </a:r>
            <a:endParaRPr sz="1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8" name="Google Shape;398;p18"/>
          <p:cNvSpPr txBox="1"/>
          <p:nvPr>
            <p:ph type="title"/>
          </p:nvPr>
        </p:nvSpPr>
        <p:spPr bwMode="auto"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>
                <a:latin typeface="Cambria"/>
                <a:ea typeface="Cambria"/>
                <a:cs typeface="Cambria"/>
              </a:rPr>
              <a:t>Состояние торговли</a:t>
            </a:r>
            <a:endParaRPr sz="4000">
              <a:latin typeface="Cambria"/>
              <a:ea typeface="Cambria"/>
              <a:cs typeface="Cambria"/>
            </a:endParaRPr>
          </a:p>
        </p:txBody>
      </p:sp>
      <p:grpSp>
        <p:nvGrpSpPr>
          <p:cNvPr id="399" name="Google Shape;399;p18"/>
          <p:cNvGrpSpPr/>
          <p:nvPr/>
        </p:nvGrpSpPr>
        <p:grpSpPr bwMode="auto">
          <a:xfrm>
            <a:off x="1047237" y="1808948"/>
            <a:ext cx="7913621" cy="4032191"/>
            <a:chOff x="3629" y="828220"/>
            <a:chExt cx="7913621" cy="4032191"/>
          </a:xfrm>
        </p:grpSpPr>
        <p:sp>
          <p:nvSpPr>
            <p:cNvPr id="400" name="Google Shape;400;p18"/>
            <p:cNvSpPr/>
            <p:nvPr/>
          </p:nvSpPr>
          <p:spPr bwMode="auto">
            <a:xfrm>
              <a:off x="3629" y="828220"/>
              <a:ext cx="4686428" cy="643076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1" name="Google Shape;401;p18"/>
            <p:cNvSpPr txBox="1"/>
            <p:nvPr/>
          </p:nvSpPr>
          <p:spPr bwMode="auto">
            <a:xfrm>
              <a:off x="22464" y="847055"/>
              <a:ext cx="4648758" cy="60540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Особенности развития торговли во второй половине XIX – начале XX в.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02" name="Google Shape;402;p18"/>
            <p:cNvSpPr/>
            <p:nvPr/>
          </p:nvSpPr>
          <p:spPr bwMode="auto">
            <a:xfrm>
              <a:off x="472271" y="1471297"/>
              <a:ext cx="468642" cy="32393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03" name="Google Shape;403;p18"/>
            <p:cNvSpPr/>
            <p:nvPr/>
          </p:nvSpPr>
          <p:spPr bwMode="auto">
            <a:xfrm>
              <a:off x="940914" y="1579227"/>
              <a:ext cx="6975976" cy="43199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4" name="Google Shape;404;p18"/>
            <p:cNvSpPr txBox="1"/>
            <p:nvPr/>
          </p:nvSpPr>
          <p:spPr bwMode="auto">
            <a:xfrm>
              <a:off x="953567" y="1591880"/>
              <a:ext cx="6950670" cy="4066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упадок ярмарочной торговли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05" name="Google Shape;405;p18"/>
            <p:cNvSpPr/>
            <p:nvPr/>
          </p:nvSpPr>
          <p:spPr bwMode="auto">
            <a:xfrm>
              <a:off x="472271" y="1471297"/>
              <a:ext cx="468642" cy="86385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06" name="Google Shape;406;p18"/>
            <p:cNvSpPr/>
            <p:nvPr/>
          </p:nvSpPr>
          <p:spPr bwMode="auto">
            <a:xfrm>
              <a:off x="940914" y="2119157"/>
              <a:ext cx="6975976" cy="43199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7" name="Google Shape;407;p18"/>
            <p:cNvSpPr txBox="1"/>
            <p:nvPr/>
          </p:nvSpPr>
          <p:spPr bwMode="auto">
            <a:xfrm>
              <a:off x="953567" y="2131810"/>
              <a:ext cx="6950670" cy="4066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развитие стационарной магазинной и лавочной торговли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08" name="Google Shape;408;p18"/>
            <p:cNvSpPr/>
            <p:nvPr/>
          </p:nvSpPr>
          <p:spPr bwMode="auto">
            <a:xfrm>
              <a:off x="472271" y="1471297"/>
              <a:ext cx="468642" cy="140378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09" name="Google Shape;409;p18"/>
            <p:cNvSpPr/>
            <p:nvPr/>
          </p:nvSpPr>
          <p:spPr bwMode="auto">
            <a:xfrm>
              <a:off x="940914" y="2659087"/>
              <a:ext cx="6975976" cy="43199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0" name="Google Shape;410;p18"/>
            <p:cNvSpPr txBox="1"/>
            <p:nvPr/>
          </p:nvSpPr>
          <p:spPr bwMode="auto">
            <a:xfrm>
              <a:off x="953567" y="2671740"/>
              <a:ext cx="6950670" cy="4066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возникновение в крупных городах торговых домов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11" name="Google Shape;411;p18"/>
            <p:cNvSpPr/>
            <p:nvPr/>
          </p:nvSpPr>
          <p:spPr bwMode="auto">
            <a:xfrm>
              <a:off x="472271" y="1471297"/>
              <a:ext cx="468642" cy="194371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12" name="Google Shape;412;p18"/>
            <p:cNvSpPr/>
            <p:nvPr/>
          </p:nvSpPr>
          <p:spPr bwMode="auto">
            <a:xfrm>
              <a:off x="940914" y="3199017"/>
              <a:ext cx="6975976" cy="43199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3" name="Google Shape;413;p18"/>
            <p:cNvSpPr txBox="1"/>
            <p:nvPr/>
          </p:nvSpPr>
          <p:spPr bwMode="auto">
            <a:xfrm>
              <a:off x="953567" y="3211670"/>
              <a:ext cx="6950670" cy="4066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развитие внешней торговли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14" name="Google Shape;414;p18"/>
            <p:cNvSpPr/>
            <p:nvPr/>
          </p:nvSpPr>
          <p:spPr bwMode="auto">
            <a:xfrm>
              <a:off x="472271" y="1471297"/>
              <a:ext cx="468642" cy="255841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15" name="Google Shape;415;p18"/>
            <p:cNvSpPr/>
            <p:nvPr/>
          </p:nvSpPr>
          <p:spPr bwMode="auto">
            <a:xfrm>
              <a:off x="940914" y="3738947"/>
              <a:ext cx="6975976" cy="58153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6" name="Google Shape;416;p18"/>
            <p:cNvSpPr txBox="1"/>
            <p:nvPr/>
          </p:nvSpPr>
          <p:spPr bwMode="auto">
            <a:xfrm>
              <a:off x="957947" y="3755980"/>
              <a:ext cx="6941910" cy="5474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превращение белорусских губерний в часть общероссийского рынка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17" name="Google Shape;417;p18"/>
            <p:cNvSpPr/>
            <p:nvPr/>
          </p:nvSpPr>
          <p:spPr bwMode="auto">
            <a:xfrm>
              <a:off x="472271" y="1471297"/>
              <a:ext cx="468642" cy="3173114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18" name="Google Shape;418;p18"/>
            <p:cNvSpPr/>
            <p:nvPr/>
          </p:nvSpPr>
          <p:spPr bwMode="auto">
            <a:xfrm>
              <a:off x="940914" y="4428412"/>
              <a:ext cx="6976336" cy="43199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19" name="Google Shape;419;p18"/>
            <p:cNvSpPr txBox="1"/>
            <p:nvPr/>
          </p:nvSpPr>
          <p:spPr bwMode="auto">
            <a:xfrm>
              <a:off x="953567" y="4441065"/>
              <a:ext cx="6951030" cy="4066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складывание внутрибелорусского и региональных рынков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4" name="Google Shape;424;p19"/>
          <p:cNvSpPr txBox="1"/>
          <p:nvPr>
            <p:ph type="title"/>
          </p:nvPr>
        </p:nvSpPr>
        <p:spPr bwMode="auto"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>
                <a:latin typeface="Cambria"/>
                <a:ea typeface="Cambria"/>
                <a:cs typeface="Cambria"/>
              </a:rPr>
              <a:t>Состояние торговли</a:t>
            </a:r>
            <a:endParaRPr sz="4000">
              <a:latin typeface="Cambria"/>
              <a:ea typeface="Cambria"/>
              <a:cs typeface="Cambria"/>
            </a:endParaRPr>
          </a:p>
        </p:txBody>
      </p:sp>
      <p:graphicFrame>
        <p:nvGraphicFramePr>
          <p:cNvPr id="425" name="Google Shape;425;p19"/>
          <p:cNvGraphicFramePr>
            <a:graphicFrameLocks xmlns:a="http://schemas.openxmlformats.org/drawingml/2006/main"/>
          </p:cNvGraphicFramePr>
          <p:nvPr/>
        </p:nvGraphicFramePr>
        <p:xfrm>
          <a:off x="971599" y="836712"/>
          <a:ext cx="3000000" cy="3000000"/>
        </p:xfrm>
        <a:graphic>
          <a:graphicData uri="http://schemas.openxmlformats.org/drawingml/2006/table">
            <a:tbl>
              <a:tblPr firstRow="1" firstCol="0" lastRow="0" lastCol="0" bandRow="0" bandCol="0">
                <a:tableStyleId>{3734FA2B-9767-1205-0067-A9591DF7B9D2}</a:tableStyleId>
                <a:noFill/>
              </a:tblPr>
              <a:tblGrid>
                <a:gridCol w="4027175"/>
                <a:gridCol w="4027175"/>
              </a:tblGrid>
              <a:tr h="511500">
                <a:tc gridSpan="2">
                  <a:txBody>
                    <a:bodyPr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2000" u="none" strike="noStrike" cap="none">
                          <a:latin typeface="Cambria"/>
                          <a:ea typeface="Cambria"/>
                          <a:cs typeface="Cambria"/>
                        </a:rPr>
                        <a:t>Торговля Беларуси на рубеже XIX-XX вв.</a:t>
                      </a:r>
                      <a:endParaRPr sz="20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3825">
                <a:tc>
                  <a:txBody>
                    <a:bodyPr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  <a:defRPr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Экспорт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rgbClr val="B2C5BF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  <a:defRPr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Импорт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rgbClr val="B2C5BF"/>
                    </a:solidFill>
                  </a:tcPr>
                </a:tc>
              </a:tr>
              <a:tr h="2520275">
                <a:tc>
                  <a:txBody>
                    <a:bodyPr/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  <a:defRPr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лесоматериалы:</a:t>
                      </a:r>
                      <a:endParaRPr/>
                    </a:p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  <a:defRPr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продукция сельского хозяйства (лён, конопля, мясо);</a:t>
                      </a:r>
                      <a:endParaRPr/>
                    </a:p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  <a:defRPr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спирт, спички, бумага, картон, оконное стекло, кирпич, кафель;</a:t>
                      </a:r>
                      <a:endParaRPr/>
                    </a:p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  <a:defRPr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верёвки, канаты, табачные изде- лия, лесохимическая продукция, шерстяные ткани, строительные материалы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  <a:defRPr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металл;</a:t>
                      </a:r>
                      <a:endParaRPr/>
                    </a:p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  <a:defRPr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машины;</a:t>
                      </a:r>
                      <a:endParaRPr/>
                    </a:p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  <a:defRPr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уголь;</a:t>
                      </a:r>
                      <a:endParaRPr/>
                    </a:p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  <a:defRPr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нефть;</a:t>
                      </a:r>
                      <a:endParaRPr/>
                    </a:p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  <a:defRPr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соль;</a:t>
                      </a:r>
                      <a:endParaRPr/>
                    </a:p>
                    <a:p>
                      <a:pPr marL="180975" marR="0" lvl="0" indent="-180975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  <a:defRPr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</a:rPr>
                        <a:t>зерно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426" name="Google Shape;426;p19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5141980" y="3717032"/>
            <a:ext cx="3804650" cy="29931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27" name="Google Shape;427;p19"/>
          <p:cNvSpPr txBox="1"/>
          <p:nvPr/>
        </p:nvSpPr>
        <p:spPr bwMode="auto">
          <a:xfrm>
            <a:off x="2390368" y="6165304"/>
            <a:ext cx="2717558" cy="5775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Лавочная торговля в Пинске. Конец XIX в.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6631716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z="3200" b="1" i="0" u="none" strike="noStrike" cap="none" spc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Формы торговли: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69776845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 sz="13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Ярмарочная торговля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r>
              <a:rPr sz="24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еженедельные и ежегодные ярмарки (например, в Минске, Пинс</a:t>
            </a:r>
            <a:r>
              <a:rPr sz="24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ке).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Лавочная торговля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</a:t>
            </a:r>
            <a:r>
              <a:rPr sz="24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мелкие лавки в городах и местечках (фото: лавочная торговля в Пинске, конец XIX в.).</a:t>
            </a:r>
            <a:endParaRPr sz="24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Магазинная торговля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</a:t>
            </a:r>
            <a:r>
              <a:rPr sz="24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начало XX в., появление крупных магазинов в Минске, Витебске.</a:t>
            </a:r>
            <a:endParaRPr sz="10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 bwMode="auto">
          <a:xfrm>
            <a:off x="0" y="44624"/>
            <a:ext cx="9144000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>
                <a:latin typeface="Cambria"/>
                <a:ea typeface="Cambria"/>
                <a:cs typeface="Cambria"/>
              </a:rPr>
              <a:t>Особенности промышленной революции в Беларуси</a:t>
            </a:r>
            <a:endParaRPr sz="2600">
              <a:latin typeface="Cambria"/>
              <a:ea typeface="Cambria"/>
              <a:cs typeface="Cambria"/>
            </a:endParaRPr>
          </a:p>
        </p:txBody>
      </p:sp>
      <p:grpSp>
        <p:nvGrpSpPr>
          <p:cNvPr id="92" name="Google Shape;92;p3"/>
          <p:cNvGrpSpPr/>
          <p:nvPr/>
        </p:nvGrpSpPr>
        <p:grpSpPr bwMode="auto">
          <a:xfrm>
            <a:off x="1043608" y="980728"/>
            <a:ext cx="2448272" cy="936104"/>
            <a:chOff x="4843171" y="1440146"/>
            <a:chExt cx="3221724" cy="940028"/>
          </a:xfrm>
        </p:grpSpPr>
        <p:sp>
          <p:nvSpPr>
            <p:cNvPr id="93" name="Google Shape;93;p3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4" name="Google Shape;94;p3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Переход к капиталис- тическому способу производства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95" name="Google Shape;95;p3"/>
          <p:cNvGrpSpPr/>
          <p:nvPr/>
        </p:nvGrpSpPr>
        <p:grpSpPr bwMode="auto">
          <a:xfrm>
            <a:off x="1093147" y="5423941"/>
            <a:ext cx="2377810" cy="1173411"/>
            <a:chOff x="4843171" y="1440146"/>
            <a:chExt cx="3221724" cy="940028"/>
          </a:xfrm>
        </p:grpSpPr>
        <p:sp>
          <p:nvSpPr>
            <p:cNvPr id="96" name="Google Shape;96;p3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7" name="Google Shape;97;p3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промышленный переворот (про- мышленная рево- люция)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98" name="Google Shape;98;p3"/>
          <p:cNvGrpSpPr/>
          <p:nvPr/>
        </p:nvGrpSpPr>
        <p:grpSpPr bwMode="auto">
          <a:xfrm>
            <a:off x="1091595" y="3918123"/>
            <a:ext cx="2350899" cy="936104"/>
            <a:chOff x="4843171" y="1440146"/>
            <a:chExt cx="3221724" cy="940028"/>
          </a:xfrm>
        </p:grpSpPr>
        <p:sp>
          <p:nvSpPr>
            <p:cNvPr id="99" name="Google Shape;99;p3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0" name="Google Shape;100;p3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расширение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индустриализации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101" name="Google Shape;101;p3"/>
          <p:cNvGrpSpPr/>
          <p:nvPr/>
        </p:nvGrpSpPr>
        <p:grpSpPr bwMode="auto">
          <a:xfrm>
            <a:off x="1091596" y="2492896"/>
            <a:ext cx="2352294" cy="864096"/>
            <a:chOff x="4843171" y="1440146"/>
            <a:chExt cx="3221724" cy="940028"/>
          </a:xfrm>
        </p:grpSpPr>
        <p:sp>
          <p:nvSpPr>
            <p:cNvPr id="102" name="Google Shape;102;p3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3" name="Google Shape;103;p3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постепенная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модернизация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104" name="Google Shape;104;p3"/>
          <p:cNvGrpSpPr/>
          <p:nvPr/>
        </p:nvGrpSpPr>
        <p:grpSpPr bwMode="auto">
          <a:xfrm>
            <a:off x="4523357" y="5423941"/>
            <a:ext cx="4520292" cy="1142455"/>
            <a:chOff x="4843171" y="1440146"/>
            <a:chExt cx="3221724" cy="940028"/>
          </a:xfrm>
        </p:grpSpPr>
        <p:sp>
          <p:nvSpPr>
            <p:cNvPr id="105" name="Google Shape;105;p3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переход от мануфактурного к фабрично- заводскому производству, связанный с формированием промышленной буржуа- зии и вольнонаёмного рабочего класса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107" name="Google Shape;107;p3"/>
          <p:cNvGrpSpPr/>
          <p:nvPr/>
        </p:nvGrpSpPr>
        <p:grpSpPr bwMode="auto">
          <a:xfrm>
            <a:off x="4523357" y="3817594"/>
            <a:ext cx="4520292" cy="1137162"/>
            <a:chOff x="4843171" y="1440146"/>
            <a:chExt cx="3221724" cy="940028"/>
          </a:xfrm>
        </p:grpSpPr>
        <p:sp>
          <p:nvSpPr>
            <p:cNvPr id="108" name="Google Shape;108;p3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процесс создания крупного машинного производства во всех отраслях народно- го хозяйства, прежде всего в промыш- ленности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110" name="Google Shape;110;p3"/>
          <p:cNvGrpSpPr/>
          <p:nvPr/>
        </p:nvGrpSpPr>
        <p:grpSpPr bwMode="auto">
          <a:xfrm>
            <a:off x="4477243" y="2446498"/>
            <a:ext cx="4559254" cy="956892"/>
            <a:chOff x="4843171" y="1440146"/>
            <a:chExt cx="3221724" cy="940028"/>
          </a:xfrm>
        </p:grpSpPr>
        <p:sp>
          <p:nvSpPr>
            <p:cNvPr id="111" name="Google Shape;111;p3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процесс постепенного усовершенствова- ния общественных отношений в ходе становления индустриального общества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113" name="Google Shape;113;p3"/>
          <p:cNvSpPr/>
          <p:nvPr/>
        </p:nvSpPr>
        <p:spPr bwMode="auto">
          <a:xfrm>
            <a:off x="3442495" y="2704436"/>
            <a:ext cx="1073377" cy="432048"/>
          </a:xfrm>
          <a:prstGeom prst="rightArrow">
            <a:avLst>
              <a:gd name="adj1" fmla="val 50000"/>
              <a:gd name="adj2" fmla="val 139849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4" name="Google Shape;114;p3"/>
          <p:cNvSpPr/>
          <p:nvPr/>
        </p:nvSpPr>
        <p:spPr bwMode="auto">
          <a:xfrm>
            <a:off x="3461032" y="4170151"/>
            <a:ext cx="1062325" cy="432048"/>
          </a:xfrm>
          <a:prstGeom prst="rightArrow">
            <a:avLst>
              <a:gd name="adj1" fmla="val 50000"/>
              <a:gd name="adj2" fmla="val 139849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5" name="Google Shape;115;p3"/>
          <p:cNvSpPr/>
          <p:nvPr/>
        </p:nvSpPr>
        <p:spPr bwMode="auto">
          <a:xfrm>
            <a:off x="3470957" y="5813511"/>
            <a:ext cx="1029636" cy="432048"/>
          </a:xfrm>
          <a:prstGeom prst="rightArrow">
            <a:avLst>
              <a:gd name="adj1" fmla="val 50000"/>
              <a:gd name="adj2" fmla="val 139849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116;p3"/>
          <p:cNvSpPr/>
          <p:nvPr/>
        </p:nvSpPr>
        <p:spPr bwMode="auto">
          <a:xfrm rot="5400000">
            <a:off x="1926974" y="2000442"/>
            <a:ext cx="603482" cy="432048"/>
          </a:xfrm>
          <a:prstGeom prst="rightArrow">
            <a:avLst>
              <a:gd name="adj1" fmla="val 50000"/>
              <a:gd name="adj2" fmla="val 85770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7" name="Google Shape;117;p3"/>
          <p:cNvSpPr/>
          <p:nvPr/>
        </p:nvSpPr>
        <p:spPr bwMode="auto">
          <a:xfrm rot="5400000">
            <a:off x="1965303" y="3442709"/>
            <a:ext cx="603482" cy="432048"/>
          </a:xfrm>
          <a:prstGeom prst="rightArrow">
            <a:avLst>
              <a:gd name="adj1" fmla="val 50000"/>
              <a:gd name="adj2" fmla="val 85770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8" name="Google Shape;118;p3"/>
          <p:cNvSpPr/>
          <p:nvPr/>
        </p:nvSpPr>
        <p:spPr bwMode="auto">
          <a:xfrm rot="5400000">
            <a:off x="1980311" y="4946894"/>
            <a:ext cx="603482" cy="432048"/>
          </a:xfrm>
          <a:prstGeom prst="rightArrow">
            <a:avLst>
              <a:gd name="adj1" fmla="val 50000"/>
              <a:gd name="adj2" fmla="val 85770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9334093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sz="2600" b="1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Изменение социальной структуры общества</a:t>
            </a:r>
            <a:endParaRPr sz="10000">
              <a:solidFill>
                <a:schemeClr val="bg1"/>
              </a:solidFill>
            </a:endParaRPr>
          </a:p>
        </p:txBody>
      </p:sp>
      <p:sp>
        <p:nvSpPr>
          <p:cNvPr id="1187404148" name="Google Shape;19;p22"/>
          <p:cNvSpPr txBox="1"/>
          <p:nvPr>
            <p:ph type="body" idx="1"/>
          </p:nvPr>
        </p:nvSpPr>
        <p:spPr bwMode="auto">
          <a:xfrm flipH="0" flipV="0">
            <a:off x="785785" y="785793"/>
            <a:ext cx="8122755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Основной процесс: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Формирование классов буржуазного общества (буржуазия и пролетариат) вместо сословного деления.</a:t>
            </a:r>
            <a:endParaRPr sz="20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0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Ключевое положение:</a:t>
            </a:r>
            <a:r>
              <a:rPr sz="20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Процесс не был завершен к началу XX века.</a:t>
            </a:r>
            <a:endParaRPr/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endParaRPr/>
          </a:p>
        </p:txBody>
      </p:sp>
      <p:pic>
        <p:nvPicPr>
          <p:cNvPr id="194316307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1120069" y="2143124"/>
            <a:ext cx="7640818" cy="3977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0033215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ОБСУДИМ</a:t>
            </a:r>
            <a:endParaRPr/>
          </a:p>
        </p:txBody>
      </p:sp>
      <p:sp>
        <p:nvSpPr>
          <p:cNvPr id="1671783606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0934017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66774" y="785793"/>
            <a:ext cx="8309306" cy="4108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8490810" name="Google Shape;18;p22"/>
          <p:cNvSpPr txBox="1"/>
          <p:nvPr>
            <p:ph type="title"/>
          </p:nvPr>
        </p:nvSpPr>
        <p:spPr bwMode="auto">
          <a:xfrm flipH="0" flipV="0">
            <a:off x="380138" y="171449"/>
            <a:ext cx="8554861" cy="69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sz="3600" b="1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Положение и движение крестьянства</a:t>
            </a:r>
            <a:endParaRPr sz="13000">
              <a:solidFill>
                <a:schemeClr val="bg1"/>
              </a:solidFill>
            </a:endParaRPr>
          </a:p>
        </p:txBody>
      </p:sp>
      <p:sp>
        <p:nvSpPr>
          <p:cNvPr id="2062434933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r>
              <a:rPr sz="2200" b="1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Основное событие:</a:t>
            </a:r>
            <a:r>
              <a:rPr sz="2200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 </a:t>
            </a:r>
            <a:endParaRPr sz="2200" b="1">
              <a:solidFill>
                <a:schemeClr val="bg2"/>
              </a:solidFill>
              <a:latin typeface="Times New Roman"/>
              <a:ea typeface="Arial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200" b="0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1861 г.</a:t>
            </a:r>
            <a:r>
              <a:rPr sz="2200" b="0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 – отмена крепостного права.</a:t>
            </a:r>
            <a:endParaRPr sz="2200" b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200" b="0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Созданы условия для рынка вольнонаемного труда.</a:t>
            </a:r>
            <a:endParaRPr sz="2200" b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200" b="0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Крестьяне остались ограниченным в правах сословием.</a:t>
            </a:r>
            <a:endParaRPr sz="2200" b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lang="ru-RU" sz="2200" b="1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                   </a:t>
            </a:r>
            <a:r>
              <a:rPr sz="2200" b="1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Проблемы </a:t>
            </a:r>
            <a:endParaRPr sz="220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0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-Малоземелье</a:t>
            </a:r>
            <a:r>
              <a:rPr sz="2200" b="0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 (нехватка земли после реформы). Чересполосица</a:t>
            </a:r>
            <a:endParaRPr sz="2200" b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0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-Сохранившиеся ограничения:</a:t>
            </a:r>
            <a:r>
              <a:rPr sz="2200" b="0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 выкупные платежи, круговая порука, ограничения свободы передвижения, отработки</a:t>
            </a:r>
            <a:endParaRPr sz="9000">
              <a:solidFill>
                <a:schemeClr val="bg2"/>
              </a:solidFill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endParaRPr sz="2200" b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200" b="1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Изменения под влиянием рынка (с 1880-х гг.):</a:t>
            </a:r>
            <a:endParaRPr sz="220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-Имущественное расслоение.</a:t>
            </a:r>
            <a:endParaRPr sz="220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chemeClr val="bg2"/>
                </a:solidFill>
                <a:latin typeface="Times New Roman"/>
                <a:ea typeface="Arial"/>
                <a:cs typeface="Times New Roman"/>
              </a:rPr>
              <a:t>-Рост миграционной активности.</a:t>
            </a:r>
            <a:endParaRPr sz="900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350354" name="Google Shape;18;p22"/>
          <p:cNvSpPr txBox="1"/>
          <p:nvPr>
            <p:ph type="title"/>
          </p:nvPr>
        </p:nvSpPr>
        <p:spPr bwMode="auto">
          <a:xfrm flipH="0" flipV="0">
            <a:off x="388958" y="171450"/>
            <a:ext cx="7869216" cy="5635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sz="2400" b="1">
                <a:solidFill>
                  <a:schemeClr val="tx1">
                    <a:lumMod val="75000"/>
                  </a:schemeClr>
                </a:solidFill>
                <a:latin typeface="Times New Roman"/>
                <a:ea typeface="Arial"/>
                <a:cs typeface="Times New Roman"/>
              </a:rPr>
              <a:t>Формы крестьянского движения (до 1905-1907 гг.):</a:t>
            </a:r>
            <a:endParaRPr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19206331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86397112" name=""/>
          <p:cNvGraphicFramePr>
            <a:graphicFrameLocks xmlns:a="http://schemas.openxmlformats.org/drawingml/2006/main"/>
          </p:cNvGraphicFramePr>
          <p:nvPr/>
        </p:nvGraphicFramePr>
        <p:xfrm>
          <a:off x="9722" y="735012"/>
          <a:ext cx="6306206" cy="1076870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{3B5B7583-DF55-E73F-383F-E9BCBDEACA8B}</a:tableStyleId>
              </a:tblPr>
              <a:tblGrid>
                <a:gridCol w="3510000"/>
                <a:gridCol w="5296744"/>
              </a:tblGrid>
              <a:tr h="1145945"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Форма протеста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Примеры</a:t>
                      </a:r>
                      <a:endParaRPr sz="28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945876"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0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Стихийные, малоорганизованные</a:t>
                      </a:r>
                      <a:endParaRPr sz="2800" b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Самовольные порубки леса, потрава помещичьих угодий, захват пахотных земель.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876045"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0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Легальные</a:t>
                      </a:r>
                      <a:endParaRPr sz="2800" b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Подача жалоб и прошений, судебные иски против помещиков.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133245"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0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Идеология</a:t>
                      </a:r>
                      <a:endParaRPr sz="2800" b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Наивный монархизм (вера в «доброго царя»).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190520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20100994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01890263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66774" y="785793"/>
            <a:ext cx="7814930" cy="3899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772293" name="Google Shape;18;p22"/>
          <p:cNvSpPr txBox="1"/>
          <p:nvPr>
            <p:ph type="title"/>
          </p:nvPr>
        </p:nvSpPr>
        <p:spPr bwMode="auto">
          <a:xfrm flipH="0" flipV="0">
            <a:off x="336041" y="171450"/>
            <a:ext cx="8484305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defRPr/>
            </a:pPr>
            <a:r>
              <a:rPr lang="en-US" sz="2800" b="1" i="0" u="none" strike="noStrike" cap="none" spc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Положение и движение рабочих . </a:t>
            </a:r>
            <a:r>
              <a:rPr lang="en-US" sz="2800" b="1" i="0" u="none" strike="noStrike" cap="none" spc="0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Условия труда в середине XIX в.: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371372808" name="Google Shape;19;p22"/>
          <p:cNvSpPr txBox="1"/>
          <p:nvPr>
            <p:ph type="body" idx="1"/>
          </p:nvPr>
        </p:nvSpPr>
        <p:spPr bwMode="auto">
          <a:xfrm flipH="0" flipV="0">
            <a:off x="785785" y="785793"/>
            <a:ext cx="821094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13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</a:t>
            </a:r>
            <a:endParaRPr sz="13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Фактическое бесправие.Низкая оплата</a:t>
            </a:r>
            <a:endParaRPr sz="18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Жесткая эксплуатация: рабочий день </a:t>
            </a: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13–14 часов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, применение женского и детского труда.</a:t>
            </a:r>
            <a:endParaRPr sz="7200"/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endParaRPr sz="7200"/>
          </a:p>
          <a:p>
            <a:pPr marL="114299" indent="0">
              <a:buClr>
                <a:schemeClr val="hlink"/>
              </a:buClr>
              <a:buSzPts val="1800"/>
              <a:buFont typeface="Arial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Состав рабочего класса:</a:t>
            </a:r>
            <a:endParaRPr sz="22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Arial"/>
              <a:buNone/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Источники: обедневшие крестьяне, мещане, ремесленники.</a:t>
            </a:r>
            <a:endParaRPr sz="2200" b="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Arial"/>
              <a:buNone/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Многонациональный и поликонфессиональный: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в сельской местности – преимущественно белорусы, в городах/местечках – евреи.</a:t>
            </a:r>
            <a:endParaRPr sz="90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Arial"/>
              <a:buNone/>
              <a:defRPr/>
            </a:pPr>
            <a:endParaRPr sz="28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Arial"/>
              <a:buNone/>
              <a:defRPr/>
            </a:pPr>
            <a:endParaRPr sz="1800" b="1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endParaRPr sz="1300" b="1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B2C5B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6966002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>
                <a:solidFill>
                  <a:schemeClr val="accent4">
                    <a:lumMod val="75000"/>
                  </a:schemeClr>
                </a:solidFill>
              </a:rPr>
              <a:t>Рабочее движение</a:t>
            </a:r>
            <a:endParaRPr/>
          </a:p>
        </p:txBody>
      </p:sp>
      <p:sp>
        <p:nvSpPr>
          <p:cNvPr id="2050968305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376616862" name=""/>
          <p:cNvGraphicFramePr>
            <a:graphicFrameLocks xmlns:a="http://schemas.openxmlformats.org/drawingml/2006/main"/>
          </p:cNvGraphicFramePr>
          <p:nvPr/>
        </p:nvGraphicFramePr>
        <p:xfrm>
          <a:off x="36180" y="735012"/>
          <a:ext cx="9066388" cy="5377866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{3B5B7583-DF55-E73F-383F-E9BCBDEACA8B}</a:tableStyleId>
              </a:tblPr>
              <a:tblGrid>
                <a:gridCol w="1266489"/>
                <a:gridCol w="2169966"/>
                <a:gridCol w="5617232"/>
              </a:tblGrid>
              <a:tr h="1266345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Хронология</a:t>
                      </a:r>
                      <a:endParaRPr sz="2400" b="1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Форма борьбы</a:t>
                      </a:r>
                      <a:endParaRPr sz="2400" b="1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Примеры и значение</a:t>
                      </a:r>
                      <a:endParaRPr sz="2400" b="1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3017690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1870-1880-е гг.</a:t>
                      </a:r>
                      <a:endParaRPr sz="2400" b="1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Экономические забастовки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1886 г.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– Крупная забастовка в механических мастерских 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Либаво-Роменской железной дороги в Гомеле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(500+ участников). Причина: снижение зарплаты. 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Итог: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победа рабочих после вмешательства губернатора.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772980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 сер. 1890-х гг.</a:t>
                      </a:r>
                      <a:endParaRPr sz="2400" b="1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Политизированные выступления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Проведение нелегальных 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маёвок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(солидарность 1 Мая). Первыми провели рабочие 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Минска</a:t>
                      </a:r>
                      <a:r>
                        <a:rPr sz="2400" b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8453303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50610831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Государственное регулирование трудовых отношений (фабричное законодательство)</a:t>
            </a:r>
            <a:endParaRPr sz="24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Ключевые даты и законы: Реформы Бунге (минфин)</a:t>
            </a:r>
            <a:endParaRPr/>
          </a:p>
        </p:txBody>
      </p:sp>
      <p:graphicFrame>
        <p:nvGraphicFramePr>
          <p:cNvPr id="1480664606" name=""/>
          <p:cNvGraphicFramePr>
            <a:graphicFrameLocks xmlns:a="http://schemas.openxmlformats.org/drawingml/2006/main"/>
          </p:cNvGraphicFramePr>
          <p:nvPr/>
        </p:nvGraphicFramePr>
        <p:xfrm>
          <a:off x="971041" y="2002930"/>
          <a:ext cx="6395719" cy="313435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{57A2B91C-F727-368D-B2D5-DD849FE7CF3C}</a:tableStyleId>
              </a:tblPr>
              <a:tblGrid>
                <a:gridCol w="1094868"/>
                <a:gridCol w="2505130"/>
                <a:gridCol w="4492369"/>
              </a:tblGrid>
              <a:tr h="424599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Дата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Закон / Событие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Суть и значение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271575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 июня 1882 г.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Закон о труде детей.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Запрет труда детей до 12 лет. Рабочий день для 12-15 лет – </a:t>
                      </a: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8 часов</a:t>
                      </a: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 Запрет ночного труда для несовершеннолетних. Создана фабричная инспекция.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117701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 июня 1897 г.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Закон об ограничении рабочего дня.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Максимальный рабочий день – </a:t>
                      </a: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11.5 часов</a:t>
                      </a: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 Закреплены воскресные и праздничные дни. Много лазеек для предпринимателей.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117701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1903 г.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Введение ответственности предпринимателей за несчастные случаи.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Первый шаг к социальной защите рабочих.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702907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23 июня 1912 г.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Пакет законов о страховании рабочих.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Страхование на случай болезни и несчастных случаев.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974578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Трудовая миграция</a:t>
            </a:r>
            <a:endParaRPr/>
          </a:p>
        </p:txBody>
      </p:sp>
      <p:sp>
        <p:nvSpPr>
          <p:cNvPr id="1791891877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06363416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1005682" y="847530"/>
            <a:ext cx="7628703" cy="3535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4192180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7771796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Изначально (после 1861 г.):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Низкая миграционная активность (белорусы ~5% от общего числа отходников). </a:t>
            </a:r>
            <a:r>
              <a:rPr sz="180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Отхожие промыслы</a:t>
            </a:r>
            <a:endParaRPr sz="18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На рубеже XIX-XX вв.: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Резкая активизация.</a:t>
            </a:r>
            <a:endParaRPr sz="18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 другие регионы РФ: </a:t>
            </a: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600–800 тыс.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человек.</a:t>
            </a:r>
            <a:endParaRPr sz="18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Только в Петербурге перед ПМВ: </a:t>
            </a: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свыше 70 тыс.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выходцев из Беларуси.</a:t>
            </a:r>
            <a:endParaRPr sz="7200"/>
          </a:p>
        </p:txBody>
      </p:sp>
      <p:pic>
        <p:nvPicPr>
          <p:cNvPr id="112995927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85785" y="2789748"/>
            <a:ext cx="8202130" cy="3439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2712035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79130533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114299" indent="0">
              <a:buClr>
                <a:schemeClr val="hlink"/>
              </a:buClr>
              <a:buSzPts val="1800"/>
              <a:buFont typeface="Wingdings"/>
              <a:buNone/>
              <a:defRPr/>
            </a:pPr>
            <a:r>
              <a:rPr sz="2800" b="1">
                <a:solidFill>
                  <a:srgbClr val="FFFF00"/>
                </a:solidFill>
                <a:latin typeface="Times New Roman"/>
                <a:ea typeface="Arial"/>
                <a:cs typeface="Times New Roman"/>
              </a:rPr>
              <a:t>Хронология:</a:t>
            </a:r>
            <a:endParaRPr sz="2800">
              <a:solidFill>
                <a:srgbClr val="FFFF00"/>
              </a:solidFill>
              <a:latin typeface="Times New Roman"/>
              <a:ea typeface="Arial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Wingdings"/>
              <a:buNone/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начало – </a:t>
            </a: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1860–1870-е гг.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, </a:t>
            </a:r>
            <a:endParaRPr sz="280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Wingdings"/>
              <a:buNone/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активная фаза – </a:t>
            </a: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конец XIX – начало XX в.</a:t>
            </a:r>
            <a:endParaRPr/>
          </a:p>
          <a:p>
            <a:pPr>
              <a:buClr>
                <a:schemeClr val="hlink"/>
              </a:buClr>
              <a:buSzPts val="1800"/>
              <a:buFont typeface="Wingdings"/>
              <a:buChar char="v"/>
              <a:defRPr/>
            </a:pPr>
            <a:endParaRPr sz="28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Wingdings"/>
              <a:buNone/>
              <a:defRPr/>
            </a:pPr>
            <a:r>
              <a:rPr sz="2800" b="1">
                <a:solidFill>
                  <a:srgbClr val="FFFF00"/>
                </a:solidFill>
                <a:latin typeface="Times New Roman"/>
                <a:ea typeface="Arial"/>
                <a:cs typeface="Times New Roman"/>
              </a:rPr>
              <a:t>Факторы, замедлявшие индустриализацию:</a:t>
            </a:r>
            <a:endParaRPr sz="280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buClr>
                <a:schemeClr val="hlink"/>
              </a:buClr>
              <a:buSzPts val="1800"/>
              <a:buFont typeface="Wingdings"/>
              <a:buChar char="v"/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Сохранение крепостного права до </a:t>
            </a: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1861 г.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buClr>
                <a:schemeClr val="hlink"/>
              </a:buClr>
              <a:buSzPts val="1800"/>
              <a:buFont typeface="Wingdings"/>
              <a:buChar char="v"/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Аграрный характер экономики.</a:t>
            </a:r>
            <a:endParaRPr sz="2800">
              <a:latin typeface="Times New Roman"/>
              <a:cs typeface="Times New Roman"/>
            </a:endParaRPr>
          </a:p>
          <a:p>
            <a:pPr>
              <a:buClr>
                <a:schemeClr val="hlink"/>
              </a:buClr>
              <a:buSzPts val="1800"/>
              <a:buFont typeface="Wingdings"/>
              <a:buChar char="v"/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Нехватка капитала, слабое развитие банковской системы.</a:t>
            </a:r>
            <a:endParaRPr sz="2800">
              <a:latin typeface="Times New Roman"/>
              <a:cs typeface="Times New Roman"/>
            </a:endParaRPr>
          </a:p>
          <a:p>
            <a:pPr>
              <a:buClr>
                <a:schemeClr val="hlink"/>
              </a:buClr>
              <a:buSzPts val="1800"/>
              <a:buFont typeface="Wingdings"/>
              <a:buChar char="v"/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Зависимость от экономики Российской империи.</a:t>
            </a:r>
            <a:endParaRPr sz="1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5068557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66015664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Переселенческое движение в Сибирь/на ДВ: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420–450 тыс.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человек (лидеры – Могилевская и Витебская губернии).</a:t>
            </a:r>
            <a:endParaRPr sz="22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200" b="1">
                <a:solidFill>
                  <a:srgbClr val="0F1115"/>
                </a:solidFill>
                <a:highlight>
                  <a:srgbClr val="D3D3D3"/>
                </a:highlight>
                <a:latin typeface="Times New Roman"/>
                <a:ea typeface="Arial"/>
                <a:cs typeface="Times New Roman"/>
              </a:rPr>
              <a:t>"Самоходы"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– название белор</a:t>
            </a:r>
            <a:r>
              <a:rPr lang="ru-RU"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усс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ких переселенцев в Зап. Сибири, принесших культуру льна.</a:t>
            </a:r>
            <a:endParaRPr sz="220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endParaRPr sz="22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Последствия миграций:</a:t>
            </a:r>
            <a:endParaRPr sz="22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Смягчение аграрного перенаселения.</a:t>
            </a:r>
            <a:endParaRPr sz="22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Формирование более квалифицированного рынка рабочей силы в Беларуси.</a:t>
            </a:r>
            <a:endParaRPr sz="22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Финансовые вливания в хозяйство ("американские деньги" способствовали проведению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столыпинской аграрной реформы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).</a:t>
            </a:r>
            <a:endParaRPr sz="9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843440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48232792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600" b="1">
                <a:solidFill>
                  <a:srgbClr val="0F1115"/>
                </a:solidFill>
                <a:highlight>
                  <a:srgbClr val="D3D3D3"/>
                </a:highlight>
                <a:latin typeface="Times New Roman"/>
                <a:ea typeface="Arial"/>
                <a:cs typeface="Times New Roman"/>
              </a:rPr>
              <a:t>Социальная структура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Процесс формирования классов индустриального общества 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не завершен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600" b="1">
                <a:solidFill>
                  <a:srgbClr val="0F1115"/>
                </a:solidFill>
                <a:highlight>
                  <a:srgbClr val="D3D3D3"/>
                </a:highlight>
                <a:latin typeface="Times New Roman"/>
                <a:ea typeface="Arial"/>
                <a:cs typeface="Times New Roman"/>
              </a:rPr>
              <a:t>Рабочий класс и буржуазия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Немногочисленны, разобщены по национальному и религиозному признаку.</a:t>
            </a:r>
            <a:endParaRPr sz="2600">
              <a:latin typeface="Times New Roman"/>
              <a:cs typeface="Times New Roman"/>
            </a:endParaRPr>
          </a:p>
          <a:p>
            <a:pPr marL="114299" indent="0">
              <a:buClr>
                <a:schemeClr val="hlink"/>
              </a:buClr>
              <a:buSzPts val="1800"/>
              <a:buFont typeface="Noto Sans Symbols"/>
              <a:buNone/>
              <a:defRPr/>
            </a:pPr>
            <a:r>
              <a:rPr sz="2600" b="1">
                <a:solidFill>
                  <a:srgbClr val="0F1115"/>
                </a:solidFill>
                <a:highlight>
                  <a:srgbClr val="D3D3D3"/>
                </a:highlight>
                <a:latin typeface="Times New Roman"/>
                <a:ea typeface="Arial"/>
                <a:cs typeface="Times New Roman"/>
              </a:rPr>
              <a:t>Сохранялось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Сословное деление общества.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110575638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43680" y="3598333"/>
            <a:ext cx="8017777" cy="2630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6498181" name="Google Shape;18;p22"/>
          <p:cNvSpPr txBox="1"/>
          <p:nvPr>
            <p:ph type="title"/>
          </p:nvPr>
        </p:nvSpPr>
        <p:spPr bwMode="auto">
          <a:xfrm flipH="0" flipV="0">
            <a:off x="20108" y="118533"/>
            <a:ext cx="8870794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Белорусские переселенцы в Сибири</a:t>
            </a:r>
            <a:endParaRPr/>
          </a:p>
        </p:txBody>
      </p:sp>
      <p:sp>
        <p:nvSpPr>
          <p:cNvPr id="1786581648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46472428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34860" y="785793"/>
            <a:ext cx="3876953" cy="3038122"/>
          </a:xfrm>
          <a:prstGeom prst="rect">
            <a:avLst/>
          </a:prstGeom>
        </p:spPr>
      </p:pic>
      <p:pic>
        <p:nvPicPr>
          <p:cNvPr id="3621834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947708" y="864305"/>
            <a:ext cx="4153001" cy="2959610"/>
          </a:xfrm>
          <a:prstGeom prst="rect">
            <a:avLst/>
          </a:prstGeom>
        </p:spPr>
      </p:pic>
      <p:pic>
        <p:nvPicPr>
          <p:cNvPr id="14968451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033482" y="3885652"/>
            <a:ext cx="3828450" cy="2750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2052929" name="Google Shape;18;p22"/>
          <p:cNvSpPr txBox="1"/>
          <p:nvPr>
            <p:ph type="title"/>
          </p:nvPr>
        </p:nvSpPr>
        <p:spPr bwMode="auto">
          <a:xfrm>
            <a:off x="866774" y="171450"/>
            <a:ext cx="7391399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7848908" name="Google Shape;19;p22"/>
          <p:cNvSpPr txBox="1"/>
          <p:nvPr>
            <p:ph type="body" idx="1"/>
          </p:nvPr>
        </p:nvSpPr>
        <p:spPr bwMode="auto">
          <a:xfrm>
            <a:off x="785785" y="785793"/>
            <a:ext cx="7848599" cy="544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342900" algn="l">
              <a:spcBef>
                <a:spcPts val="359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5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pPr>
              <a:defRPr/>
            </a:pPr>
            <a:r>
              <a:rPr lang="ru-RU"/>
              <a:t>1820-е-первые фабрики. Хомск и Коссово-Войцех Пусловский</a:t>
            </a:r>
            <a:endParaRPr/>
          </a:p>
        </p:txBody>
      </p:sp>
      <p:pic>
        <p:nvPicPr>
          <p:cNvPr id="178377350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66774" y="1943082"/>
            <a:ext cx="8205107" cy="4286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title"/>
          </p:nvPr>
        </p:nvSpPr>
        <p:spPr bwMode="auto">
          <a:xfrm>
            <a:off x="0" y="44624"/>
            <a:ext cx="9144000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>
                <a:latin typeface="Cambria"/>
                <a:ea typeface="Cambria"/>
                <a:cs typeface="Cambria"/>
              </a:rPr>
              <a:t>Особенности промышленной революции в Беларуси</a:t>
            </a:r>
            <a:endParaRPr sz="2600">
              <a:latin typeface="Cambria"/>
              <a:ea typeface="Cambria"/>
              <a:cs typeface="Cambria"/>
            </a:endParaRPr>
          </a:p>
        </p:txBody>
      </p:sp>
      <p:grpSp>
        <p:nvGrpSpPr>
          <p:cNvPr id="124" name="Google Shape;124;p4"/>
          <p:cNvGrpSpPr/>
          <p:nvPr/>
        </p:nvGrpSpPr>
        <p:grpSpPr bwMode="auto">
          <a:xfrm>
            <a:off x="1048179" y="1844822"/>
            <a:ext cx="7935529" cy="3312367"/>
            <a:chOff x="0" y="0"/>
            <a:chExt cx="7935529" cy="3312367"/>
          </a:xfrm>
        </p:grpSpPr>
        <p:sp>
          <p:nvSpPr>
            <p:cNvPr id="125" name="Google Shape;125;p4"/>
            <p:cNvSpPr/>
            <p:nvPr/>
          </p:nvSpPr>
          <p:spPr bwMode="auto">
            <a:xfrm>
              <a:off x="3967765" y="751204"/>
              <a:ext cx="3085454" cy="2932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6" name="Google Shape;126;p4"/>
            <p:cNvSpPr/>
            <p:nvPr/>
          </p:nvSpPr>
          <p:spPr bwMode="auto">
            <a:xfrm>
              <a:off x="3967765" y="751204"/>
              <a:ext cx="1028024" cy="2932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7" name="Google Shape;127;p4"/>
            <p:cNvSpPr/>
            <p:nvPr/>
          </p:nvSpPr>
          <p:spPr bwMode="auto">
            <a:xfrm>
              <a:off x="2938819" y="751204"/>
              <a:ext cx="1028945" cy="2932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8" name="Google Shape;128;p4"/>
            <p:cNvSpPr/>
            <p:nvPr/>
          </p:nvSpPr>
          <p:spPr bwMode="auto">
            <a:xfrm>
              <a:off x="881849" y="751204"/>
              <a:ext cx="3085915" cy="2932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9" name="Google Shape;129;p4"/>
            <p:cNvSpPr/>
            <p:nvPr/>
          </p:nvSpPr>
          <p:spPr bwMode="auto">
            <a:xfrm>
              <a:off x="1939640" y="0"/>
              <a:ext cx="4056248" cy="75120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0" name="Google Shape;130;p4"/>
            <p:cNvSpPr txBox="1"/>
            <p:nvPr/>
          </p:nvSpPr>
          <p:spPr bwMode="auto">
            <a:xfrm>
              <a:off x="1939640" y="0"/>
              <a:ext cx="4056248" cy="75120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Особенности промышленной революции в Беларуси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31" name="Google Shape;131;p4"/>
            <p:cNvSpPr/>
            <p:nvPr/>
          </p:nvSpPr>
          <p:spPr bwMode="auto">
            <a:xfrm>
              <a:off x="0" y="1044474"/>
              <a:ext cx="1763699" cy="226789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2" name="Google Shape;132;p4"/>
            <p:cNvSpPr txBox="1"/>
            <p:nvPr/>
          </p:nvSpPr>
          <p:spPr bwMode="auto">
            <a:xfrm flipH="0" flipV="0">
              <a:off x="0" y="1044474"/>
              <a:ext cx="1763698" cy="22678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многоуклад- ность экономики</a:t>
              </a:r>
              <a:endParaRPr sz="24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33" name="Google Shape;133;p4"/>
            <p:cNvSpPr/>
            <p:nvPr/>
          </p:nvSpPr>
          <p:spPr bwMode="auto">
            <a:xfrm>
              <a:off x="2056969" y="1044474"/>
              <a:ext cx="1763699" cy="226789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 bwMode="auto">
            <a:xfrm flipH="0" flipV="0">
              <a:off x="1939640" y="1044474"/>
              <a:ext cx="1881027" cy="22678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отставание от России по уровню концентрации производства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35" name="Google Shape;135;p4"/>
            <p:cNvSpPr/>
            <p:nvPr/>
          </p:nvSpPr>
          <p:spPr bwMode="auto">
            <a:xfrm>
              <a:off x="4113939" y="1044474"/>
              <a:ext cx="1763699" cy="226789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 bwMode="auto">
            <a:xfrm>
              <a:off x="4113939" y="1044474"/>
              <a:ext cx="1763699" cy="22678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преобладание перерабатывающей промыш- ленности</a:t>
              </a:r>
              <a:endParaRPr sz="20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37" name="Google Shape;137;p4"/>
            <p:cNvSpPr/>
            <p:nvPr/>
          </p:nvSpPr>
          <p:spPr bwMode="auto">
            <a:xfrm>
              <a:off x="6170908" y="1044474"/>
              <a:ext cx="1764621" cy="226789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 bwMode="auto">
            <a:xfrm flipH="0" flipV="0">
              <a:off x="5995888" y="1044474"/>
              <a:ext cx="1939640" cy="22678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привязанность промышленности к сельскому хозяйству и местному сырью</a:t>
              </a:r>
              <a:endParaRPr sz="20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1776369" name="Google Shape;123;p4"/>
          <p:cNvSpPr txBox="1"/>
          <p:nvPr>
            <p:ph type="title"/>
          </p:nvPr>
        </p:nvSpPr>
        <p:spPr bwMode="auto">
          <a:xfrm>
            <a:off x="0" y="44623"/>
            <a:ext cx="9144000" cy="6903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4" tIns="45699" rIns="91424" bIns="45699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>
                <a:latin typeface="Cambria"/>
                <a:ea typeface="Cambria"/>
                <a:cs typeface="Cambria"/>
              </a:rPr>
              <a:t>Особенности промышленной революции в Беларуси</a:t>
            </a:r>
            <a:endParaRPr sz="2600">
              <a:latin typeface="Cambria"/>
              <a:ea typeface="Cambria"/>
              <a:cs typeface="Cambria"/>
            </a:endParaRPr>
          </a:p>
        </p:txBody>
      </p:sp>
      <p:grpSp>
        <p:nvGrpSpPr>
          <p:cNvPr id="902373517" name="Google Shape;124;p4"/>
          <p:cNvGrpSpPr/>
          <p:nvPr/>
        </p:nvGrpSpPr>
        <p:grpSpPr bwMode="auto">
          <a:xfrm>
            <a:off x="1048179" y="1844822"/>
            <a:ext cx="7935529" cy="3312367"/>
            <a:chOff x="0" y="0"/>
            <a:chExt cx="7935529" cy="3312367"/>
          </a:xfrm>
        </p:grpSpPr>
        <p:sp>
          <p:nvSpPr>
            <p:cNvPr id="1654576830" name="Google Shape;125;p4"/>
            <p:cNvSpPr/>
            <p:nvPr/>
          </p:nvSpPr>
          <p:spPr bwMode="auto">
            <a:xfrm>
              <a:off x="3967765" y="751204"/>
              <a:ext cx="3085453" cy="29326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36440043" name="Google Shape;126;p4"/>
            <p:cNvSpPr/>
            <p:nvPr/>
          </p:nvSpPr>
          <p:spPr bwMode="auto">
            <a:xfrm>
              <a:off x="3967765" y="751204"/>
              <a:ext cx="1028023" cy="29326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39629841" name="Google Shape;127;p4"/>
            <p:cNvSpPr/>
            <p:nvPr/>
          </p:nvSpPr>
          <p:spPr bwMode="auto">
            <a:xfrm>
              <a:off x="2938819" y="751204"/>
              <a:ext cx="1028944" cy="29326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47977563" name="Google Shape;128;p4"/>
            <p:cNvSpPr/>
            <p:nvPr/>
          </p:nvSpPr>
          <p:spPr bwMode="auto">
            <a:xfrm>
              <a:off x="881849" y="751204"/>
              <a:ext cx="3085914" cy="29326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43882982" name="Google Shape;129;p4"/>
            <p:cNvSpPr/>
            <p:nvPr/>
          </p:nvSpPr>
          <p:spPr bwMode="auto">
            <a:xfrm>
              <a:off x="1939640" y="0"/>
              <a:ext cx="4056247" cy="751203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346630648" name="Google Shape;130;p4"/>
            <p:cNvSpPr txBox="1"/>
            <p:nvPr/>
          </p:nvSpPr>
          <p:spPr bwMode="auto">
            <a:xfrm>
              <a:off x="1939640" y="0"/>
              <a:ext cx="4056247" cy="7512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699" tIns="12699" rIns="12699" bIns="126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Особенности промышленной революции в Беларуси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840471372" name="Google Shape;131;p4"/>
            <p:cNvSpPr/>
            <p:nvPr/>
          </p:nvSpPr>
          <p:spPr bwMode="auto">
            <a:xfrm>
              <a:off x="0" y="1044474"/>
              <a:ext cx="1763698" cy="226789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62152846" name="Google Shape;132;p4"/>
            <p:cNvSpPr txBox="1"/>
            <p:nvPr/>
          </p:nvSpPr>
          <p:spPr bwMode="auto">
            <a:xfrm flipH="0" flipV="0">
              <a:off x="0" y="1044474"/>
              <a:ext cx="1763698" cy="22678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>
                <a:defRPr/>
              </a:pPr>
              <a:r>
                <a:rPr lang="ru-RU" sz="2200">
                  <a:latin typeface="Times New Roman"/>
                  <a:cs typeface="Times New Roman"/>
                </a:rPr>
                <a:t>Располагались в сельской местности</a:t>
              </a:r>
              <a:endParaRPr/>
            </a:p>
          </p:txBody>
        </p:sp>
        <p:sp>
          <p:nvSpPr>
            <p:cNvPr id="2137440401" name="Google Shape;133;p4"/>
            <p:cNvSpPr/>
            <p:nvPr/>
          </p:nvSpPr>
          <p:spPr bwMode="auto">
            <a:xfrm>
              <a:off x="2056969" y="1044474"/>
              <a:ext cx="1763698" cy="226789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2783182" name="Google Shape;134;p4"/>
            <p:cNvSpPr txBox="1"/>
            <p:nvPr/>
          </p:nvSpPr>
          <p:spPr bwMode="auto">
            <a:xfrm>
              <a:off x="2056969" y="1044474"/>
              <a:ext cx="1763698" cy="22678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Принадлежали помещикам</a:t>
              </a:r>
              <a:endParaRPr sz="24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88514534" name="Google Shape;135;p4"/>
            <p:cNvSpPr/>
            <p:nvPr/>
          </p:nvSpPr>
          <p:spPr bwMode="auto">
            <a:xfrm>
              <a:off x="4113939" y="1044474"/>
              <a:ext cx="1763698" cy="226789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22722143" name="Google Shape;136;p4"/>
            <p:cNvSpPr txBox="1"/>
            <p:nvPr/>
          </p:nvSpPr>
          <p:spPr bwMode="auto">
            <a:xfrm>
              <a:off x="4113939" y="1044474"/>
              <a:ext cx="1763698" cy="22678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Использовался труд крепостных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69216096" name="Google Shape;137;p4"/>
            <p:cNvSpPr/>
            <p:nvPr/>
          </p:nvSpPr>
          <p:spPr bwMode="auto">
            <a:xfrm>
              <a:off x="6170908" y="1044474"/>
              <a:ext cx="1764621" cy="226789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651901861" name="Google Shape;138;p4"/>
            <p:cNvSpPr txBox="1"/>
            <p:nvPr/>
          </p:nvSpPr>
          <p:spPr bwMode="auto">
            <a:xfrm>
              <a:off x="6170908" y="1044474"/>
              <a:ext cx="1764621" cy="226789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Помещик использовал собственное сырье</a:t>
              </a:r>
              <a:endParaRPr sz="22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 bwMode="auto">
          <a:xfrm>
            <a:off x="0" y="44624"/>
            <a:ext cx="9144000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>
                <a:latin typeface="Cambria"/>
                <a:ea typeface="Cambria"/>
                <a:cs typeface="Cambria"/>
              </a:rPr>
              <a:t>Особенности промышленной революции в Беларуси</a:t>
            </a:r>
            <a:endParaRPr sz="2600">
              <a:latin typeface="Cambria"/>
              <a:ea typeface="Cambria"/>
              <a:cs typeface="Cambria"/>
            </a:endParaRPr>
          </a:p>
        </p:txBody>
      </p:sp>
      <p:grpSp>
        <p:nvGrpSpPr>
          <p:cNvPr id="144" name="Google Shape;144;p5"/>
          <p:cNvGrpSpPr/>
          <p:nvPr/>
        </p:nvGrpSpPr>
        <p:grpSpPr bwMode="auto">
          <a:xfrm>
            <a:off x="1044590" y="1188764"/>
            <a:ext cx="5494441" cy="4948236"/>
            <a:chOff x="982" y="136030"/>
            <a:chExt cx="5494441" cy="4948236"/>
          </a:xfrm>
        </p:grpSpPr>
        <p:sp>
          <p:nvSpPr>
            <p:cNvPr id="145" name="Google Shape;145;p5"/>
            <p:cNvSpPr/>
            <p:nvPr/>
          </p:nvSpPr>
          <p:spPr bwMode="auto">
            <a:xfrm>
              <a:off x="4625313" y="1721767"/>
              <a:ext cx="91440" cy="27404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6" name="Google Shape;146;p5"/>
            <p:cNvSpPr/>
            <p:nvPr/>
          </p:nvSpPr>
          <p:spPr bwMode="auto">
            <a:xfrm>
              <a:off x="2748203" y="762707"/>
              <a:ext cx="1922830" cy="27404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7" name="Google Shape;147;p5"/>
            <p:cNvSpPr/>
            <p:nvPr/>
          </p:nvSpPr>
          <p:spPr bwMode="auto">
            <a:xfrm>
              <a:off x="2702483" y="1721767"/>
              <a:ext cx="91440" cy="27404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8" name="Google Shape;148;p5"/>
            <p:cNvSpPr/>
            <p:nvPr/>
          </p:nvSpPr>
          <p:spPr bwMode="auto">
            <a:xfrm>
              <a:off x="2702483" y="762707"/>
              <a:ext cx="91440" cy="27404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9" name="Google Shape;149;p5"/>
            <p:cNvSpPr/>
            <p:nvPr/>
          </p:nvSpPr>
          <p:spPr bwMode="auto">
            <a:xfrm>
              <a:off x="779652" y="1721767"/>
              <a:ext cx="91440" cy="27404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0" name="Google Shape;150;p5"/>
            <p:cNvSpPr/>
            <p:nvPr/>
          </p:nvSpPr>
          <p:spPr bwMode="auto">
            <a:xfrm>
              <a:off x="825372" y="762707"/>
              <a:ext cx="1922830" cy="27404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1" name="Google Shape;151;p5"/>
            <p:cNvSpPr/>
            <p:nvPr/>
          </p:nvSpPr>
          <p:spPr bwMode="auto">
            <a:xfrm>
              <a:off x="1368152" y="136030"/>
              <a:ext cx="2760101" cy="62667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 bwMode="auto">
            <a:xfrm>
              <a:off x="1368152" y="136030"/>
              <a:ext cx="2760101" cy="62667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Многоукладность экономики Беларуси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3" name="Google Shape;153;p5"/>
            <p:cNvSpPr/>
            <p:nvPr/>
          </p:nvSpPr>
          <p:spPr bwMode="auto">
            <a:xfrm>
              <a:off x="1321" y="1036756"/>
              <a:ext cx="1648102" cy="68501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4" name="Google Shape;154;p5"/>
            <p:cNvSpPr txBox="1"/>
            <p:nvPr/>
          </p:nvSpPr>
          <p:spPr bwMode="auto">
            <a:xfrm>
              <a:off x="1321" y="1036756"/>
              <a:ext cx="1648102" cy="6850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ремесленное производство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5" name="Google Shape;155;p5"/>
            <p:cNvSpPr/>
            <p:nvPr/>
          </p:nvSpPr>
          <p:spPr bwMode="auto">
            <a:xfrm>
              <a:off x="982" y="1995816"/>
              <a:ext cx="1648781" cy="308845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 bwMode="auto">
            <a:xfrm>
              <a:off x="982" y="1995816"/>
              <a:ext cx="1648781" cy="30884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промыслы по переработке местного сырья: дерева (столярные), глины (гончар- ные), кожи (скорняжные, сапожные), шерсти и льна (ткацкие)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7" name="Google Shape;157;p5"/>
            <p:cNvSpPr/>
            <p:nvPr/>
          </p:nvSpPr>
          <p:spPr bwMode="auto">
            <a:xfrm>
              <a:off x="1924151" y="1036756"/>
              <a:ext cx="1648102" cy="68501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 bwMode="auto">
            <a:xfrm>
              <a:off x="1924151" y="1036756"/>
              <a:ext cx="1648102" cy="6850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мануфактур- ное произ- водство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9" name="Google Shape;159;p5"/>
            <p:cNvSpPr/>
            <p:nvPr/>
          </p:nvSpPr>
          <p:spPr bwMode="auto">
            <a:xfrm>
              <a:off x="1923812" y="1995816"/>
              <a:ext cx="1648781" cy="308845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 bwMode="auto">
            <a:xfrm>
              <a:off x="1923812" y="1995816"/>
              <a:ext cx="1648781" cy="30884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преобладали в кожевенном, гончарном, кирпичном, суконном, сте- кольном, та- бачном произ- водствах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61" name="Google Shape;161;p5"/>
            <p:cNvSpPr/>
            <p:nvPr/>
          </p:nvSpPr>
          <p:spPr bwMode="auto">
            <a:xfrm>
              <a:off x="3846981" y="1036756"/>
              <a:ext cx="1648102" cy="68501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 bwMode="auto">
            <a:xfrm>
              <a:off x="3846981" y="1036756"/>
              <a:ext cx="1648102" cy="6850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капиталисти-ческая фаб- рика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63" name="Google Shape;163;p5"/>
            <p:cNvSpPr/>
            <p:nvPr/>
          </p:nvSpPr>
          <p:spPr bwMode="auto">
            <a:xfrm>
              <a:off x="3846642" y="1995816"/>
              <a:ext cx="1648781" cy="308845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 bwMode="auto">
            <a:xfrm>
              <a:off x="3846642" y="1995816"/>
              <a:ext cx="1648781" cy="30884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предприятия деревообраба-тывающей, бу- мажно-картон-ной, стеколь- ной, текстиль- ной промыш- ленности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165" name="Google Shape;165;p5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6660232" y="1350811"/>
            <a:ext cx="2357271" cy="49482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>
            <p:ph type="title"/>
          </p:nvPr>
        </p:nvSpPr>
        <p:spPr bwMode="auto">
          <a:xfrm>
            <a:off x="0" y="44624"/>
            <a:ext cx="9144000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>
                <a:latin typeface="Cambria"/>
                <a:ea typeface="Cambria"/>
                <a:cs typeface="Cambria"/>
              </a:rPr>
              <a:t>Особенности промышленной революции в Беларуси</a:t>
            </a:r>
            <a:endParaRPr sz="2600">
              <a:latin typeface="Cambria"/>
              <a:ea typeface="Cambria"/>
              <a:cs typeface="Cambria"/>
            </a:endParaRPr>
          </a:p>
        </p:txBody>
      </p:sp>
      <p:pic>
        <p:nvPicPr>
          <p:cNvPr id="171" name="Google Shape;171;p6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1547664" y="2510651"/>
            <a:ext cx="6923906" cy="39900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2" name="Google Shape;172;p6"/>
          <p:cNvSpPr/>
          <p:nvPr/>
        </p:nvSpPr>
        <p:spPr bwMode="auto">
          <a:xfrm>
            <a:off x="3491880" y="5373216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3" name="Google Shape;173;p6"/>
          <p:cNvSpPr txBox="1"/>
          <p:nvPr/>
        </p:nvSpPr>
        <p:spPr bwMode="auto">
          <a:xfrm>
            <a:off x="1547664" y="6500698"/>
            <a:ext cx="6923906" cy="3573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</a:rPr>
              <a:t>Промышленность Беларуси в 1913 г.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174" name="Google Shape;174;p6"/>
          <p:cNvGrpSpPr/>
          <p:nvPr/>
        </p:nvGrpSpPr>
        <p:grpSpPr bwMode="auto">
          <a:xfrm>
            <a:off x="955204" y="908720"/>
            <a:ext cx="8064896" cy="1440160"/>
            <a:chOff x="4843171" y="1440146"/>
            <a:chExt cx="3221724" cy="940028"/>
          </a:xfrm>
        </p:grpSpPr>
        <p:sp>
          <p:nvSpPr>
            <p:cNvPr id="175" name="Google Shape;175;p6"/>
            <p:cNvSpPr/>
            <p:nvPr/>
          </p:nvSpPr>
          <p:spPr bwMode="auto">
            <a:xfrm>
              <a:off x="4843171" y="1440146"/>
              <a:ext cx="3221724" cy="94002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 bwMode="auto"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</a:rPr>
                <a:t>В этот период появились наиболее значительные предприятия дерево- обрабатывающей промышленности (фабрики в Пинске, Мозыре, Бобруй- ске, Борисове), бумажно-картонного производства (Добрушская писчебу- мажная фабрика), стекольной (стеклозавод «Неман» в Лидском уезде) и текстильной (фабрика «Двина» в Витебске) промышленности.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177" name="Google Shape;177;p6"/>
          <p:cNvSpPr/>
          <p:nvPr/>
        </p:nvSpPr>
        <p:spPr bwMode="auto">
          <a:xfrm>
            <a:off x="4744763" y="5886223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8" name="Google Shape;178;p6"/>
          <p:cNvSpPr/>
          <p:nvPr/>
        </p:nvSpPr>
        <p:spPr bwMode="auto">
          <a:xfrm>
            <a:off x="4644008" y="4725144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9" name="Google Shape;179;p6"/>
          <p:cNvSpPr/>
          <p:nvPr/>
        </p:nvSpPr>
        <p:spPr bwMode="auto">
          <a:xfrm>
            <a:off x="4572000" y="3717032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0" name="Google Shape;180;p6"/>
          <p:cNvSpPr/>
          <p:nvPr/>
        </p:nvSpPr>
        <p:spPr bwMode="auto">
          <a:xfrm>
            <a:off x="5959517" y="5207182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1" name="Google Shape;181;p6"/>
          <p:cNvSpPr/>
          <p:nvPr/>
        </p:nvSpPr>
        <p:spPr bwMode="auto">
          <a:xfrm>
            <a:off x="2987824" y="4296201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2" name="Google Shape;182;p6"/>
          <p:cNvSpPr/>
          <p:nvPr/>
        </p:nvSpPr>
        <p:spPr bwMode="auto">
          <a:xfrm>
            <a:off x="5436096" y="2996952"/>
            <a:ext cx="242888" cy="25717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ONLYOFFICE/7.2.1.36</Application>
  <PresentationFormat>On-screen Show (4:3)</PresentationFormat>
  <Paragraphs>0</Paragraphs>
  <Slides>42</Slides>
  <Notes>42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Ситник П.В.</dc:creator>
  <cp:keywords/>
  <dc:description/>
  <dc:identifier/>
  <dc:language/>
  <cp:lastModifiedBy/>
  <cp:revision>1</cp:revision>
  <dcterms:created xsi:type="dcterms:W3CDTF">2009-01-18T11:28:08Z</dcterms:created>
  <dcterms:modified xsi:type="dcterms:W3CDTF">2026-01-31T20:41:16Z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10.11.2021</vt:lpwstr>
  </property>
</Properties>
</file>