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904AEB2-D5B1-35C7-EBC1-FB4AD36EBE01}">
  <a:tblStyle styleId="{7904AEB2-D5B1-35C7-EBC1-FB4AD36EBE01}" styleName="Medium Style 2 - Accent 4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9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0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7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8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258091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  <a:defRPr/>
            </a:pPr>
            <a:r>
              <a:rPr lang="en-US" sz="44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Развитие научных знаний и образования в Беларуси (XVI–XVIII вв.)</a:t>
            </a:r>
            <a:endParaRPr lang="en-US" sz="4450"/>
          </a:p>
        </p:txBody>
      </p:sp>
      <p:sp>
        <p:nvSpPr>
          <p:cNvPr id="4" name="Text 1"/>
          <p:cNvSpPr/>
          <p:nvPr/>
        </p:nvSpPr>
        <p:spPr bwMode="auto">
          <a:xfrm>
            <a:off x="793790" y="4797981"/>
            <a:ext cx="75564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  <a:defRPr/>
            </a:pPr>
            <a:r>
              <a:rPr lang="en-US" sz="26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Подготовка к экзамену по истории Беларуси</a:t>
            </a:r>
            <a:endParaRPr lang="en-US" sz="26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7819540" name=""/>
          <p:cNvSpPr txBox="1"/>
          <p:nvPr/>
        </p:nvSpPr>
        <p:spPr bwMode="auto">
          <a:xfrm flipH="0" flipV="0">
            <a:off x="247676" y="425823"/>
            <a:ext cx="14188230" cy="703177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lnSpc>
                <a:spcPct val="114999"/>
              </a:lnSpc>
              <a:defRPr/>
            </a:pPr>
            <a:r>
              <a:rPr lang="ru-RU" sz="3600" b="1">
                <a:solidFill>
                  <a:srgbClr val="C00000"/>
                </a:solidFill>
              </a:rPr>
              <a:t>Иезуитские коллегиумы</a:t>
            </a:r>
            <a:endParaRPr sz="3600" b="1">
              <a:solidFill>
                <a:srgbClr val="C00000"/>
              </a:solidFill>
            </a:endParaRPr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Появление и цели:</a:t>
            </a:r>
            <a:r>
              <a:rPr lang="ru-RU"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 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вторая половина XVI в.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Цель: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распространение католичества, полонизация, монополизация образования.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Принцип: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обучение детей всех конфессий с последующим обращением в католичество.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Особенности обучения: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Классно-урочная система, поэтапное освоение материала.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Активное использование диспутов, сочинений, самостоятельной работы.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Система поощрений и наказаний, развитие соревновательного духа.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Изучение латыни, греческого, риторики, истории, географии, математики.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Воспитание милосердия через благотворительность.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Важные центры: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Полоцк, Вильно, Гродно, Мстиславль, Пинск, Орша.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Полоцкий коллегиум стал центром ордена после запрета иезуитов в Риме (1773 г.).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Вклад: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Подготовка квалифицированных педагогов (учительские семинарии).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Формирование библиотек (например, Полоцкая библиотека — до 147 тыс. томов).</a:t>
            </a:r>
            <a:endParaRPr sz="2800"/>
          </a:p>
          <a:p>
            <a:pPr>
              <a:lnSpc>
                <a:spcPct val="114999"/>
              </a:lnSpc>
              <a:defRPr/>
            </a:pPr>
            <a:r>
              <a:rPr sz="22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Выход выдающихся деятелей науки и культуры (М.Почобут-Одляницкий, Г.Грубер).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22232" y="1060965"/>
            <a:ext cx="7305865" cy="329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3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Православные братские школы</a:t>
            </a:r>
            <a:endParaRPr lang="en-US" sz="3600"/>
          </a:p>
        </p:txBody>
      </p:sp>
      <p:sp>
        <p:nvSpPr>
          <p:cNvPr id="4" name="Text 1"/>
          <p:cNvSpPr/>
          <p:nvPr/>
        </p:nvSpPr>
        <p:spPr bwMode="auto">
          <a:xfrm>
            <a:off x="722232" y="1828323"/>
            <a:ext cx="1945311" cy="328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Цели создания</a:t>
            </a:r>
            <a:endParaRPr sz="2050">
              <a:solidFill>
                <a:srgbClr val="C00000"/>
              </a:solidFill>
            </a:endParaRPr>
          </a:p>
        </p:txBody>
      </p:sp>
      <p:sp>
        <p:nvSpPr>
          <p:cNvPr id="5" name="Text 2"/>
          <p:cNvSpPr/>
          <p:nvPr/>
        </p:nvSpPr>
        <p:spPr bwMode="auto">
          <a:xfrm>
            <a:off x="722233" y="222730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Защита православной веры</a:t>
            </a:r>
            <a:endParaRPr lang="en-US" sz="2050"/>
          </a:p>
        </p:txBody>
      </p:sp>
      <p:sp>
        <p:nvSpPr>
          <p:cNvPr id="6" name="Text 3"/>
          <p:cNvSpPr/>
          <p:nvPr/>
        </p:nvSpPr>
        <p:spPr bwMode="auto">
          <a:xfrm>
            <a:off x="722233" y="328398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Развитие национального образования</a:t>
            </a:r>
            <a:endParaRPr lang="en-US" sz="2050"/>
          </a:p>
        </p:txBody>
      </p:sp>
      <p:sp>
        <p:nvSpPr>
          <p:cNvPr id="7" name="Text 4"/>
          <p:cNvSpPr/>
          <p:nvPr/>
        </p:nvSpPr>
        <p:spPr bwMode="auto">
          <a:xfrm>
            <a:off x="722233" y="434066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Сохранение культурной идентичности</a:t>
            </a:r>
            <a:endParaRPr lang="en-US" sz="2050"/>
          </a:p>
        </p:txBody>
      </p:sp>
      <p:sp>
        <p:nvSpPr>
          <p:cNvPr id="8" name="Text 5"/>
          <p:cNvSpPr/>
          <p:nvPr/>
        </p:nvSpPr>
        <p:spPr bwMode="auto">
          <a:xfrm>
            <a:off x="3411855" y="1828323"/>
            <a:ext cx="1717889" cy="328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Особенности</a:t>
            </a:r>
            <a:endParaRPr sz="2050">
              <a:solidFill>
                <a:srgbClr val="C00000"/>
              </a:solidFill>
            </a:endParaRPr>
          </a:p>
        </p:txBody>
      </p:sp>
      <p:sp>
        <p:nvSpPr>
          <p:cNvPr id="9" name="Text 6"/>
          <p:cNvSpPr/>
          <p:nvPr/>
        </p:nvSpPr>
        <p:spPr bwMode="auto">
          <a:xfrm>
            <a:off x="3411855" y="222730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highlight>
                  <a:srgbClr val="FFFF00"/>
                </a:highlight>
                <a:latin typeface="Syne Bold"/>
                <a:ea typeface="Syne Bold"/>
                <a:cs typeface="Syne Bold"/>
              </a:rPr>
              <a:t>Всесословный</a:t>
            </a: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 характер обучения</a:t>
            </a:r>
            <a:endParaRPr lang="en-US" sz="2050"/>
          </a:p>
        </p:txBody>
      </p:sp>
      <p:sp>
        <p:nvSpPr>
          <p:cNvPr id="10" name="Text 7"/>
          <p:cNvSpPr/>
          <p:nvPr/>
        </p:nvSpPr>
        <p:spPr bwMode="auto">
          <a:xfrm>
            <a:off x="3411855" y="328398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Строгая уставная дисциплина</a:t>
            </a:r>
            <a:endParaRPr lang="en-US" sz="2050"/>
          </a:p>
        </p:txBody>
      </p:sp>
      <p:sp>
        <p:nvSpPr>
          <p:cNvPr id="11" name="Text 8"/>
          <p:cNvSpPr/>
          <p:nvPr/>
        </p:nvSpPr>
        <p:spPr bwMode="auto">
          <a:xfrm>
            <a:off x="3411855" y="4340662"/>
            <a:ext cx="2254091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Изучение церковнославянского языка</a:t>
            </a:r>
            <a:endParaRPr lang="en-US" sz="2050"/>
          </a:p>
        </p:txBody>
      </p:sp>
      <p:sp>
        <p:nvSpPr>
          <p:cNvPr id="12" name="Text 9"/>
          <p:cNvSpPr/>
          <p:nvPr/>
        </p:nvSpPr>
        <p:spPr bwMode="auto">
          <a:xfrm>
            <a:off x="6101477" y="1828324"/>
            <a:ext cx="2335411" cy="657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География братств</a:t>
            </a:r>
            <a:endParaRPr lang="en-US" sz="2050"/>
          </a:p>
        </p:txBody>
      </p:sp>
      <p:sp>
        <p:nvSpPr>
          <p:cNvPr id="13" name="Text 10"/>
          <p:cNvSpPr/>
          <p:nvPr/>
        </p:nvSpPr>
        <p:spPr bwMode="auto">
          <a:xfrm>
            <a:off x="6101477" y="2556153"/>
            <a:ext cx="233541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Брест</a:t>
            </a:r>
            <a:endParaRPr lang="en-US" sz="2050"/>
          </a:p>
        </p:txBody>
      </p:sp>
      <p:sp>
        <p:nvSpPr>
          <p:cNvPr id="14" name="Text 11"/>
          <p:cNvSpPr/>
          <p:nvPr/>
        </p:nvSpPr>
        <p:spPr bwMode="auto">
          <a:xfrm>
            <a:off x="6101477" y="2955130"/>
            <a:ext cx="233541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Витебск</a:t>
            </a:r>
            <a:endParaRPr lang="en-US" sz="2050"/>
          </a:p>
        </p:txBody>
      </p:sp>
      <p:sp>
        <p:nvSpPr>
          <p:cNvPr id="15" name="Text 12"/>
          <p:cNvSpPr/>
          <p:nvPr/>
        </p:nvSpPr>
        <p:spPr bwMode="auto">
          <a:xfrm>
            <a:off x="6101477" y="3354110"/>
            <a:ext cx="233541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Минск</a:t>
            </a:r>
            <a:endParaRPr lang="en-US" sz="2050"/>
          </a:p>
        </p:txBody>
      </p:sp>
      <p:sp>
        <p:nvSpPr>
          <p:cNvPr id="16" name="Text 13"/>
          <p:cNvSpPr/>
          <p:nvPr/>
        </p:nvSpPr>
        <p:spPr bwMode="auto">
          <a:xfrm>
            <a:off x="6101477" y="3753088"/>
            <a:ext cx="233541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Могилев</a:t>
            </a:r>
            <a:endParaRPr lang="en-US" sz="2050"/>
          </a:p>
        </p:txBody>
      </p:sp>
      <p:sp>
        <p:nvSpPr>
          <p:cNvPr id="17" name="Shape 14"/>
          <p:cNvSpPr/>
          <p:nvPr/>
        </p:nvSpPr>
        <p:spPr bwMode="auto">
          <a:xfrm>
            <a:off x="722233" y="5699879"/>
            <a:ext cx="7699534" cy="1468755"/>
          </a:xfrm>
          <a:prstGeom prst="roundRect">
            <a:avLst>
              <a:gd name="adj" fmla="val 5016"/>
            </a:avLst>
          </a:prstGeom>
          <a:solidFill>
            <a:srgbClr val="CCE5DA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7612" y="5940266"/>
            <a:ext cx="328851" cy="263128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 bwMode="auto">
          <a:xfrm>
            <a:off x="1401842" y="5919073"/>
            <a:ext cx="6844546" cy="986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205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Важный документ:</a:t>
            </a:r>
            <a:r>
              <a:rPr lang="en-US" sz="205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 Устав Лу</a:t>
            </a:r>
            <a:r>
              <a:rPr lang="ru-RU" sz="205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цк</a:t>
            </a:r>
            <a:r>
              <a:rPr lang="en-US" sz="205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ой братской школы (1624) регламентировал организацию обучения и жизни учащихся</a:t>
            </a:r>
            <a:endParaRPr lang="en-US" sz="2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9882602" name=""/>
          <p:cNvSpPr txBox="1"/>
          <p:nvPr/>
        </p:nvSpPr>
        <p:spPr bwMode="auto">
          <a:xfrm flipH="0" flipV="0">
            <a:off x="438176" y="414617"/>
            <a:ext cx="8539818" cy="72009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lnSpc>
                <a:spcPct val="114999"/>
              </a:lnSpc>
              <a:defRPr/>
            </a:pPr>
            <a:r>
              <a:rPr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Деятельность</a:t>
            </a:r>
            <a:r>
              <a:rPr lang="ru-RU"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православных братств</a:t>
            </a:r>
            <a:r>
              <a:rPr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4800"/>
          </a:p>
          <a:p>
            <a:pPr>
              <a:lnSpc>
                <a:spcPct val="114999"/>
              </a:lnSpc>
              <a:defRPr/>
            </a:pP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Создание школ, типографий, больниц (шпиталей).</a:t>
            </a:r>
            <a:endParaRPr sz="4800"/>
          </a:p>
          <a:p>
            <a:pPr>
              <a:lnSpc>
                <a:spcPct val="114999"/>
              </a:lnSpc>
              <a:defRPr/>
            </a:pP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Участие в религиозно-политической жизни, литературной полемике, отправка представителей на сеймы.</a:t>
            </a:r>
            <a:endParaRPr sz="4800"/>
          </a:p>
          <a:p>
            <a:pPr>
              <a:lnSpc>
                <a:spcPct val="114999"/>
              </a:lnSpc>
              <a:defRPr/>
            </a:pP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Формирование прослойки прогрессивной белорусской и украинской интеллигенции.</a:t>
            </a:r>
            <a:endParaRPr sz="4800"/>
          </a:p>
          <a:p>
            <a:pPr>
              <a:lnSpc>
                <a:spcPct val="114999"/>
              </a:lnSpc>
              <a:defRPr/>
            </a:pPr>
            <a:endParaRPr sz="4800"/>
          </a:p>
          <a:p>
            <a:pPr>
              <a:lnSpc>
                <a:spcPct val="114999"/>
              </a:lnSpc>
              <a:defRPr/>
            </a:pPr>
            <a:r>
              <a:rPr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Пример: Лу</a:t>
            </a:r>
            <a:r>
              <a:rPr lang="ru-RU"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ц</a:t>
            </a:r>
            <a:r>
              <a:rPr sz="28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кая братская школа (Устав 1624 г.)</a:t>
            </a:r>
            <a:endParaRPr sz="4800"/>
          </a:p>
          <a:p>
            <a:pPr>
              <a:lnSpc>
                <a:spcPct val="114999"/>
              </a:lnSpc>
              <a:defRPr/>
            </a:pPr>
            <a:r>
              <a:rPr sz="26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Требования к учителю:</a:t>
            </a: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благочестие, скромность, нелицемерие, равное отношение ко всем ученикам.</a:t>
            </a:r>
            <a:endParaRPr sz="4800"/>
          </a:p>
          <a:p>
            <a:pPr>
              <a:lnSpc>
                <a:spcPct val="114999"/>
              </a:lnSpc>
              <a:defRPr/>
            </a:pPr>
            <a:r>
              <a:rPr sz="26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Принципы обучения:</a:t>
            </a: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равенство учеников независимо от достатка, разделение на группы по уровню знаний, дисциплина и регулярность занятий.</a:t>
            </a:r>
            <a:endParaRPr sz="4800"/>
          </a:p>
        </p:txBody>
      </p:sp>
      <p:sp>
        <p:nvSpPr>
          <p:cNvPr id="1401907332" name=""/>
          <p:cNvSpPr txBox="1"/>
          <p:nvPr/>
        </p:nvSpPr>
        <p:spPr bwMode="auto">
          <a:xfrm flipH="0" flipV="0">
            <a:off x="9055499" y="874058"/>
            <a:ext cx="4908320" cy="6289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lnSpc>
                <a:spcPct val="114999"/>
              </a:lnSpc>
              <a:defRPr/>
            </a:pPr>
            <a:r>
              <a:rPr sz="26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Общая характеристика:</a:t>
            </a:r>
            <a:endParaRPr sz="3600"/>
          </a:p>
          <a:p>
            <a:pPr>
              <a:lnSpc>
                <a:spcPct val="114999"/>
              </a:lnSpc>
              <a:defRPr/>
            </a:pPr>
            <a:r>
              <a:rPr sz="24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XVI–XVIII вв. (первые упоминания с XII в.).</a:t>
            </a:r>
            <a:endParaRPr sz="3600"/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Сущность:</a:t>
            </a:r>
            <a:r>
              <a:rPr sz="24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4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национально-религиозные общественные организации горожан (мещан), созданные для защиты православия, культуры и образования.</a:t>
            </a:r>
            <a:endParaRPr sz="3600"/>
          </a:p>
          <a:p>
            <a:pPr>
              <a:lnSpc>
                <a:spcPct val="114999"/>
              </a:lnSpc>
              <a:defRPr/>
            </a:pPr>
            <a:r>
              <a:rPr sz="2400" b="1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Цели:</a:t>
            </a:r>
            <a:r>
              <a:rPr sz="24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 </a:t>
            </a:r>
            <a:r>
              <a:rPr sz="2400" b="0" i="0" u="none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противодействие полонизации и католическому влиянию, поддержка православной церкви, развитие образования и культуры.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630400" cy="18411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075" y="2464356"/>
            <a:ext cx="3682484" cy="460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  <a:defRPr/>
            </a:pPr>
            <a:r>
              <a:rPr lang="en-US" sz="28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Униатские школы</a:t>
            </a:r>
            <a:endParaRPr lang="en-US" sz="285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075" y="3145512"/>
            <a:ext cx="6522125" cy="5891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 bwMode="auto">
          <a:xfrm>
            <a:off x="940356" y="3881913"/>
            <a:ext cx="2102806" cy="368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highlight>
                  <a:srgbClr val="FFFF00"/>
                </a:highlight>
                <a:latin typeface="Syne Bold"/>
                <a:ea typeface="Syne Bold"/>
                <a:cs typeface="Syne Bold"/>
              </a:rPr>
              <a:t>Организаторы</a:t>
            </a:r>
            <a:endParaRPr sz="2300">
              <a:highlight>
                <a:srgbClr val="FFFF00"/>
              </a:highlight>
            </a:endParaRPr>
          </a:p>
        </p:txBody>
      </p:sp>
      <p:sp>
        <p:nvSpPr>
          <p:cNvPr id="6" name="Text 2"/>
          <p:cNvSpPr/>
          <p:nvPr/>
        </p:nvSpPr>
        <p:spPr bwMode="auto">
          <a:xfrm>
            <a:off x="940356" y="4308872"/>
            <a:ext cx="6227563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Орден базилиан</a:t>
            </a: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 взял на себя задачу организации униатского образования</a:t>
            </a:r>
            <a:endParaRPr lang="en-US" sz="230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15200" y="3145512"/>
            <a:ext cx="6522125" cy="5891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 bwMode="auto">
          <a:xfrm>
            <a:off x="7462479" y="3881913"/>
            <a:ext cx="2211773" cy="368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highlight>
                  <a:srgbClr val="FFFF00"/>
                </a:highlight>
                <a:latin typeface="Syne Bold"/>
                <a:ea typeface="Syne Bold"/>
                <a:cs typeface="Syne Bold"/>
              </a:rPr>
              <a:t>Язык обучения</a:t>
            </a:r>
            <a:endParaRPr sz="2300">
              <a:highlight>
                <a:srgbClr val="FFFF00"/>
              </a:highlight>
            </a:endParaRPr>
          </a:p>
        </p:txBody>
      </p:sp>
      <p:sp>
        <p:nvSpPr>
          <p:cNvPr id="9" name="Text 4"/>
          <p:cNvSpPr/>
          <p:nvPr/>
        </p:nvSpPr>
        <p:spPr bwMode="auto">
          <a:xfrm>
            <a:off x="7462480" y="4308872"/>
            <a:ext cx="6227563" cy="1104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Обучение велось на родном языке учащихся, что было важным преимуществом</a:t>
            </a:r>
            <a:endParaRPr lang="en-US" sz="230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3075" y="5560576"/>
            <a:ext cx="6522125" cy="5891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 bwMode="auto">
          <a:xfrm>
            <a:off x="940356" y="6296977"/>
            <a:ext cx="1400942" cy="368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highlight>
                  <a:srgbClr val="FFFF00"/>
                </a:highlight>
                <a:latin typeface="Syne Bold"/>
                <a:ea typeface="Syne Bold"/>
                <a:cs typeface="Syne Bold"/>
              </a:rPr>
              <a:t>Методика</a:t>
            </a:r>
            <a:endParaRPr sz="2300">
              <a:highlight>
                <a:srgbClr val="FFFF00"/>
              </a:highlight>
            </a:endParaRPr>
          </a:p>
        </p:txBody>
      </p:sp>
      <p:sp>
        <p:nvSpPr>
          <p:cNvPr id="12" name="Text 6"/>
          <p:cNvSpPr/>
          <p:nvPr/>
        </p:nvSpPr>
        <p:spPr bwMode="auto">
          <a:xfrm>
            <a:off x="940356" y="6723936"/>
            <a:ext cx="6227563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Заимствование эффективной образовательной системы у иезуитов</a:t>
            </a:r>
            <a:endParaRPr lang="en-US" sz="230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15200" y="5560576"/>
            <a:ext cx="6522125" cy="58912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 bwMode="auto">
          <a:xfrm>
            <a:off x="7462479" y="6296977"/>
            <a:ext cx="1990847" cy="368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highlight>
                  <a:srgbClr val="FFFF00"/>
                </a:highlight>
                <a:latin typeface="Syne Bold"/>
                <a:ea typeface="Syne Bold"/>
                <a:cs typeface="Syne Bold"/>
              </a:rPr>
              <a:t>Главная цель</a:t>
            </a:r>
            <a:endParaRPr sz="2300">
              <a:highlight>
                <a:srgbClr val="FFFF00"/>
              </a:highlight>
            </a:endParaRPr>
          </a:p>
        </p:txBody>
      </p:sp>
      <p:sp>
        <p:nvSpPr>
          <p:cNvPr id="15" name="Text 8"/>
          <p:cNvSpPr/>
          <p:nvPr/>
        </p:nvSpPr>
        <p:spPr bwMode="auto">
          <a:xfrm>
            <a:off x="7462480" y="6723936"/>
            <a:ext cx="6227563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Укрепление позиций церковной унии </a:t>
            </a:r>
            <a:r>
              <a:rPr lang="ru-RU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и мир </a:t>
            </a: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между католиками и православными</a:t>
            </a:r>
            <a:endParaRPr lang="en-US" sz="23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71299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46529" y="683558"/>
            <a:ext cx="13759053" cy="6734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533637" y="543400"/>
            <a:ext cx="5772418" cy="309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3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Образование за рубежом</a:t>
            </a:r>
            <a:endParaRPr lang="en-US" sz="1950"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533637" y="907676"/>
            <a:ext cx="3367444" cy="440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endParaRPr lang="en-US" sz="1550"/>
          </a:p>
        </p:txBody>
      </p:sp>
      <p:sp>
        <p:nvSpPr>
          <p:cNvPr id="4" name="Text 2"/>
          <p:cNvSpPr/>
          <p:nvPr/>
        </p:nvSpPr>
        <p:spPr bwMode="auto">
          <a:xfrm flipH="0" flipV="0">
            <a:off x="533637" y="1100732"/>
            <a:ext cx="6583244" cy="1526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ru-RU" sz="20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Часть</a:t>
            </a:r>
            <a:r>
              <a:rPr lang="en-US" sz="20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 стремящихся к знаниям молодых людей </a:t>
            </a:r>
            <a:r>
              <a:rPr lang="ru-RU" sz="20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принимало решение </a:t>
            </a:r>
            <a:r>
              <a:rPr lang="en-US" sz="20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отправляться в европейские центры науки. Это способствовало проникновению передовых европейских идей на белорусские земли.</a:t>
            </a:r>
            <a:endParaRPr lang="en-US" sz="20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3638" y="2738318"/>
            <a:ext cx="3556992" cy="336720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 bwMode="auto">
          <a:xfrm>
            <a:off x="7443668" y="1100733"/>
            <a:ext cx="2849999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Популярные университеты</a:t>
            </a:r>
            <a:endParaRPr lang="en-US" sz="1550"/>
          </a:p>
        </p:txBody>
      </p:sp>
      <p:sp>
        <p:nvSpPr>
          <p:cNvPr id="7" name="Shape 4"/>
          <p:cNvSpPr/>
          <p:nvPr/>
        </p:nvSpPr>
        <p:spPr bwMode="auto">
          <a:xfrm>
            <a:off x="7443668" y="1559004"/>
            <a:ext cx="49530" cy="49530"/>
          </a:xfrm>
          <a:prstGeom prst="roundRect">
            <a:avLst>
              <a:gd name="adj" fmla="val 923077"/>
            </a:avLst>
          </a:prstGeom>
          <a:solidFill>
            <a:srgbClr val="224435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7592258" y="1459944"/>
            <a:ext cx="2640211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Краковский университет</a:t>
            </a:r>
            <a:endParaRPr lang="en-US" sz="1550"/>
          </a:p>
        </p:txBody>
      </p:sp>
      <p:sp>
        <p:nvSpPr>
          <p:cNvPr id="9" name="Text 6"/>
          <p:cNvSpPr/>
          <p:nvPr/>
        </p:nvSpPr>
        <p:spPr bwMode="auto">
          <a:xfrm>
            <a:off x="7592258" y="1747242"/>
            <a:ext cx="3026688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Один из старейших в Европе</a:t>
            </a:r>
            <a:endParaRPr lang="en-US" sz="1550"/>
          </a:p>
        </p:txBody>
      </p:sp>
      <p:sp>
        <p:nvSpPr>
          <p:cNvPr id="10" name="Shape 7"/>
          <p:cNvSpPr/>
          <p:nvPr/>
        </p:nvSpPr>
        <p:spPr bwMode="auto">
          <a:xfrm>
            <a:off x="7443668" y="2292191"/>
            <a:ext cx="49530" cy="49530"/>
          </a:xfrm>
          <a:prstGeom prst="roundRect">
            <a:avLst>
              <a:gd name="adj" fmla="val 923077"/>
            </a:avLst>
          </a:prstGeom>
          <a:solidFill>
            <a:srgbClr val="224435"/>
          </a:solidFill>
          <a:ln/>
        </p:spPr>
      </p:sp>
      <p:sp>
        <p:nvSpPr>
          <p:cNvPr id="11" name="Text 8"/>
          <p:cNvSpPr/>
          <p:nvPr/>
        </p:nvSpPr>
        <p:spPr bwMode="auto">
          <a:xfrm>
            <a:off x="7592258" y="2193131"/>
            <a:ext cx="2654498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Падуанский университет</a:t>
            </a:r>
            <a:endParaRPr lang="en-US" sz="1550"/>
          </a:p>
        </p:txBody>
      </p:sp>
      <p:sp>
        <p:nvSpPr>
          <p:cNvPr id="12" name="Text 9"/>
          <p:cNvSpPr/>
          <p:nvPr/>
        </p:nvSpPr>
        <p:spPr bwMode="auto">
          <a:xfrm>
            <a:off x="7592258" y="2480429"/>
            <a:ext cx="2679502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Центр медицины и права</a:t>
            </a:r>
            <a:endParaRPr lang="en-US" sz="1550"/>
          </a:p>
        </p:txBody>
      </p:sp>
      <p:sp>
        <p:nvSpPr>
          <p:cNvPr id="13" name="Shape 10"/>
          <p:cNvSpPr/>
          <p:nvPr/>
        </p:nvSpPr>
        <p:spPr bwMode="auto">
          <a:xfrm>
            <a:off x="7443668" y="3025378"/>
            <a:ext cx="49530" cy="49530"/>
          </a:xfrm>
          <a:prstGeom prst="roundRect">
            <a:avLst>
              <a:gd name="adj" fmla="val 923077"/>
            </a:avLst>
          </a:prstGeom>
          <a:solidFill>
            <a:srgbClr val="224435"/>
          </a:solidFill>
          <a:ln/>
        </p:spPr>
      </p:sp>
      <p:sp>
        <p:nvSpPr>
          <p:cNvPr id="14" name="Text 11"/>
          <p:cNvSpPr/>
          <p:nvPr/>
        </p:nvSpPr>
        <p:spPr bwMode="auto">
          <a:xfrm>
            <a:off x="7592258" y="2926318"/>
            <a:ext cx="2614613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Базельский университет</a:t>
            </a:r>
            <a:endParaRPr lang="en-US" sz="1550"/>
          </a:p>
        </p:txBody>
      </p:sp>
      <p:sp>
        <p:nvSpPr>
          <p:cNvPr id="15" name="Text 12"/>
          <p:cNvSpPr/>
          <p:nvPr/>
        </p:nvSpPr>
        <p:spPr bwMode="auto">
          <a:xfrm>
            <a:off x="7592258" y="3213616"/>
            <a:ext cx="3300651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Центр гуманистической мысли</a:t>
            </a:r>
            <a:endParaRPr lang="en-US" sz="1550"/>
          </a:p>
        </p:txBody>
      </p:sp>
      <p:sp>
        <p:nvSpPr>
          <p:cNvPr id="16" name="Shape 13"/>
          <p:cNvSpPr/>
          <p:nvPr/>
        </p:nvSpPr>
        <p:spPr bwMode="auto">
          <a:xfrm>
            <a:off x="7443668" y="3758565"/>
            <a:ext cx="49530" cy="49530"/>
          </a:xfrm>
          <a:prstGeom prst="roundRect">
            <a:avLst>
              <a:gd name="adj" fmla="val 923077"/>
            </a:avLst>
          </a:prstGeom>
          <a:solidFill>
            <a:srgbClr val="224435"/>
          </a:solidFill>
          <a:ln/>
        </p:spPr>
      </p:sp>
      <p:sp>
        <p:nvSpPr>
          <p:cNvPr id="17" name="Text 14"/>
          <p:cNvSpPr/>
          <p:nvPr/>
        </p:nvSpPr>
        <p:spPr bwMode="auto">
          <a:xfrm>
            <a:off x="7592258" y="3659505"/>
            <a:ext cx="280237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Лейпцигский университет</a:t>
            </a:r>
            <a:endParaRPr lang="en-US" sz="1550"/>
          </a:p>
        </p:txBody>
      </p:sp>
      <p:sp>
        <p:nvSpPr>
          <p:cNvPr id="18" name="Text 15"/>
          <p:cNvSpPr/>
          <p:nvPr/>
        </p:nvSpPr>
        <p:spPr bwMode="auto">
          <a:xfrm>
            <a:off x="7592258" y="3946803"/>
            <a:ext cx="3065026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Протестантское образование</a:t>
            </a:r>
            <a:endParaRPr lang="en-US" sz="1550"/>
          </a:p>
        </p:txBody>
      </p:sp>
      <p:sp>
        <p:nvSpPr>
          <p:cNvPr id="19" name="Shape 16"/>
          <p:cNvSpPr/>
          <p:nvPr/>
        </p:nvSpPr>
        <p:spPr bwMode="auto">
          <a:xfrm>
            <a:off x="533638" y="6377953"/>
            <a:ext cx="13563124" cy="20003"/>
          </a:xfrm>
          <a:prstGeom prst="rect">
            <a:avLst/>
          </a:prstGeom>
          <a:solidFill>
            <a:srgbClr val="3B4E4E">
              <a:alpha val="50000"/>
            </a:srgbClr>
          </a:solidFill>
          <a:ln/>
        </p:spPr>
      </p:sp>
      <p:sp>
        <p:nvSpPr>
          <p:cNvPr id="20" name="Text 17"/>
          <p:cNvSpPr/>
          <p:nvPr/>
        </p:nvSpPr>
        <p:spPr bwMode="auto">
          <a:xfrm>
            <a:off x="533638" y="6546533"/>
            <a:ext cx="5526762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Известные выпускники европейских университетов</a:t>
            </a:r>
            <a:endParaRPr lang="en-US" sz="1550"/>
          </a:p>
        </p:txBody>
      </p:sp>
      <p:sp>
        <p:nvSpPr>
          <p:cNvPr id="21" name="Shape 18"/>
          <p:cNvSpPr/>
          <p:nvPr/>
        </p:nvSpPr>
        <p:spPr bwMode="auto">
          <a:xfrm>
            <a:off x="533638" y="6942892"/>
            <a:ext cx="4454962" cy="297299"/>
          </a:xfrm>
          <a:prstGeom prst="roundRect">
            <a:avLst>
              <a:gd name="adj" fmla="val 48005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86764" y="7017187"/>
            <a:ext cx="148590" cy="14859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 bwMode="auto">
          <a:xfrm>
            <a:off x="632697" y="7339250"/>
            <a:ext cx="2628570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Франциск Скорина</a:t>
            </a: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 </a:t>
            </a:r>
            <a:endParaRPr lang="en-US" sz="2200" b="1">
              <a:solidFill>
                <a:srgbClr val="3B4E4E"/>
              </a:solidFill>
              <a:latin typeface="Syne Bold"/>
              <a:ea typeface="Syne Bold"/>
              <a:cs typeface="Syne Bold"/>
            </a:endParaRPr>
          </a:p>
          <a:p>
            <a:pPr marL="0" indent="0" algn="l">
              <a:lnSpc>
                <a:spcPts val="1949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– Краков, Падуя</a:t>
            </a:r>
            <a:endParaRPr lang="en-US" sz="2200"/>
          </a:p>
        </p:txBody>
      </p:sp>
      <p:sp>
        <p:nvSpPr>
          <p:cNvPr id="24" name="Shape 20"/>
          <p:cNvSpPr/>
          <p:nvPr/>
        </p:nvSpPr>
        <p:spPr bwMode="auto">
          <a:xfrm>
            <a:off x="5087660" y="6942892"/>
            <a:ext cx="4454962" cy="297299"/>
          </a:xfrm>
          <a:prstGeom prst="roundRect">
            <a:avLst>
              <a:gd name="adj" fmla="val 48005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40786" y="7017187"/>
            <a:ext cx="148590" cy="148590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 bwMode="auto">
          <a:xfrm>
            <a:off x="5186719" y="7339250"/>
            <a:ext cx="2666761" cy="24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Сымон Будный</a:t>
            </a:r>
            <a:endParaRPr lang="en-US" sz="2400" b="1">
              <a:solidFill>
                <a:srgbClr val="3B4E4E"/>
              </a:solidFill>
              <a:latin typeface="Syne Bold"/>
              <a:ea typeface="Syne Bold"/>
              <a:cs typeface="Syne Bold"/>
            </a:endParaRPr>
          </a:p>
          <a:p>
            <a:pPr marL="0" indent="0" algn="l">
              <a:lnSpc>
                <a:spcPts val="1949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 – Краков, Базель</a:t>
            </a:r>
            <a:endParaRPr lang="en-US" sz="1550"/>
          </a:p>
        </p:txBody>
      </p:sp>
      <p:sp>
        <p:nvSpPr>
          <p:cNvPr id="27" name="Shape 22"/>
          <p:cNvSpPr/>
          <p:nvPr/>
        </p:nvSpPr>
        <p:spPr bwMode="auto">
          <a:xfrm>
            <a:off x="9641681" y="6942892"/>
            <a:ext cx="4454962" cy="297299"/>
          </a:xfrm>
          <a:prstGeom prst="roundRect">
            <a:avLst>
              <a:gd name="adj" fmla="val 48005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94808" y="7017187"/>
            <a:ext cx="148590" cy="148590"/>
          </a:xfrm>
          <a:prstGeom prst="rect">
            <a:avLst/>
          </a:prstGeom>
        </p:spPr>
      </p:pic>
      <p:sp>
        <p:nvSpPr>
          <p:cNvPr id="29" name="Text 23"/>
          <p:cNvSpPr/>
          <p:nvPr/>
        </p:nvSpPr>
        <p:spPr bwMode="auto">
          <a:xfrm>
            <a:off x="9740740" y="7339250"/>
            <a:ext cx="3277546" cy="247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Андрей Волан</a:t>
            </a:r>
            <a:endParaRPr lang="en-US" sz="2200" b="1">
              <a:solidFill>
                <a:srgbClr val="3B4E4E"/>
              </a:solidFill>
              <a:latin typeface="Syne Bold"/>
              <a:ea typeface="Syne Bold"/>
              <a:cs typeface="Syne Bold"/>
            </a:endParaRPr>
          </a:p>
          <a:p>
            <a:pPr marL="0" indent="0" algn="l">
              <a:lnSpc>
                <a:spcPts val="1949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 – Франкфурт-на-Одере</a:t>
            </a:r>
            <a:endParaRPr lang="en-US" sz="2000"/>
          </a:p>
        </p:txBody>
      </p:sp>
      <p:pic>
        <p:nvPicPr>
          <p:cNvPr id="117282948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7069275" y="259555"/>
            <a:ext cx="5717782" cy="599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8999126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59441" y="862852"/>
            <a:ext cx="7725729" cy="303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630400" cy="19901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42950" y="2723078"/>
            <a:ext cx="8745141" cy="497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Образовательные путешествия магнатов</a:t>
            </a:r>
            <a:endParaRPr lang="en-US" sz="3100"/>
          </a:p>
        </p:txBody>
      </p:sp>
      <p:sp>
        <p:nvSpPr>
          <p:cNvPr id="4" name="Shape 1"/>
          <p:cNvSpPr/>
          <p:nvPr/>
        </p:nvSpPr>
        <p:spPr bwMode="auto">
          <a:xfrm>
            <a:off x="742950" y="5602367"/>
            <a:ext cx="13144500" cy="22860"/>
          </a:xfrm>
          <a:prstGeom prst="roundRect">
            <a:avLst>
              <a:gd name="adj" fmla="val 292516"/>
            </a:avLst>
          </a:prstGeom>
          <a:solidFill>
            <a:srgbClr val="C3D4CC"/>
          </a:solidFill>
          <a:ln/>
        </p:spPr>
      </p:sp>
      <p:sp>
        <p:nvSpPr>
          <p:cNvPr id="5" name="Shape 2"/>
          <p:cNvSpPr/>
          <p:nvPr/>
        </p:nvSpPr>
        <p:spPr bwMode="auto">
          <a:xfrm>
            <a:off x="3300651" y="5124807"/>
            <a:ext cx="22860" cy="477560"/>
          </a:xfrm>
          <a:prstGeom prst="roundRect">
            <a:avLst>
              <a:gd name="adj" fmla="val 292516"/>
            </a:avLst>
          </a:prstGeom>
          <a:solidFill>
            <a:srgbClr val="C3D4CC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3133011" y="5423297"/>
            <a:ext cx="358140" cy="358140"/>
          </a:xfrm>
          <a:prstGeom prst="roundRect">
            <a:avLst>
              <a:gd name="adj" fmla="val 1867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7" name="Text 4"/>
          <p:cNvSpPr/>
          <p:nvPr/>
        </p:nvSpPr>
        <p:spPr bwMode="auto">
          <a:xfrm>
            <a:off x="3192720" y="5453122"/>
            <a:ext cx="23872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1</a:t>
            </a:r>
            <a:endParaRPr lang="en-US" sz="1850"/>
          </a:p>
        </p:txBody>
      </p:sp>
      <p:sp>
        <p:nvSpPr>
          <p:cNvPr id="8" name="Text 5"/>
          <p:cNvSpPr/>
          <p:nvPr/>
        </p:nvSpPr>
        <p:spPr bwMode="auto">
          <a:xfrm>
            <a:off x="1894793" y="3459241"/>
            <a:ext cx="2834790" cy="249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  <a:defRPr/>
            </a:pPr>
            <a:r>
              <a:rPr lang="en-US" sz="240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Цели путешествий</a:t>
            </a:r>
            <a:endParaRPr lang="en-US" sz="1550"/>
          </a:p>
        </p:txBody>
      </p:sp>
      <p:sp>
        <p:nvSpPr>
          <p:cNvPr id="9" name="Text 6"/>
          <p:cNvSpPr/>
          <p:nvPr/>
        </p:nvSpPr>
        <p:spPr bwMode="auto">
          <a:xfrm>
            <a:off x="902137" y="3771662"/>
            <a:ext cx="4820007" cy="1193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4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Познание европейской культуры, науки, установление дипломатических и культурных связей с аристократией</a:t>
            </a:r>
            <a:endParaRPr lang="en-US" sz="1850"/>
          </a:p>
        </p:txBody>
      </p:sp>
      <p:sp>
        <p:nvSpPr>
          <p:cNvPr id="10" name="Shape 7"/>
          <p:cNvSpPr/>
          <p:nvPr/>
        </p:nvSpPr>
        <p:spPr bwMode="auto">
          <a:xfrm>
            <a:off x="5969318" y="5602367"/>
            <a:ext cx="22860" cy="477560"/>
          </a:xfrm>
          <a:prstGeom prst="roundRect">
            <a:avLst>
              <a:gd name="adj" fmla="val 292516"/>
            </a:avLst>
          </a:prstGeom>
          <a:solidFill>
            <a:srgbClr val="C3D4CC"/>
          </a:solidFill>
          <a:ln/>
        </p:spPr>
      </p:sp>
      <p:sp>
        <p:nvSpPr>
          <p:cNvPr id="11" name="Shape 8"/>
          <p:cNvSpPr/>
          <p:nvPr/>
        </p:nvSpPr>
        <p:spPr bwMode="auto">
          <a:xfrm>
            <a:off x="5801678" y="5423297"/>
            <a:ext cx="358140" cy="358140"/>
          </a:xfrm>
          <a:prstGeom prst="roundRect">
            <a:avLst>
              <a:gd name="adj" fmla="val 1867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2" name="Text 9"/>
          <p:cNvSpPr/>
          <p:nvPr/>
        </p:nvSpPr>
        <p:spPr bwMode="auto">
          <a:xfrm>
            <a:off x="5861387" y="5453122"/>
            <a:ext cx="23872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2</a:t>
            </a:r>
            <a:endParaRPr lang="en-US" sz="1850"/>
          </a:p>
        </p:txBody>
      </p:sp>
      <p:sp>
        <p:nvSpPr>
          <p:cNvPr id="13" name="Text 10"/>
          <p:cNvSpPr/>
          <p:nvPr/>
        </p:nvSpPr>
        <p:spPr bwMode="auto">
          <a:xfrm>
            <a:off x="4691490" y="6239112"/>
            <a:ext cx="2578657" cy="298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40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Януш Радзивилл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14" name="Text 11"/>
          <p:cNvSpPr/>
          <p:nvPr/>
        </p:nvSpPr>
        <p:spPr bwMode="auto">
          <a:xfrm flipH="0" flipV="0">
            <a:off x="1726852" y="6601181"/>
            <a:ext cx="6663956" cy="1063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4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Обучался в Страсбурге и Лейпциге, приобщился к передовым научным достижениям</a:t>
            </a:r>
            <a:endParaRPr sz="2400" b="0"/>
          </a:p>
        </p:txBody>
      </p:sp>
      <p:sp>
        <p:nvSpPr>
          <p:cNvPr id="15" name="Shape 12"/>
          <p:cNvSpPr/>
          <p:nvPr/>
        </p:nvSpPr>
        <p:spPr bwMode="auto">
          <a:xfrm>
            <a:off x="8637984" y="5124807"/>
            <a:ext cx="22860" cy="477560"/>
          </a:xfrm>
          <a:prstGeom prst="roundRect">
            <a:avLst>
              <a:gd name="adj" fmla="val 292516"/>
            </a:avLst>
          </a:prstGeom>
          <a:solidFill>
            <a:srgbClr val="C3D4CC"/>
          </a:solidFill>
          <a:ln/>
        </p:spPr>
      </p:sp>
      <p:sp>
        <p:nvSpPr>
          <p:cNvPr id="16" name="Shape 13"/>
          <p:cNvSpPr/>
          <p:nvPr/>
        </p:nvSpPr>
        <p:spPr bwMode="auto">
          <a:xfrm>
            <a:off x="8470344" y="5423297"/>
            <a:ext cx="358140" cy="358140"/>
          </a:xfrm>
          <a:prstGeom prst="roundRect">
            <a:avLst>
              <a:gd name="adj" fmla="val 1867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7" name="Text 14"/>
          <p:cNvSpPr/>
          <p:nvPr/>
        </p:nvSpPr>
        <p:spPr bwMode="auto">
          <a:xfrm>
            <a:off x="8530054" y="5453122"/>
            <a:ext cx="23872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3</a:t>
            </a:r>
            <a:endParaRPr lang="en-US" sz="1850"/>
          </a:p>
        </p:txBody>
      </p:sp>
      <p:sp>
        <p:nvSpPr>
          <p:cNvPr id="18" name="Text 15"/>
          <p:cNvSpPr/>
          <p:nvPr/>
        </p:nvSpPr>
        <p:spPr bwMode="auto">
          <a:xfrm>
            <a:off x="7445349" y="3459241"/>
            <a:ext cx="2408239" cy="298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20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Юрий Радзивилл</a:t>
            </a:r>
            <a:endParaRPr sz="2200">
              <a:solidFill>
                <a:srgbClr val="C00000"/>
              </a:solidFill>
            </a:endParaRPr>
          </a:p>
        </p:txBody>
      </p:sp>
      <p:sp>
        <p:nvSpPr>
          <p:cNvPr id="19" name="Text 16"/>
          <p:cNvSpPr/>
          <p:nvPr/>
        </p:nvSpPr>
        <p:spPr bwMode="auto">
          <a:xfrm flipH="0" flipV="0">
            <a:off x="6239469" y="3821310"/>
            <a:ext cx="5460617" cy="130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4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Посетил Лейпциг, Рим и другие города Италии, изучая искусство и политику</a:t>
            </a:r>
            <a:endParaRPr sz="2400" b="0"/>
          </a:p>
        </p:txBody>
      </p:sp>
      <p:sp>
        <p:nvSpPr>
          <p:cNvPr id="20" name="Shape 17"/>
          <p:cNvSpPr/>
          <p:nvPr/>
        </p:nvSpPr>
        <p:spPr bwMode="auto">
          <a:xfrm>
            <a:off x="11306651" y="5602367"/>
            <a:ext cx="22860" cy="477560"/>
          </a:xfrm>
          <a:prstGeom prst="roundRect">
            <a:avLst>
              <a:gd name="adj" fmla="val 292516"/>
            </a:avLst>
          </a:prstGeom>
          <a:solidFill>
            <a:srgbClr val="C3D4CC"/>
          </a:solidFill>
          <a:ln/>
        </p:spPr>
      </p:sp>
      <p:sp>
        <p:nvSpPr>
          <p:cNvPr id="21" name="Shape 18"/>
          <p:cNvSpPr/>
          <p:nvPr/>
        </p:nvSpPr>
        <p:spPr bwMode="auto">
          <a:xfrm>
            <a:off x="11139011" y="5423297"/>
            <a:ext cx="358140" cy="358140"/>
          </a:xfrm>
          <a:prstGeom prst="roundRect">
            <a:avLst>
              <a:gd name="adj" fmla="val 1867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2" name="Text 19"/>
          <p:cNvSpPr/>
          <p:nvPr/>
        </p:nvSpPr>
        <p:spPr bwMode="auto">
          <a:xfrm>
            <a:off x="11198721" y="5453122"/>
            <a:ext cx="23872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4</a:t>
            </a:r>
            <a:endParaRPr lang="en-US" sz="1850"/>
          </a:p>
        </p:txBody>
      </p:sp>
      <p:sp>
        <p:nvSpPr>
          <p:cNvPr id="23" name="Text 20"/>
          <p:cNvSpPr/>
          <p:nvPr/>
        </p:nvSpPr>
        <p:spPr bwMode="auto">
          <a:xfrm>
            <a:off x="10662274" y="6089868"/>
            <a:ext cx="2701286" cy="298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400" b="1">
                <a:solidFill>
                  <a:srgbClr val="C00000"/>
                </a:solidFill>
                <a:latin typeface="Syne Bold"/>
                <a:ea typeface="Syne Bold"/>
                <a:cs typeface="Syne Bold"/>
              </a:rPr>
              <a:t>Формат обучения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24" name="Text 21"/>
          <p:cNvSpPr/>
          <p:nvPr/>
        </p:nvSpPr>
        <p:spPr bwMode="auto">
          <a:xfrm>
            <a:off x="8908137" y="6601182"/>
            <a:ext cx="4820007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  <a:defRPr/>
            </a:pPr>
            <a:r>
              <a:rPr lang="en-US" sz="26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Посещение университетских лекций, личное знакомство с европейской аристократией и учёными</a:t>
            </a:r>
            <a:endParaRPr sz="2600" b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720447" y="735330"/>
            <a:ext cx="1202650" cy="348139"/>
          </a:xfrm>
          <a:prstGeom prst="roundRect">
            <a:avLst>
              <a:gd name="adj" fmla="val 17881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 bwMode="auto">
          <a:xfrm>
            <a:off x="831533" y="790813"/>
            <a:ext cx="980480" cy="237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15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XVI–XVII ВЕКА</a:t>
            </a:r>
            <a:endParaRPr lang="en-US" sz="1150"/>
          </a:p>
        </p:txBody>
      </p:sp>
      <p:sp>
        <p:nvSpPr>
          <p:cNvPr id="4" name="Text 2"/>
          <p:cNvSpPr/>
          <p:nvPr/>
        </p:nvSpPr>
        <p:spPr bwMode="auto">
          <a:xfrm>
            <a:off x="720447" y="1157526"/>
            <a:ext cx="8757285" cy="578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  <a:defRPr/>
            </a:pPr>
            <a:r>
              <a:rPr lang="en-US" sz="3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Общественно-политическая мысль</a:t>
            </a:r>
            <a:endParaRPr lang="en-US" sz="3600"/>
          </a:p>
        </p:txBody>
      </p:sp>
      <p:sp>
        <p:nvSpPr>
          <p:cNvPr id="5" name="Shape 3"/>
          <p:cNvSpPr/>
          <p:nvPr/>
        </p:nvSpPr>
        <p:spPr bwMode="auto">
          <a:xfrm>
            <a:off x="720447" y="2014299"/>
            <a:ext cx="13189506" cy="5479852"/>
          </a:xfrm>
          <a:prstGeom prst="roundRect">
            <a:avLst>
              <a:gd name="adj" fmla="val 1420"/>
            </a:avLst>
          </a:prstGeom>
          <a:noFill/>
          <a:ln w="7620">
            <a:solidFill>
              <a:srgbClr val="000000">
                <a:alpha val="7999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 bwMode="auto">
          <a:xfrm>
            <a:off x="728067" y="2021919"/>
            <a:ext cx="13174266" cy="584716"/>
          </a:xfrm>
          <a:prstGeom prst="rect">
            <a:avLst/>
          </a:prstGeom>
          <a:solidFill>
            <a:srgbClr val="FFFFFF">
              <a:alpha val="3999"/>
            </a:srgbClr>
          </a:solidFill>
          <a:ln/>
        </p:spPr>
      </p:sp>
      <p:sp>
        <p:nvSpPr>
          <p:cNvPr id="7" name="Text 5"/>
          <p:cNvSpPr/>
          <p:nvPr/>
        </p:nvSpPr>
        <p:spPr bwMode="auto">
          <a:xfrm>
            <a:off x="913448" y="2140625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Деятель</a:t>
            </a:r>
            <a:endParaRPr lang="en-US" sz="2150"/>
          </a:p>
        </p:txBody>
      </p:sp>
      <p:sp>
        <p:nvSpPr>
          <p:cNvPr id="8" name="Text 6"/>
          <p:cNvSpPr/>
          <p:nvPr/>
        </p:nvSpPr>
        <p:spPr bwMode="auto">
          <a:xfrm>
            <a:off x="4869537" y="2140625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Вклад</a:t>
            </a:r>
            <a:endParaRPr lang="en-US" sz="2150"/>
          </a:p>
        </p:txBody>
      </p:sp>
      <p:sp>
        <p:nvSpPr>
          <p:cNvPr id="9" name="Text 7"/>
          <p:cNvSpPr/>
          <p:nvPr/>
        </p:nvSpPr>
        <p:spPr bwMode="auto">
          <a:xfrm>
            <a:off x="9480471" y="2140625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Основные идеи</a:t>
            </a:r>
            <a:endParaRPr lang="en-US" sz="2150"/>
          </a:p>
        </p:txBody>
      </p:sp>
      <p:sp>
        <p:nvSpPr>
          <p:cNvPr id="10" name="Shape 8"/>
          <p:cNvSpPr/>
          <p:nvPr/>
        </p:nvSpPr>
        <p:spPr bwMode="auto">
          <a:xfrm>
            <a:off x="728067" y="2606635"/>
            <a:ext cx="13174266" cy="1626632"/>
          </a:xfrm>
          <a:prstGeom prst="rect">
            <a:avLst/>
          </a:prstGeom>
          <a:solidFill>
            <a:srgbClr val="000000">
              <a:alpha val="3999"/>
            </a:srgbClr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913448" y="2725341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24435"/>
                </a:solidFill>
                <a:latin typeface="Syne Bold"/>
                <a:ea typeface="Syne Bold"/>
                <a:cs typeface="Syne Bold"/>
              </a:rPr>
              <a:t>Андрей Волан</a:t>
            </a:r>
            <a:endParaRPr lang="en-US" sz="2150"/>
          </a:p>
        </p:txBody>
      </p:sp>
      <p:sp>
        <p:nvSpPr>
          <p:cNvPr id="12" name="Text 10"/>
          <p:cNvSpPr/>
          <p:nvPr/>
        </p:nvSpPr>
        <p:spPr bwMode="auto">
          <a:xfrm>
            <a:off x="4869537" y="2725341"/>
            <a:ext cx="4232791" cy="694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Проповедник, философ, правовед</a:t>
            </a:r>
            <a:endParaRPr lang="en-US" sz="2150"/>
          </a:p>
        </p:txBody>
      </p:sp>
      <p:sp>
        <p:nvSpPr>
          <p:cNvPr id="13" name="Text 11"/>
          <p:cNvSpPr/>
          <p:nvPr/>
        </p:nvSpPr>
        <p:spPr bwMode="auto">
          <a:xfrm>
            <a:off x="9480471" y="2725341"/>
            <a:ext cx="4236601" cy="1389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Роль мудрости и справедливости в обществе, значение науки для развития государства</a:t>
            </a:r>
            <a:endParaRPr lang="en-US" sz="2150"/>
          </a:p>
        </p:txBody>
      </p:sp>
      <p:sp>
        <p:nvSpPr>
          <p:cNvPr id="14" name="Shape 12"/>
          <p:cNvSpPr/>
          <p:nvPr/>
        </p:nvSpPr>
        <p:spPr bwMode="auto">
          <a:xfrm>
            <a:off x="735686" y="4233267"/>
            <a:ext cx="13174266" cy="1973937"/>
          </a:xfrm>
          <a:prstGeom prst="rect">
            <a:avLst/>
          </a:prstGeom>
          <a:solidFill>
            <a:srgbClr val="FFFFFF">
              <a:alpha val="3999"/>
            </a:srgbClr>
          </a:solidFill>
          <a:ln/>
        </p:spPr>
      </p:sp>
      <p:sp>
        <p:nvSpPr>
          <p:cNvPr id="15" name="Text 13"/>
          <p:cNvSpPr/>
          <p:nvPr/>
        </p:nvSpPr>
        <p:spPr bwMode="auto">
          <a:xfrm>
            <a:off x="913448" y="4351973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24435"/>
                </a:solidFill>
                <a:latin typeface="Syne Bold"/>
                <a:ea typeface="Syne Bold"/>
                <a:cs typeface="Syne Bold"/>
              </a:rPr>
              <a:t>Симеон Полоцкий</a:t>
            </a:r>
            <a:endParaRPr lang="en-US" sz="2150"/>
          </a:p>
        </p:txBody>
      </p:sp>
      <p:sp>
        <p:nvSpPr>
          <p:cNvPr id="16" name="Text 14"/>
          <p:cNvSpPr/>
          <p:nvPr/>
        </p:nvSpPr>
        <p:spPr bwMode="auto">
          <a:xfrm>
            <a:off x="4869537" y="4351973"/>
            <a:ext cx="4232791" cy="694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Поэт, просветитель, учитель царских детей</a:t>
            </a:r>
            <a:endParaRPr lang="en-US" sz="2150"/>
          </a:p>
        </p:txBody>
      </p:sp>
      <p:sp>
        <p:nvSpPr>
          <p:cNvPr id="17" name="Text 15"/>
          <p:cNvSpPr/>
          <p:nvPr/>
        </p:nvSpPr>
        <p:spPr bwMode="auto">
          <a:xfrm>
            <a:off x="9480471" y="4351973"/>
            <a:ext cx="4236601" cy="1736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Достоинство человека определяется добродетелями, служение общему благу как высшая ценность</a:t>
            </a:r>
            <a:endParaRPr lang="en-US" sz="2150"/>
          </a:p>
        </p:txBody>
      </p:sp>
      <p:sp>
        <p:nvSpPr>
          <p:cNvPr id="18" name="Shape 16"/>
          <p:cNvSpPr/>
          <p:nvPr/>
        </p:nvSpPr>
        <p:spPr bwMode="auto">
          <a:xfrm>
            <a:off x="728067" y="6207204"/>
            <a:ext cx="13174266" cy="1279327"/>
          </a:xfrm>
          <a:prstGeom prst="rect">
            <a:avLst/>
          </a:prstGeom>
          <a:solidFill>
            <a:srgbClr val="000000">
              <a:alpha val="3999"/>
            </a:srgbClr>
          </a:solidFill>
          <a:ln/>
        </p:spPr>
      </p:sp>
      <p:sp>
        <p:nvSpPr>
          <p:cNvPr id="19" name="Text 17"/>
          <p:cNvSpPr/>
          <p:nvPr/>
        </p:nvSpPr>
        <p:spPr bwMode="auto">
          <a:xfrm>
            <a:off x="913448" y="6325910"/>
            <a:ext cx="2779038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24435"/>
                </a:solidFill>
                <a:latin typeface="Syne Bold"/>
                <a:ea typeface="Syne Bold"/>
                <a:cs typeface="Syne Bold"/>
              </a:rPr>
              <a:t>М.К. Сарбевский</a:t>
            </a:r>
            <a:endParaRPr lang="en-US" sz="2150"/>
          </a:p>
        </p:txBody>
      </p:sp>
      <p:sp>
        <p:nvSpPr>
          <p:cNvPr id="20" name="Text 18"/>
          <p:cNvSpPr/>
          <p:nvPr/>
        </p:nvSpPr>
        <p:spPr bwMode="auto">
          <a:xfrm>
            <a:off x="4869537" y="6325910"/>
            <a:ext cx="4232791" cy="694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Поэт, мастер риторики и ораторского искусства</a:t>
            </a:r>
            <a:endParaRPr lang="en-US" sz="2150"/>
          </a:p>
        </p:txBody>
      </p:sp>
      <p:sp>
        <p:nvSpPr>
          <p:cNvPr id="21" name="Text 19"/>
          <p:cNvSpPr/>
          <p:nvPr/>
        </p:nvSpPr>
        <p:spPr bwMode="auto">
          <a:xfrm>
            <a:off x="9480471" y="6325910"/>
            <a:ext cx="4236601" cy="1041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Искусство диспута, развитие красноречия и аргументации</a:t>
            </a:r>
            <a:endParaRPr lang="en-US" sz="21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51403" y="699611"/>
            <a:ext cx="8346162" cy="648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  <a:defRPr/>
            </a:pPr>
            <a:r>
              <a:rPr lang="en-US" sz="405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Симеон Полоцкий (1629–1680)</a:t>
            </a:r>
            <a:endParaRPr lang="en-US" sz="4050"/>
          </a:p>
        </p:txBody>
      </p:sp>
      <p:sp>
        <p:nvSpPr>
          <p:cNvPr id="4" name="Shape 1"/>
          <p:cNvSpPr/>
          <p:nvPr/>
        </p:nvSpPr>
        <p:spPr bwMode="auto">
          <a:xfrm flipH="0" flipV="0">
            <a:off x="751402" y="6481881"/>
            <a:ext cx="4880848" cy="1530323"/>
          </a:xfrm>
          <a:prstGeom prst="roundRect">
            <a:avLst>
              <a:gd name="adj" fmla="val 7182"/>
            </a:avLst>
          </a:prstGeom>
          <a:solidFill>
            <a:srgbClr val="CCE5D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1659" y="6690479"/>
            <a:ext cx="187762" cy="15025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 bwMode="auto">
          <a:xfrm>
            <a:off x="1239679" y="6669643"/>
            <a:ext cx="4392573" cy="48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highlight>
                  <a:srgbClr val="F9F4BE"/>
                </a:highlight>
                <a:latin typeface="Overpass Light"/>
                <a:ea typeface="Overpass Light"/>
                <a:cs typeface="Overpass Light"/>
              </a:rPr>
              <a:t>ЮНЕСКО</a:t>
            </a:r>
            <a:r>
              <a:rPr lang="en-US" sz="2000">
                <a:solidFill>
                  <a:srgbClr val="000000"/>
                </a:solidFill>
                <a:latin typeface="Overpass Light"/>
                <a:ea typeface="Overpass Light"/>
                <a:cs typeface="Overpass Light"/>
              </a:rPr>
              <a:t> включила Симеона Полоцкого в календарь памятных дат в 1980 году</a:t>
            </a:r>
            <a:endParaRPr lang="en-US" sz="1150"/>
          </a:p>
        </p:txBody>
      </p:sp>
      <p:sp>
        <p:nvSpPr>
          <p:cNvPr id="7" name="Shape 3"/>
          <p:cNvSpPr/>
          <p:nvPr/>
        </p:nvSpPr>
        <p:spPr bwMode="auto">
          <a:xfrm>
            <a:off x="6156603" y="1742122"/>
            <a:ext cx="7729895" cy="1236107"/>
          </a:xfrm>
          <a:prstGeom prst="roundRect">
            <a:avLst>
              <a:gd name="adj" fmla="val 5107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8" name="Shape 4"/>
          <p:cNvSpPr/>
          <p:nvPr/>
        </p:nvSpPr>
        <p:spPr bwMode="auto">
          <a:xfrm>
            <a:off x="6156603" y="1772602"/>
            <a:ext cx="601147" cy="1205627"/>
          </a:xfrm>
          <a:prstGeom prst="roundRect">
            <a:avLst>
              <a:gd name="adj" fmla="val 7458"/>
            </a:avLst>
          </a:prstGeom>
          <a:solidFill>
            <a:srgbClr val="DDEEE6"/>
          </a:solidFill>
          <a:ln/>
        </p:spPr>
      </p:sp>
      <p:sp>
        <p:nvSpPr>
          <p:cNvPr id="10" name="Text 5"/>
          <p:cNvSpPr/>
          <p:nvPr/>
        </p:nvSpPr>
        <p:spPr bwMode="auto">
          <a:xfrm>
            <a:off x="6923245" y="1907618"/>
            <a:ext cx="2049311" cy="28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Настоящее имя</a:t>
            </a:r>
            <a:endParaRPr lang="en-US" sz="1750"/>
          </a:p>
        </p:txBody>
      </p:sp>
      <p:sp>
        <p:nvSpPr>
          <p:cNvPr id="11" name="Text 6"/>
          <p:cNvSpPr/>
          <p:nvPr/>
        </p:nvSpPr>
        <p:spPr bwMode="auto">
          <a:xfrm>
            <a:off x="6923245" y="2249329"/>
            <a:ext cx="6797754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Самуил Петровский-Ситианович – белорусский просветитель и мыслитель</a:t>
            </a:r>
            <a:endParaRPr lang="en-US" sz="1750"/>
          </a:p>
        </p:txBody>
      </p:sp>
      <p:sp>
        <p:nvSpPr>
          <p:cNvPr id="12" name="Shape 7"/>
          <p:cNvSpPr/>
          <p:nvPr/>
        </p:nvSpPr>
        <p:spPr bwMode="auto">
          <a:xfrm>
            <a:off x="6156603" y="3143725"/>
            <a:ext cx="7729895" cy="1345168"/>
          </a:xfrm>
          <a:prstGeom prst="roundRect">
            <a:avLst>
              <a:gd name="adj" fmla="val 4693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3" name="Shape 8"/>
          <p:cNvSpPr/>
          <p:nvPr/>
        </p:nvSpPr>
        <p:spPr bwMode="auto">
          <a:xfrm>
            <a:off x="6171842" y="3143726"/>
            <a:ext cx="601147" cy="1314688"/>
          </a:xfrm>
          <a:prstGeom prst="roundRect">
            <a:avLst>
              <a:gd name="adj" fmla="val 7458"/>
            </a:avLst>
          </a:prstGeom>
          <a:solidFill>
            <a:srgbClr val="DDEEE6"/>
          </a:solidFill>
          <a:ln/>
        </p:spPr>
      </p:sp>
      <p:sp>
        <p:nvSpPr>
          <p:cNvPr id="15" name="Text 9"/>
          <p:cNvSpPr/>
          <p:nvPr/>
        </p:nvSpPr>
        <p:spPr bwMode="auto">
          <a:xfrm>
            <a:off x="6923245" y="3293982"/>
            <a:ext cx="3133357" cy="300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2200" b="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Основная деятельност</a:t>
            </a:r>
            <a:r>
              <a:rPr lang="en-US" sz="1800" b="1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ь</a:t>
            </a:r>
            <a:endParaRPr lang="en-US" sz="1800"/>
          </a:p>
        </p:txBody>
      </p:sp>
      <p:sp>
        <p:nvSpPr>
          <p:cNvPr id="16" name="Text 10"/>
          <p:cNvSpPr/>
          <p:nvPr/>
        </p:nvSpPr>
        <p:spPr bwMode="auto">
          <a:xfrm>
            <a:off x="6923245" y="3744754"/>
            <a:ext cx="6797754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Выдающийся поэт, богослов, педагог и придворный деятель</a:t>
            </a:r>
            <a:endParaRPr lang="en-US" sz="2400"/>
          </a:p>
        </p:txBody>
      </p:sp>
      <p:sp>
        <p:nvSpPr>
          <p:cNvPr id="17" name="Shape 11"/>
          <p:cNvSpPr/>
          <p:nvPr/>
        </p:nvSpPr>
        <p:spPr bwMode="auto">
          <a:xfrm>
            <a:off x="6156603" y="4623911"/>
            <a:ext cx="7729895" cy="1236107"/>
          </a:xfrm>
          <a:prstGeom prst="roundRect">
            <a:avLst>
              <a:gd name="adj" fmla="val 5107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8" name="Shape 12"/>
          <p:cNvSpPr/>
          <p:nvPr/>
        </p:nvSpPr>
        <p:spPr bwMode="auto">
          <a:xfrm>
            <a:off x="6171842" y="4639151"/>
            <a:ext cx="601147" cy="1205627"/>
          </a:xfrm>
          <a:prstGeom prst="roundRect">
            <a:avLst>
              <a:gd name="adj" fmla="val 7458"/>
            </a:avLst>
          </a:prstGeom>
          <a:solidFill>
            <a:srgbClr val="DDEEE6"/>
          </a:solidFill>
          <a:ln/>
        </p:spPr>
      </p:sp>
      <p:sp>
        <p:nvSpPr>
          <p:cNvPr id="20" name="Text 13"/>
          <p:cNvSpPr/>
          <p:nvPr/>
        </p:nvSpPr>
        <p:spPr bwMode="auto">
          <a:xfrm>
            <a:off x="7225804" y="4648556"/>
            <a:ext cx="2046035" cy="28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Роль при дворе</a:t>
            </a:r>
            <a:endParaRPr sz="2200" b="0"/>
          </a:p>
        </p:txBody>
      </p:sp>
      <p:sp>
        <p:nvSpPr>
          <p:cNvPr id="21" name="Text 14"/>
          <p:cNvSpPr/>
          <p:nvPr/>
        </p:nvSpPr>
        <p:spPr bwMode="auto">
          <a:xfrm flipH="0" flipV="0">
            <a:off x="6923245" y="5020235"/>
            <a:ext cx="7264548" cy="674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Учитель детей русского царя Алексея Михайловича, воспитатель будущего императора</a:t>
            </a:r>
            <a:endParaRPr lang="en-US" sz="2200"/>
          </a:p>
        </p:txBody>
      </p:sp>
      <p:sp>
        <p:nvSpPr>
          <p:cNvPr id="22" name="Shape 15"/>
          <p:cNvSpPr/>
          <p:nvPr/>
        </p:nvSpPr>
        <p:spPr bwMode="auto">
          <a:xfrm>
            <a:off x="6156603" y="6010274"/>
            <a:ext cx="7729895" cy="1236107"/>
          </a:xfrm>
          <a:prstGeom prst="roundRect">
            <a:avLst>
              <a:gd name="adj" fmla="val 5107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23" name="Shape 16"/>
          <p:cNvSpPr/>
          <p:nvPr/>
        </p:nvSpPr>
        <p:spPr bwMode="auto">
          <a:xfrm>
            <a:off x="6171842" y="6025515"/>
            <a:ext cx="601147" cy="1205627"/>
          </a:xfrm>
          <a:prstGeom prst="roundRect">
            <a:avLst>
              <a:gd name="adj" fmla="val 7458"/>
            </a:avLst>
          </a:prstGeom>
          <a:solidFill>
            <a:srgbClr val="DDEEE6"/>
          </a:solidFill>
          <a:ln/>
        </p:spPr>
      </p:sp>
      <p:sp>
        <p:nvSpPr>
          <p:cNvPr id="25" name="Text 17"/>
          <p:cNvSpPr/>
          <p:nvPr/>
        </p:nvSpPr>
        <p:spPr bwMode="auto">
          <a:xfrm>
            <a:off x="6923245" y="6175771"/>
            <a:ext cx="2493511" cy="28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0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Философские идеи</a:t>
            </a:r>
            <a:endParaRPr lang="en-US" sz="1750"/>
          </a:p>
        </p:txBody>
      </p:sp>
      <p:sp>
        <p:nvSpPr>
          <p:cNvPr id="26" name="Text 18"/>
          <p:cNvSpPr/>
          <p:nvPr/>
        </p:nvSpPr>
        <p:spPr bwMode="auto">
          <a:xfrm>
            <a:off x="6923245" y="6517481"/>
            <a:ext cx="6797754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Пропагандировал ценность образования, важность гражданских добродетелей для процветания общества</a:t>
            </a:r>
            <a:endParaRPr lang="en-US" sz="1750"/>
          </a:p>
        </p:txBody>
      </p:sp>
      <p:pic>
        <p:nvPicPr>
          <p:cNvPr id="90579913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51402" y="1557617"/>
            <a:ext cx="4572537" cy="4572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630400" cy="18429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3538061"/>
            <a:ext cx="5887760" cy="460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  <a:defRPr/>
            </a:pPr>
            <a:r>
              <a:rPr lang="en-US" sz="29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Исторический контекст эпохи</a:t>
            </a:r>
            <a:endParaRPr lang="en-US" sz="2900"/>
          </a:p>
        </p:txBody>
      </p:sp>
      <p:sp>
        <p:nvSpPr>
          <p:cNvPr id="4" name="Shape 1"/>
          <p:cNvSpPr/>
          <p:nvPr/>
        </p:nvSpPr>
        <p:spPr bwMode="auto">
          <a:xfrm>
            <a:off x="793790" y="4219932"/>
            <a:ext cx="4249341" cy="1559123"/>
          </a:xfrm>
          <a:prstGeom prst="roundRect">
            <a:avLst>
              <a:gd name="adj" fmla="val 397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 bwMode="auto">
          <a:xfrm>
            <a:off x="948808" y="4374951"/>
            <a:ext cx="2420118" cy="276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Временной период</a:t>
            </a:r>
            <a:endParaRPr lang="en-US" sz="2000"/>
          </a:p>
        </p:txBody>
      </p:sp>
      <p:sp>
        <p:nvSpPr>
          <p:cNvPr id="6" name="Text 3"/>
          <p:cNvSpPr/>
          <p:nvPr/>
        </p:nvSpPr>
        <p:spPr bwMode="auto">
          <a:xfrm>
            <a:off x="948809" y="4739640"/>
            <a:ext cx="393930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000">
                <a:solidFill>
                  <a:srgbClr val="000000"/>
                </a:solidFill>
                <a:latin typeface="Overpass Light"/>
                <a:ea typeface="Overpass Light"/>
                <a:cs typeface="Overpass Light"/>
              </a:rPr>
              <a:t>XVI–XVIII века – эпоха Возрождения, Реформации и Просвещения в Европе</a:t>
            </a:r>
            <a:endParaRPr lang="en-US" sz="2000"/>
          </a:p>
        </p:txBody>
      </p:sp>
      <p:sp>
        <p:nvSpPr>
          <p:cNvPr id="7" name="Shape 4"/>
          <p:cNvSpPr/>
          <p:nvPr/>
        </p:nvSpPr>
        <p:spPr bwMode="auto">
          <a:xfrm>
            <a:off x="5190529" y="4219932"/>
            <a:ext cx="4249341" cy="1559123"/>
          </a:xfrm>
          <a:prstGeom prst="roundRect">
            <a:avLst>
              <a:gd name="adj" fmla="val 397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 bwMode="auto">
          <a:xfrm>
            <a:off x="5345548" y="4374951"/>
            <a:ext cx="1501979" cy="276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Территория</a:t>
            </a:r>
            <a:endParaRPr lang="en-US" sz="1700"/>
          </a:p>
        </p:txBody>
      </p:sp>
      <p:sp>
        <p:nvSpPr>
          <p:cNvPr id="9" name="Text 6"/>
          <p:cNvSpPr/>
          <p:nvPr/>
        </p:nvSpPr>
        <p:spPr bwMode="auto">
          <a:xfrm>
            <a:off x="5345548" y="4739640"/>
            <a:ext cx="393930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2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Великое княжество Литовское (ВКЛ) – многонациональное государство</a:t>
            </a:r>
            <a:endParaRPr lang="en-US" sz="2200"/>
          </a:p>
        </p:txBody>
      </p:sp>
      <p:sp>
        <p:nvSpPr>
          <p:cNvPr id="10" name="Shape 7"/>
          <p:cNvSpPr/>
          <p:nvPr/>
        </p:nvSpPr>
        <p:spPr bwMode="auto">
          <a:xfrm>
            <a:off x="9587270" y="4219932"/>
            <a:ext cx="4249341" cy="1559123"/>
          </a:xfrm>
          <a:prstGeom prst="roundRect">
            <a:avLst>
              <a:gd name="adj" fmla="val 397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 bwMode="auto">
          <a:xfrm>
            <a:off x="9798318" y="4236779"/>
            <a:ext cx="1843581" cy="2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Особенности</a:t>
            </a:r>
            <a:endParaRPr lang="en-US" sz="1700"/>
          </a:p>
        </p:txBody>
      </p:sp>
      <p:sp>
        <p:nvSpPr>
          <p:cNvPr id="12" name="Text 9"/>
          <p:cNvSpPr/>
          <p:nvPr/>
        </p:nvSpPr>
        <p:spPr bwMode="auto">
          <a:xfrm flipH="0" flipV="0">
            <a:off x="9742288" y="4426323"/>
            <a:ext cx="4094321" cy="1197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Поликонфессиональность, многоэтничность, активная борьба религиозных и философских идей</a:t>
            </a:r>
            <a:endParaRPr lang="en-US" sz="2000"/>
          </a:p>
        </p:txBody>
      </p:sp>
      <p:sp>
        <p:nvSpPr>
          <p:cNvPr id="13" name="Text 10"/>
          <p:cNvSpPr/>
          <p:nvPr/>
        </p:nvSpPr>
        <p:spPr bwMode="auto">
          <a:xfrm>
            <a:off x="793790" y="5944910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4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Ключевые процессы этого периода включали стремительное развитие школьного образования, формирование научной мысли и активное культурное взаимодействие с Западной Европой.</a:t>
            </a:r>
            <a:endParaRPr lang="en-US" sz="14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314601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55911" y="268940"/>
            <a:ext cx="10355382" cy="7539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chemeClr val="accent5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9754" y="2201823"/>
            <a:ext cx="117872" cy="1178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1066561" y="2166460"/>
            <a:ext cx="108" cy="189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  <a:defRPr/>
            </a:pPr>
            <a:endParaRPr lang="en-US" sz="90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793789" y="672352"/>
            <a:ext cx="11589856" cy="627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  <a:defRPr/>
            </a:pPr>
            <a:r>
              <a:rPr lang="en-US" sz="29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Эпоха Просвещения в Беларуси</a:t>
            </a:r>
            <a:r>
              <a:rPr lang="ru-RU" sz="29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  17 век</a:t>
            </a:r>
            <a:endParaRPr lang="en-US" sz="2900"/>
          </a:p>
        </p:txBody>
      </p:sp>
      <p:sp>
        <p:nvSpPr>
          <p:cNvPr id="6" name="Text 3"/>
          <p:cNvSpPr/>
          <p:nvPr/>
        </p:nvSpPr>
        <p:spPr bwMode="auto">
          <a:xfrm flipH="0" flipV="0">
            <a:off x="2253529" y="1703293"/>
            <a:ext cx="3356933" cy="1907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Главные идеи</a:t>
            </a:r>
            <a:endParaRPr lang="en-US" sz="1450"/>
          </a:p>
        </p:txBody>
      </p:sp>
      <p:sp>
        <p:nvSpPr>
          <p:cNvPr id="7" name="Text 4"/>
          <p:cNvSpPr/>
          <p:nvPr/>
        </p:nvSpPr>
        <p:spPr bwMode="auto">
          <a:xfrm>
            <a:off x="793790" y="3698796"/>
            <a:ext cx="4816673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4999"/>
              </a:lnSpc>
              <a:buNone/>
              <a:defRPr/>
            </a:pPr>
            <a:r>
              <a:rPr lang="en-US" sz="2400" b="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Вера в силу разума, науки и естественных законов природы</a:t>
            </a:r>
            <a:endParaRPr lang="en-US" sz="145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31562" y="3147774"/>
            <a:ext cx="2967157" cy="2967157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70392" y="3786604"/>
            <a:ext cx="220504" cy="2205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 bwMode="auto">
          <a:xfrm>
            <a:off x="9277553" y="1703293"/>
            <a:ext cx="3312331" cy="232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  <a:defRPr/>
            </a:pPr>
            <a:r>
              <a:rPr lang="en-US" sz="2200" b="1" i="0" u="none" strike="noStrike" cap="none" spc="0">
                <a:solidFill/>
                <a:latin typeface="Syne Bold"/>
                <a:ea typeface="Syne Bold"/>
                <a:cs typeface="Syne Bold"/>
              </a:rPr>
              <a:t>Движение физиократов</a:t>
            </a:r>
            <a:endParaRPr lang="ru-RU" sz="2200" b="1" i="0" u="none" strike="noStrike" cap="none" spc="0">
              <a:solidFill/>
              <a:latin typeface="Syne Bold"/>
              <a:ea typeface="Syne Bold"/>
              <a:cs typeface="Syne Bold"/>
            </a:endParaRPr>
          </a:p>
        </p:txBody>
      </p:sp>
      <p:sp>
        <p:nvSpPr>
          <p:cNvPr id="11" name="Text 6"/>
          <p:cNvSpPr/>
          <p:nvPr/>
        </p:nvSpPr>
        <p:spPr bwMode="auto">
          <a:xfrm>
            <a:off x="9019818" y="3698796"/>
            <a:ext cx="4816793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0" i="0" u="none" strike="noStrike" cap="none" spc="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Богатство создаётся от земледелия – идеи Хрептовича и Тизенгауза</a:t>
            </a:r>
            <a:endParaRPr lang="en-US" sz="2400" b="0" i="0" u="none" strike="noStrike" cap="none" spc="0">
              <a:solidFill>
                <a:srgbClr val="3B4E4E"/>
              </a:solidFill>
              <a:latin typeface="Overpass Light"/>
              <a:cs typeface="Overpass Light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831562" y="3147774"/>
            <a:ext cx="2967157" cy="2967157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939147" y="3786604"/>
            <a:ext cx="220504" cy="22050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 bwMode="auto">
          <a:xfrm>
            <a:off x="9019818" y="5121592"/>
            <a:ext cx="2095010" cy="230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Носители идей</a:t>
            </a:r>
            <a:endParaRPr lang="en-US" sz="2200"/>
          </a:p>
        </p:txBody>
      </p:sp>
      <p:sp>
        <p:nvSpPr>
          <p:cNvPr id="15" name="Text 8"/>
          <p:cNvSpPr/>
          <p:nvPr/>
        </p:nvSpPr>
        <p:spPr bwMode="auto">
          <a:xfrm>
            <a:off x="9087053" y="6213528"/>
            <a:ext cx="3859606" cy="295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Просвещённая шляхта и </a:t>
            </a:r>
            <a:endParaRPr lang="en-US" sz="2400">
              <a:solidFill>
                <a:srgbClr val="3B4E4E"/>
              </a:solidFill>
              <a:latin typeface="Overpass Light"/>
              <a:ea typeface="Overpass Light"/>
              <a:cs typeface="Overpass Light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образованное духовенство</a:t>
            </a:r>
            <a:endParaRPr lang="en-US" sz="200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831562" y="3147774"/>
            <a:ext cx="2967157" cy="2967157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939147" y="5255359"/>
            <a:ext cx="220504" cy="220504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 bwMode="auto">
          <a:xfrm>
            <a:off x="2720404" y="4974192"/>
            <a:ext cx="2890166" cy="23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Ограничения развития</a:t>
            </a:r>
            <a:endParaRPr lang="en-US" sz="2000"/>
          </a:p>
        </p:txBody>
      </p:sp>
      <p:sp>
        <p:nvSpPr>
          <p:cNvPr id="19" name="Text 10"/>
          <p:cNvSpPr/>
          <p:nvPr/>
        </p:nvSpPr>
        <p:spPr bwMode="auto">
          <a:xfrm flipH="0" flipV="0">
            <a:off x="793789" y="5737411"/>
            <a:ext cx="4816672" cy="1322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4999"/>
              </a:lnSpc>
              <a:buNone/>
              <a:defRPr/>
            </a:pPr>
            <a:r>
              <a:rPr lang="en-US" sz="2400" b="0" i="0" u="none" strike="noStrike" cap="none" spc="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Слабое развитие буржуазии как класса тормозило реформы</a:t>
            </a:r>
            <a:endParaRPr lang="en-US" sz="1450"/>
          </a:p>
        </p:txBody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31562" y="3147774"/>
            <a:ext cx="2967157" cy="2967157"/>
          </a:xfrm>
          <a:prstGeom prst="rect">
            <a:avLst/>
          </a:prstGeom>
        </p:spPr>
      </p:pic>
      <p:pic>
        <p:nvPicPr>
          <p:cNvPr id="1230298412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5831561" y="2656872"/>
            <a:ext cx="3047779" cy="3556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8526322" name=""/>
          <p:cNvSpPr txBox="1"/>
          <p:nvPr/>
        </p:nvSpPr>
        <p:spPr bwMode="auto">
          <a:xfrm flipH="0" flipV="0">
            <a:off x="639882" y="493058"/>
            <a:ext cx="12293068" cy="2560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Научные достижения XVIII  в. породили веру в  то, что знания о  природе, дополненные знаниями о  нравственности, создадут почву для значительных преобразований </a:t>
            </a:r>
            <a:r>
              <a:rPr lang="ru-RU"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Физиократы признавали землю и  сельское хозяйство единственным источником богатства, а  сельскохозяйственный труд  — единственным производительным трудом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Идеология физиократизма почти полностью порывала с христианской картиной мира и  объясняла существование окружающей реальности  действием естественных законов.</a:t>
            </a:r>
            <a:endParaRPr sz="3600"/>
          </a:p>
        </p:txBody>
      </p:sp>
      <p:pic>
        <p:nvPicPr>
          <p:cNvPr id="84943701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0852" y="3382660"/>
            <a:ext cx="7520293" cy="4626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566142" y="721995"/>
            <a:ext cx="615196" cy="197525"/>
          </a:xfrm>
          <a:prstGeom prst="roundRect">
            <a:avLst>
              <a:gd name="adj" fmla="val 17888"/>
            </a:avLst>
          </a:prstGeom>
          <a:solidFill>
            <a:srgbClr val="DDEE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9126" y="778668"/>
            <a:ext cx="84058" cy="840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755212" y="753427"/>
            <a:ext cx="108" cy="136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  <a:defRPr/>
            </a:pPr>
            <a:endParaRPr lang="en-US" sz="65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566141" y="515470"/>
            <a:ext cx="11627004" cy="779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  <a:defRPr/>
            </a:pPr>
            <a:r>
              <a:rPr lang="en-US" sz="3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Эдукационная комиссия</a:t>
            </a:r>
            <a:r>
              <a:rPr lang="ru-RU" sz="3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 1773</a:t>
            </a:r>
            <a:endParaRPr lang="en-US" sz="3600"/>
          </a:p>
        </p:txBody>
      </p:sp>
      <p:sp>
        <p:nvSpPr>
          <p:cNvPr id="6" name="Text 3"/>
          <p:cNvSpPr/>
          <p:nvPr/>
        </p:nvSpPr>
        <p:spPr bwMode="auto">
          <a:xfrm>
            <a:off x="605551" y="966372"/>
            <a:ext cx="7337409" cy="657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  <a:defRPr/>
            </a:pPr>
            <a:r>
              <a:rPr lang="en-US" sz="2800" b="0" i="1">
                <a:solidFill>
                  <a:srgbClr val="224435"/>
                </a:solidFill>
                <a:latin typeface="Syne Bold"/>
                <a:ea typeface="Syne Bold"/>
                <a:cs typeface="Syne Bold"/>
              </a:rPr>
              <a:t>Первое в мире министерство образования</a:t>
            </a:r>
            <a:endParaRPr sz="2800" b="0" i="1"/>
          </a:p>
        </p:txBody>
      </p:sp>
      <p:sp>
        <p:nvSpPr>
          <p:cNvPr id="7" name="Text 4"/>
          <p:cNvSpPr/>
          <p:nvPr/>
        </p:nvSpPr>
        <p:spPr bwMode="auto">
          <a:xfrm>
            <a:off x="566142" y="2372439"/>
            <a:ext cx="1662827" cy="197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49"/>
              </a:lnSpc>
              <a:buNone/>
              <a:defRPr/>
            </a:pPr>
            <a:r>
              <a:rPr lang="en-US" sz="12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Основные реформы</a:t>
            </a:r>
            <a:endParaRPr lang="en-US" sz="1200"/>
          </a:p>
        </p:txBody>
      </p:sp>
      <p:sp>
        <p:nvSpPr>
          <p:cNvPr id="8" name="Shape 5"/>
          <p:cNvSpPr/>
          <p:nvPr/>
        </p:nvSpPr>
        <p:spPr bwMode="auto">
          <a:xfrm>
            <a:off x="566142" y="2687836"/>
            <a:ext cx="236577" cy="236577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9" name="Text 6"/>
          <p:cNvSpPr/>
          <p:nvPr/>
        </p:nvSpPr>
        <p:spPr bwMode="auto">
          <a:xfrm>
            <a:off x="605552" y="2707481"/>
            <a:ext cx="157639" cy="197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  <a:defRPr/>
            </a:pPr>
            <a:r>
              <a:rPr lang="en-US" sz="1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1</a:t>
            </a:r>
            <a:endParaRPr lang="en-US" sz="1200"/>
          </a:p>
        </p:txBody>
      </p:sp>
      <p:sp>
        <p:nvSpPr>
          <p:cNvPr id="10" name="Text 7"/>
          <p:cNvSpPr/>
          <p:nvPr/>
        </p:nvSpPr>
        <p:spPr bwMode="auto">
          <a:xfrm>
            <a:off x="907852" y="2723912"/>
            <a:ext cx="2012871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  <a:defRPr/>
            </a:pPr>
            <a:r>
              <a:rPr lang="en-US" sz="1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Светский характер обучения</a:t>
            </a:r>
            <a:endParaRPr lang="en-US" sz="1000"/>
          </a:p>
        </p:txBody>
      </p:sp>
      <p:sp>
        <p:nvSpPr>
          <p:cNvPr id="11" name="Text 8"/>
          <p:cNvSpPr/>
          <p:nvPr/>
        </p:nvSpPr>
        <p:spPr bwMode="auto">
          <a:xfrm>
            <a:off x="907852" y="2993350"/>
            <a:ext cx="627911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  <a:defRPr/>
            </a:pPr>
            <a:r>
              <a:rPr lang="en-US" sz="1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Образование освобождалось от церковного контроля</a:t>
            </a:r>
            <a:endParaRPr lang="en-US" sz="1000"/>
          </a:p>
        </p:txBody>
      </p:sp>
      <p:sp>
        <p:nvSpPr>
          <p:cNvPr id="12" name="Shape 9"/>
          <p:cNvSpPr/>
          <p:nvPr/>
        </p:nvSpPr>
        <p:spPr bwMode="auto">
          <a:xfrm>
            <a:off x="566142" y="3413879"/>
            <a:ext cx="236577" cy="236577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3" name="Text 10"/>
          <p:cNvSpPr/>
          <p:nvPr/>
        </p:nvSpPr>
        <p:spPr bwMode="auto">
          <a:xfrm>
            <a:off x="605552" y="3433524"/>
            <a:ext cx="157639" cy="197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  <a:defRPr/>
            </a:pPr>
            <a:r>
              <a:rPr lang="en-US" sz="1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2</a:t>
            </a:r>
            <a:endParaRPr lang="en-US" sz="1200"/>
          </a:p>
        </p:txBody>
      </p:sp>
      <p:sp>
        <p:nvSpPr>
          <p:cNvPr id="14" name="Text 11"/>
          <p:cNvSpPr/>
          <p:nvPr/>
        </p:nvSpPr>
        <p:spPr bwMode="auto">
          <a:xfrm>
            <a:off x="907852" y="3449955"/>
            <a:ext cx="1776293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  <a:defRPr/>
            </a:pPr>
            <a:r>
              <a:rPr lang="en-US" sz="1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Трёхступенчатая система</a:t>
            </a:r>
            <a:endParaRPr lang="en-US" sz="1000"/>
          </a:p>
        </p:txBody>
      </p:sp>
      <p:sp>
        <p:nvSpPr>
          <p:cNvPr id="15" name="Text 12"/>
          <p:cNvSpPr/>
          <p:nvPr/>
        </p:nvSpPr>
        <p:spPr bwMode="auto">
          <a:xfrm>
            <a:off x="907852" y="3719393"/>
            <a:ext cx="627911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  <a:defRPr/>
            </a:pPr>
            <a:r>
              <a:rPr lang="en-US" sz="1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Начальная, средняя и высшая школа формировали единую систему</a:t>
            </a:r>
            <a:endParaRPr lang="en-US" sz="1000"/>
          </a:p>
        </p:txBody>
      </p:sp>
      <p:sp>
        <p:nvSpPr>
          <p:cNvPr id="16" name="Shape 13"/>
          <p:cNvSpPr/>
          <p:nvPr/>
        </p:nvSpPr>
        <p:spPr bwMode="auto">
          <a:xfrm>
            <a:off x="566142" y="4139922"/>
            <a:ext cx="236577" cy="236577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7" name="Text 14"/>
          <p:cNvSpPr/>
          <p:nvPr/>
        </p:nvSpPr>
        <p:spPr bwMode="auto">
          <a:xfrm>
            <a:off x="605552" y="4159568"/>
            <a:ext cx="157639" cy="197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  <a:defRPr/>
            </a:pPr>
            <a:r>
              <a:rPr lang="en-US" sz="1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3</a:t>
            </a:r>
            <a:endParaRPr lang="en-US" sz="1200"/>
          </a:p>
        </p:txBody>
      </p:sp>
      <p:sp>
        <p:nvSpPr>
          <p:cNvPr id="18" name="Text 15"/>
          <p:cNvSpPr/>
          <p:nvPr/>
        </p:nvSpPr>
        <p:spPr bwMode="auto">
          <a:xfrm>
            <a:off x="907852" y="4175997"/>
            <a:ext cx="1751886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  <a:defRPr/>
            </a:pPr>
            <a:r>
              <a:rPr lang="en-US" sz="1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Польский язык обучения</a:t>
            </a:r>
            <a:endParaRPr lang="en-US" sz="1000"/>
          </a:p>
        </p:txBody>
      </p:sp>
      <p:sp>
        <p:nvSpPr>
          <p:cNvPr id="19" name="Text 16"/>
          <p:cNvSpPr/>
          <p:nvPr/>
        </p:nvSpPr>
        <p:spPr bwMode="auto">
          <a:xfrm>
            <a:off x="907852" y="4445437"/>
            <a:ext cx="627911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  <a:defRPr/>
            </a:pPr>
            <a:r>
              <a:rPr lang="en-US" sz="1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Унификация образовательного процесса в Речи Посполитой</a:t>
            </a:r>
            <a:endParaRPr lang="en-US" sz="1000"/>
          </a:p>
        </p:txBody>
      </p:sp>
      <p:sp>
        <p:nvSpPr>
          <p:cNvPr id="20" name="Text 17"/>
          <p:cNvSpPr/>
          <p:nvPr/>
        </p:nvSpPr>
        <p:spPr bwMode="auto">
          <a:xfrm>
            <a:off x="7451049" y="2372438"/>
            <a:ext cx="108" cy="198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49"/>
              </a:lnSpc>
              <a:buNone/>
              <a:defRPr/>
            </a:pPr>
            <a:endParaRPr lang="en-US" sz="1200"/>
          </a:p>
        </p:txBody>
      </p:sp>
      <p:sp>
        <p:nvSpPr>
          <p:cNvPr id="21" name="Text 18"/>
          <p:cNvSpPr/>
          <p:nvPr/>
        </p:nvSpPr>
        <p:spPr bwMode="auto">
          <a:xfrm>
            <a:off x="7451049" y="2740343"/>
            <a:ext cx="324469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  <a:defRPr/>
            </a:pPr>
            <a:r>
              <a:rPr lang="en-US" sz="27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200</a:t>
            </a:r>
            <a:endParaRPr lang="en-US" sz="2700"/>
          </a:p>
        </p:txBody>
      </p:sp>
      <p:sp>
        <p:nvSpPr>
          <p:cNvPr id="22" name="Text 19"/>
          <p:cNvSpPr/>
          <p:nvPr/>
        </p:nvSpPr>
        <p:spPr bwMode="auto">
          <a:xfrm>
            <a:off x="8416171" y="3218617"/>
            <a:ext cx="1314450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  <a:defRPr/>
            </a:pPr>
            <a:r>
              <a:rPr lang="en-US" sz="1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Начальных школ</a:t>
            </a:r>
            <a:endParaRPr lang="en-US" sz="1000"/>
          </a:p>
        </p:txBody>
      </p:sp>
      <p:sp>
        <p:nvSpPr>
          <p:cNvPr id="23" name="Text 20"/>
          <p:cNvSpPr/>
          <p:nvPr/>
        </p:nvSpPr>
        <p:spPr bwMode="auto">
          <a:xfrm>
            <a:off x="9074079" y="3488054"/>
            <a:ext cx="108" cy="211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endParaRPr lang="en-US" sz="1000"/>
          </a:p>
        </p:txBody>
      </p:sp>
      <p:sp>
        <p:nvSpPr>
          <p:cNvPr id="24" name="Text 21"/>
          <p:cNvSpPr/>
          <p:nvPr/>
        </p:nvSpPr>
        <p:spPr bwMode="auto">
          <a:xfrm>
            <a:off x="10827187" y="2740343"/>
            <a:ext cx="324469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  <a:defRPr/>
            </a:pPr>
            <a:r>
              <a:rPr lang="en-US" sz="27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20</a:t>
            </a:r>
            <a:endParaRPr lang="en-US" sz="2700"/>
          </a:p>
        </p:txBody>
      </p:sp>
      <p:sp>
        <p:nvSpPr>
          <p:cNvPr id="25" name="Text 22"/>
          <p:cNvSpPr/>
          <p:nvPr/>
        </p:nvSpPr>
        <p:spPr bwMode="auto">
          <a:xfrm>
            <a:off x="11792307" y="3218617"/>
            <a:ext cx="1314450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  <a:defRPr/>
            </a:pPr>
            <a:r>
              <a:rPr lang="en-US" sz="1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Средних школ</a:t>
            </a:r>
            <a:endParaRPr lang="en-US" sz="1000"/>
          </a:p>
        </p:txBody>
      </p:sp>
      <p:sp>
        <p:nvSpPr>
          <p:cNvPr id="26" name="Text 23"/>
          <p:cNvSpPr/>
          <p:nvPr/>
        </p:nvSpPr>
        <p:spPr bwMode="auto">
          <a:xfrm>
            <a:off x="10827187" y="3488055"/>
            <a:ext cx="3244691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1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Созданы за период работы комиссии</a:t>
            </a:r>
            <a:endParaRPr lang="en-US" sz="1000"/>
          </a:p>
        </p:txBody>
      </p:sp>
      <p:pic>
        <p:nvPicPr>
          <p:cNvPr id="27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293500" y="67962"/>
            <a:ext cx="6195502" cy="5957075"/>
          </a:xfrm>
          <a:prstGeom prst="rect">
            <a:avLst/>
          </a:prstGeom>
        </p:spPr>
      </p:pic>
      <p:pic>
        <p:nvPicPr>
          <p:cNvPr id="19338506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68263" y="1849874"/>
            <a:ext cx="6534000" cy="6496015"/>
          </a:xfrm>
          <a:prstGeom prst="rect">
            <a:avLst/>
          </a:prstGeom>
        </p:spPr>
      </p:pic>
      <p:pic>
        <p:nvPicPr>
          <p:cNvPr id="20313252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02264" y="5221941"/>
            <a:ext cx="5143500" cy="2657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6171816" name=""/>
          <p:cNvSpPr txBox="1"/>
          <p:nvPr/>
        </p:nvSpPr>
        <p:spPr bwMode="auto">
          <a:xfrm flipH="0" flipV="0">
            <a:off x="931235" y="313764"/>
            <a:ext cx="13032729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8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Научные достижения XVI–XVIII вв.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   </a:t>
            </a:r>
            <a:r>
              <a:rPr sz="28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"/>
                <a:cs typeface="Times New Roman"/>
              </a:rPr>
              <a:t>Таблица: Учёные и их вклад</a:t>
            </a:r>
            <a:endParaRPr sz="28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27974186" name=""/>
          <p:cNvSpPr txBox="1"/>
          <p:nvPr/>
        </p:nvSpPr>
        <p:spPr bwMode="auto">
          <a:xfrm flipH="0" flipV="0">
            <a:off x="2612117" y="2342029"/>
            <a:ext cx="914399" cy="36579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graphicFrame>
        <p:nvGraphicFramePr>
          <p:cNvPr id="87282445" name=""/>
          <p:cNvGraphicFramePr>
            <a:graphicFrameLocks xmlns:a="http://schemas.openxmlformats.org/drawingml/2006/main"/>
          </p:cNvGraphicFramePr>
          <p:nvPr/>
        </p:nvGraphicFramePr>
        <p:xfrm>
          <a:off x="460587" y="918882"/>
          <a:ext cx="10089930" cy="215374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{7904AEB2-D5B1-35C7-EBC1-FB4AD36EBE01}</a:tableStyleId>
              </a:tblPr>
              <a:tblGrid>
                <a:gridCol w="3661197"/>
                <a:gridCol w="3492597"/>
                <a:gridCol w="6336736"/>
              </a:tblGrid>
              <a:tr h="510507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Учёный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Область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Основной труд/открытие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74281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Казимир Семенович</a:t>
                      </a: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(XVII в.)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Артиллерия, ракетостроение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«Великое искусство артиллерии»  – учебник для Ньютона и Наполеона</a:t>
                      </a: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. Руков. обсерватории 1753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902814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Альберт Ко</a:t>
                      </a: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ял</a:t>
                      </a: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ович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История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«История Литвы» – описание деяний князей и магнатов</a:t>
                      </a: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1650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85290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Сигизмунд Лаук</a:t>
                      </a: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</a:t>
                      </a: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мин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Риторика, философия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«Практическое красноречие» – учебник по риторике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902814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Илья Копиевич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Просвещение, книгопечатание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Усовершенствование кириллицы, основа гражданского шрифта (1708)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85290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Георгий Конисский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Богословие, борьба с унией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Архиепископ могилёвский, канонизирован в 1993 г.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936883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Мартин Почобут-Одляницкий</a:t>
                      </a: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(XVIII в.)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Астрономия, математика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Директор Виленской обсерватории, ректор Главной школы ВКЛ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85290">
                <a:tc>
                  <a:txBody>
                    <a:bodyPr/>
                    <a:p>
                      <a:pPr>
                        <a:defRPr/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Габриэль Грубер</a:t>
                      </a: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(XVIII</a:t>
                      </a: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Механика, архитектура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Преподавал в Полоцком коллегиуме, доктор наук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3686822" name=""/>
          <p:cNvSpPr txBox="1"/>
          <p:nvPr/>
        </p:nvSpPr>
        <p:spPr bwMode="auto">
          <a:xfrm flipH="0" flipV="0">
            <a:off x="718323" y="515470"/>
            <a:ext cx="11430611" cy="352657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lnSpc>
                <a:spcPct val="114999"/>
              </a:lnSpc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Итоги и историческое значение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Образование стало инструментом религиозной и культурной борьбы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2.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Сформировалась многоуровневая система образования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3.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Беларусь дала Европе плеяду учёных с мировым именем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4.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езуитские школы стали центрами науки и просвещения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5.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Эдукационная комиссия заложила основы светского образования</a:t>
            </a:r>
            <a:endParaRPr sz="2800">
              <a:latin typeface="Times New Roman"/>
              <a:cs typeface="Times New Roman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6.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Сохранялась связь с европейскими научными центрами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8404177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44044" y="4269440"/>
            <a:ext cx="10620719" cy="345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162659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80999" y="571500"/>
            <a:ext cx="11767323" cy="6729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793790" y="719257"/>
            <a:ext cx="2087404" cy="292298"/>
          </a:xfrm>
          <a:prstGeom prst="roundRect">
            <a:avLst>
              <a:gd name="adj" fmla="val 16948"/>
            </a:avLst>
          </a:prstGeom>
          <a:noFill/>
          <a:ln w="7620">
            <a:solidFill>
              <a:srgbClr val="224435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9754" y="806410"/>
            <a:ext cx="117872" cy="1178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1066562" y="771049"/>
            <a:ext cx="1718667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  <a:defRPr/>
            </a:pPr>
            <a:r>
              <a:rPr lang="en-US" sz="900">
                <a:solidFill>
                  <a:srgbClr val="224435"/>
                </a:solidFill>
                <a:latin typeface="Overpass Light"/>
                <a:ea typeface="Overpass Light"/>
                <a:cs typeface="Overpass Light"/>
              </a:rPr>
              <a:t>ОБРАЗОВАТЕЛЬНАЯ СИСТЕМА</a:t>
            </a:r>
            <a:endParaRPr lang="en-US" sz="900"/>
          </a:p>
        </p:txBody>
      </p:sp>
      <p:sp>
        <p:nvSpPr>
          <p:cNvPr id="5" name="Text 2"/>
          <p:cNvSpPr/>
          <p:nvPr/>
        </p:nvSpPr>
        <p:spPr bwMode="auto">
          <a:xfrm>
            <a:off x="793790" y="1070491"/>
            <a:ext cx="7579400" cy="460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  <a:defRPr/>
            </a:pPr>
            <a:r>
              <a:rPr lang="en-US" sz="29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Система образования в XVI–XVII веках</a:t>
            </a:r>
            <a:endParaRPr lang="en-US" sz="2900"/>
          </a:p>
        </p:txBody>
      </p:sp>
      <p:sp>
        <p:nvSpPr>
          <p:cNvPr id="6" name="Text 3"/>
          <p:cNvSpPr/>
          <p:nvPr/>
        </p:nvSpPr>
        <p:spPr bwMode="auto">
          <a:xfrm>
            <a:off x="793790" y="1899761"/>
            <a:ext cx="6341626" cy="1843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В этот период на территории Беларуси сформировалась разветвлённая сеть учебных заведений различных конфессий, что отражало религиозное многообразие региона.</a:t>
            </a:r>
            <a:endParaRPr lang="en-US" sz="2300"/>
          </a:p>
        </p:txBody>
      </p:sp>
      <p:sp>
        <p:nvSpPr>
          <p:cNvPr id="7" name="Text 4"/>
          <p:cNvSpPr/>
          <p:nvPr/>
        </p:nvSpPr>
        <p:spPr bwMode="auto">
          <a:xfrm>
            <a:off x="793790" y="3801785"/>
            <a:ext cx="6341626" cy="1843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К концу XVI века образовательная система включала несколько сотен школ, каждая из которых представляла определённое религиозное направление.</a:t>
            </a:r>
            <a:endParaRPr lang="en-US" sz="2300"/>
          </a:p>
        </p:txBody>
      </p:sp>
      <p:sp>
        <p:nvSpPr>
          <p:cNvPr id="8" name="Text 5"/>
          <p:cNvSpPr/>
          <p:nvPr/>
        </p:nvSpPr>
        <p:spPr bwMode="auto">
          <a:xfrm>
            <a:off x="7502604" y="1918216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150">
                <a:solidFill>
                  <a:srgbClr val="3B4E4E"/>
                </a:solidFill>
                <a:latin typeface="Syne Light"/>
                <a:ea typeface="Syne Light"/>
                <a:cs typeface="Syne Light"/>
              </a:rPr>
              <a:t>01</a:t>
            </a:r>
            <a:endParaRPr lang="en-US" sz="1150"/>
          </a:p>
        </p:txBody>
      </p:sp>
      <p:sp>
        <p:nvSpPr>
          <p:cNvPr id="9" name="Shape 6"/>
          <p:cNvSpPr/>
          <p:nvPr/>
        </p:nvSpPr>
        <p:spPr bwMode="auto">
          <a:xfrm>
            <a:off x="7502604" y="2153364"/>
            <a:ext cx="6341626" cy="1524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0" name="Text 7"/>
          <p:cNvSpPr/>
          <p:nvPr/>
        </p:nvSpPr>
        <p:spPr bwMode="auto">
          <a:xfrm>
            <a:off x="7502604" y="2257544"/>
            <a:ext cx="3660218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Протестантские школы</a:t>
            </a:r>
            <a:endParaRPr lang="en-US" sz="2300"/>
          </a:p>
        </p:txBody>
      </p:sp>
      <p:sp>
        <p:nvSpPr>
          <p:cNvPr id="11" name="Text 8"/>
          <p:cNvSpPr/>
          <p:nvPr/>
        </p:nvSpPr>
        <p:spPr bwMode="auto">
          <a:xfrm>
            <a:off x="7502604" y="2685098"/>
            <a:ext cx="5251013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Около 300 школ к концу XVI века</a:t>
            </a:r>
            <a:endParaRPr lang="en-US" sz="2300"/>
          </a:p>
        </p:txBody>
      </p:sp>
      <p:sp>
        <p:nvSpPr>
          <p:cNvPr id="12" name="Text 9"/>
          <p:cNvSpPr/>
          <p:nvPr/>
        </p:nvSpPr>
        <p:spPr bwMode="auto">
          <a:xfrm>
            <a:off x="7502604" y="3311604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150">
                <a:solidFill>
                  <a:srgbClr val="3B4E4E"/>
                </a:solidFill>
                <a:latin typeface="Syne Light"/>
                <a:ea typeface="Syne Light"/>
                <a:cs typeface="Syne Light"/>
              </a:rPr>
              <a:t>02</a:t>
            </a:r>
            <a:endParaRPr lang="en-US" sz="1150"/>
          </a:p>
        </p:txBody>
      </p:sp>
      <p:sp>
        <p:nvSpPr>
          <p:cNvPr id="13" name="Shape 10"/>
          <p:cNvSpPr/>
          <p:nvPr/>
        </p:nvSpPr>
        <p:spPr bwMode="auto">
          <a:xfrm>
            <a:off x="7502604" y="3546753"/>
            <a:ext cx="6341626" cy="1524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4" name="Text 11"/>
          <p:cNvSpPr/>
          <p:nvPr/>
        </p:nvSpPr>
        <p:spPr bwMode="auto">
          <a:xfrm>
            <a:off x="7502604" y="3650933"/>
            <a:ext cx="5791795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Иезуитские коллегиумы и академии</a:t>
            </a:r>
            <a:endParaRPr lang="en-US" sz="2300"/>
          </a:p>
        </p:txBody>
      </p:sp>
      <p:sp>
        <p:nvSpPr>
          <p:cNvPr id="15" name="Text 12"/>
          <p:cNvSpPr/>
          <p:nvPr/>
        </p:nvSpPr>
        <p:spPr bwMode="auto">
          <a:xfrm>
            <a:off x="7502604" y="4078486"/>
            <a:ext cx="5680591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Центры католического образования</a:t>
            </a:r>
            <a:endParaRPr lang="en-US" sz="2300"/>
          </a:p>
        </p:txBody>
      </p:sp>
      <p:sp>
        <p:nvSpPr>
          <p:cNvPr id="16" name="Text 13"/>
          <p:cNvSpPr/>
          <p:nvPr/>
        </p:nvSpPr>
        <p:spPr bwMode="auto">
          <a:xfrm>
            <a:off x="7502604" y="4704993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150">
                <a:solidFill>
                  <a:srgbClr val="3B4E4E"/>
                </a:solidFill>
                <a:latin typeface="Syne Light"/>
                <a:ea typeface="Syne Light"/>
                <a:cs typeface="Syne Light"/>
              </a:rPr>
              <a:t>03</a:t>
            </a:r>
            <a:endParaRPr lang="en-US" sz="1150"/>
          </a:p>
        </p:txBody>
      </p:sp>
      <p:sp>
        <p:nvSpPr>
          <p:cNvPr id="17" name="Shape 14"/>
          <p:cNvSpPr/>
          <p:nvPr/>
        </p:nvSpPr>
        <p:spPr bwMode="auto">
          <a:xfrm>
            <a:off x="7502604" y="4940141"/>
            <a:ext cx="6341626" cy="1524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8" name="Text 15"/>
          <p:cNvSpPr/>
          <p:nvPr/>
        </p:nvSpPr>
        <p:spPr bwMode="auto">
          <a:xfrm>
            <a:off x="7502604" y="5044321"/>
            <a:ext cx="2948702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Униатские школы</a:t>
            </a:r>
            <a:endParaRPr lang="en-US" sz="2300"/>
          </a:p>
        </p:txBody>
      </p:sp>
      <p:sp>
        <p:nvSpPr>
          <p:cNvPr id="19" name="Text 16"/>
          <p:cNvSpPr/>
          <p:nvPr/>
        </p:nvSpPr>
        <p:spPr bwMode="auto">
          <a:xfrm>
            <a:off x="7502604" y="5471874"/>
            <a:ext cx="5693331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Организованные орденом базилиан</a:t>
            </a:r>
            <a:endParaRPr lang="en-US" sz="2300"/>
          </a:p>
        </p:txBody>
      </p:sp>
      <p:sp>
        <p:nvSpPr>
          <p:cNvPr id="20" name="Text 17"/>
          <p:cNvSpPr/>
          <p:nvPr/>
        </p:nvSpPr>
        <p:spPr bwMode="auto">
          <a:xfrm>
            <a:off x="7502604" y="6098381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150">
                <a:solidFill>
                  <a:srgbClr val="3B4E4E"/>
                </a:solidFill>
                <a:latin typeface="Syne Light"/>
                <a:ea typeface="Syne Light"/>
                <a:cs typeface="Syne Light"/>
              </a:rPr>
              <a:t>04</a:t>
            </a:r>
            <a:endParaRPr lang="en-US" sz="1150"/>
          </a:p>
        </p:txBody>
      </p:sp>
      <p:sp>
        <p:nvSpPr>
          <p:cNvPr id="21" name="Shape 18"/>
          <p:cNvSpPr/>
          <p:nvPr/>
        </p:nvSpPr>
        <p:spPr bwMode="auto">
          <a:xfrm>
            <a:off x="7502604" y="6333529"/>
            <a:ext cx="6341626" cy="1524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2" name="Text 19"/>
          <p:cNvSpPr/>
          <p:nvPr/>
        </p:nvSpPr>
        <p:spPr bwMode="auto">
          <a:xfrm>
            <a:off x="7502604" y="6437709"/>
            <a:ext cx="4942761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Православные братские школы</a:t>
            </a:r>
            <a:endParaRPr lang="en-US" sz="2300"/>
          </a:p>
        </p:txBody>
      </p:sp>
      <p:sp>
        <p:nvSpPr>
          <p:cNvPr id="23" name="Text 20"/>
          <p:cNvSpPr/>
          <p:nvPr/>
        </p:nvSpPr>
        <p:spPr bwMode="auto">
          <a:xfrm>
            <a:off x="7502604" y="6865263"/>
            <a:ext cx="5911215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Защита национальной идентичности</a:t>
            </a:r>
            <a:endParaRPr lang="en-US" sz="23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693279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86117" y="705970"/>
            <a:ext cx="8506411" cy="6563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23861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86970" y="1322294"/>
            <a:ext cx="12677352" cy="5277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8139462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13764" y="986117"/>
            <a:ext cx="14039852" cy="6051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1226820"/>
            <a:ext cx="7039689" cy="460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  <a:defRPr/>
            </a:pPr>
            <a:r>
              <a:rPr lang="en-US" sz="29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Протестантские учебные заведения</a:t>
            </a:r>
            <a:endParaRPr lang="en-US" sz="2900"/>
          </a:p>
        </p:txBody>
      </p:sp>
      <p:sp>
        <p:nvSpPr>
          <p:cNvPr id="4" name="Shape 1"/>
          <p:cNvSpPr/>
          <p:nvPr/>
        </p:nvSpPr>
        <p:spPr bwMode="auto">
          <a:xfrm flipH="0" flipV="0">
            <a:off x="793789" y="1871382"/>
            <a:ext cx="4496533" cy="2085421"/>
          </a:xfrm>
          <a:prstGeom prst="roundRect">
            <a:avLst>
              <a:gd name="adj" fmla="val 3886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5" name="Shape 2"/>
          <p:cNvSpPr/>
          <p:nvPr/>
        </p:nvSpPr>
        <p:spPr bwMode="auto">
          <a:xfrm>
            <a:off x="778550" y="2074545"/>
            <a:ext cx="60960" cy="1882259"/>
          </a:xfrm>
          <a:prstGeom prst="roundRect">
            <a:avLst>
              <a:gd name="adj" fmla="val 101581"/>
            </a:avLst>
          </a:prstGeom>
          <a:solidFill>
            <a:srgbClr val="224435"/>
          </a:solidFill>
          <a:ln/>
        </p:spPr>
      </p:sp>
      <p:sp>
        <p:nvSpPr>
          <p:cNvPr id="6" name="Text 3"/>
          <p:cNvSpPr/>
          <p:nvPr/>
        </p:nvSpPr>
        <p:spPr bwMode="auto">
          <a:xfrm>
            <a:off x="1002148" y="1844050"/>
            <a:ext cx="3151728" cy="23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Организаторы движения</a:t>
            </a:r>
            <a:endParaRPr lang="en-US" sz="2000"/>
          </a:p>
        </p:txBody>
      </p:sp>
      <p:sp>
        <p:nvSpPr>
          <p:cNvPr id="7" name="Text 4"/>
          <p:cNvSpPr/>
          <p:nvPr/>
        </p:nvSpPr>
        <p:spPr bwMode="auto">
          <a:xfrm>
            <a:off x="890089" y="2262664"/>
            <a:ext cx="4018955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Николай Радзивилл Чёрный и другие представители кальвинистской шляхты активно поддерживали создание протестантских школ</a:t>
            </a:r>
            <a:endParaRPr lang="en-US" sz="2000"/>
          </a:p>
        </p:txBody>
      </p:sp>
      <p:sp>
        <p:nvSpPr>
          <p:cNvPr id="8" name="Shape 5"/>
          <p:cNvSpPr/>
          <p:nvPr/>
        </p:nvSpPr>
        <p:spPr bwMode="auto">
          <a:xfrm>
            <a:off x="793790" y="4104202"/>
            <a:ext cx="4389953" cy="1292662"/>
          </a:xfrm>
          <a:prstGeom prst="roundRect">
            <a:avLst>
              <a:gd name="adj" fmla="val 5659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9" name="Shape 6"/>
          <p:cNvSpPr/>
          <p:nvPr/>
        </p:nvSpPr>
        <p:spPr bwMode="auto">
          <a:xfrm>
            <a:off x="778550" y="4104202"/>
            <a:ext cx="60960" cy="1292662"/>
          </a:xfrm>
          <a:prstGeom prst="roundRect">
            <a:avLst>
              <a:gd name="adj" fmla="val 101581"/>
            </a:avLst>
          </a:prstGeom>
          <a:solidFill>
            <a:srgbClr val="224435"/>
          </a:solidFill>
          <a:ln/>
        </p:spPr>
      </p:sp>
      <p:sp>
        <p:nvSpPr>
          <p:cNvPr id="10" name="Text 7"/>
          <p:cNvSpPr/>
          <p:nvPr/>
        </p:nvSpPr>
        <p:spPr bwMode="auto">
          <a:xfrm>
            <a:off x="1002148" y="4266842"/>
            <a:ext cx="1731180" cy="23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Главная цель</a:t>
            </a:r>
            <a:endParaRPr lang="en-US" sz="2000"/>
          </a:p>
        </p:txBody>
      </p:sp>
      <p:sp>
        <p:nvSpPr>
          <p:cNvPr id="11" name="Text 8"/>
          <p:cNvSpPr/>
          <p:nvPr/>
        </p:nvSpPr>
        <p:spPr bwMode="auto">
          <a:xfrm>
            <a:off x="1002149" y="4644628"/>
            <a:ext cx="401895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18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Воспитание молодёжи в духе протестантизма и распространение реформационных идей</a:t>
            </a:r>
            <a:endParaRPr lang="en-US" sz="1800"/>
          </a:p>
        </p:txBody>
      </p:sp>
      <p:sp>
        <p:nvSpPr>
          <p:cNvPr id="12" name="Shape 9"/>
          <p:cNvSpPr/>
          <p:nvPr/>
        </p:nvSpPr>
        <p:spPr bwMode="auto">
          <a:xfrm>
            <a:off x="890089" y="5822096"/>
            <a:ext cx="4389953" cy="1292662"/>
          </a:xfrm>
          <a:prstGeom prst="roundRect">
            <a:avLst>
              <a:gd name="adj" fmla="val 5659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3" name="Shape 10"/>
          <p:cNvSpPr/>
          <p:nvPr/>
        </p:nvSpPr>
        <p:spPr bwMode="auto">
          <a:xfrm>
            <a:off x="778550" y="5544264"/>
            <a:ext cx="60960" cy="1292662"/>
          </a:xfrm>
          <a:prstGeom prst="roundRect">
            <a:avLst>
              <a:gd name="adj" fmla="val 101581"/>
            </a:avLst>
          </a:prstGeom>
          <a:solidFill>
            <a:srgbClr val="224435"/>
          </a:solidFill>
          <a:ln/>
        </p:spPr>
      </p:sp>
      <p:sp>
        <p:nvSpPr>
          <p:cNvPr id="14" name="Text 11"/>
          <p:cNvSpPr/>
          <p:nvPr/>
        </p:nvSpPr>
        <p:spPr bwMode="auto">
          <a:xfrm>
            <a:off x="1002148" y="5706903"/>
            <a:ext cx="3133256" cy="230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  <a:defRPr/>
            </a:pPr>
            <a:r>
              <a:rPr lang="en-US" sz="18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Преподавательский состав</a:t>
            </a:r>
            <a:endParaRPr lang="en-US" sz="1800"/>
          </a:p>
        </p:txBody>
      </p:sp>
      <p:sp>
        <p:nvSpPr>
          <p:cNvPr id="15" name="Text 12"/>
          <p:cNvSpPr/>
          <p:nvPr/>
        </p:nvSpPr>
        <p:spPr bwMode="auto">
          <a:xfrm>
            <a:off x="1002149" y="6084688"/>
            <a:ext cx="401895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Пасторы и проповедники, включая известных М. Чеховича и С. Будного</a:t>
            </a:r>
            <a:endParaRPr lang="en-US" sz="2000"/>
          </a:p>
        </p:txBody>
      </p:sp>
      <p:sp>
        <p:nvSpPr>
          <p:cNvPr id="16" name="Text 13"/>
          <p:cNvSpPr/>
          <p:nvPr/>
        </p:nvSpPr>
        <p:spPr bwMode="auto">
          <a:xfrm>
            <a:off x="5550932" y="2056090"/>
            <a:ext cx="2806779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Примеры школ</a:t>
            </a:r>
            <a:endParaRPr lang="en-US" sz="2300"/>
          </a:p>
        </p:txBody>
      </p:sp>
      <p:sp>
        <p:nvSpPr>
          <p:cNvPr id="17" name="Text 14"/>
          <p:cNvSpPr/>
          <p:nvPr/>
        </p:nvSpPr>
        <p:spPr bwMode="auto">
          <a:xfrm>
            <a:off x="5550932" y="2483644"/>
            <a:ext cx="2806779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Школа в Вильно</a:t>
            </a:r>
            <a:endParaRPr lang="en-US" sz="2300"/>
          </a:p>
        </p:txBody>
      </p:sp>
      <p:sp>
        <p:nvSpPr>
          <p:cNvPr id="18" name="Text 15"/>
          <p:cNvSpPr/>
          <p:nvPr/>
        </p:nvSpPr>
        <p:spPr bwMode="auto">
          <a:xfrm>
            <a:off x="5550932" y="2911197"/>
            <a:ext cx="2806779" cy="737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Несвижская школа</a:t>
            </a:r>
            <a:endParaRPr lang="en-US" sz="2300"/>
          </a:p>
        </p:txBody>
      </p:sp>
      <p:sp>
        <p:nvSpPr>
          <p:cNvPr id="19" name="Text 16"/>
          <p:cNvSpPr/>
          <p:nvPr/>
        </p:nvSpPr>
        <p:spPr bwMode="auto">
          <a:xfrm>
            <a:off x="5550932" y="3707368"/>
            <a:ext cx="2806779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Клецкая школа</a:t>
            </a:r>
            <a:endParaRPr lang="en-US" sz="230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50932" y="4241840"/>
            <a:ext cx="1824395" cy="1425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630400" cy="16767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22233" y="2578537"/>
            <a:ext cx="4384715" cy="419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  <a:defRPr/>
            </a:pPr>
            <a:r>
              <a:rPr lang="en-US" sz="26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Иезуитские коллегиумы</a:t>
            </a:r>
            <a:endParaRPr lang="en-US" sz="2600"/>
          </a:p>
        </p:txBody>
      </p:sp>
      <p:sp>
        <p:nvSpPr>
          <p:cNvPr id="4" name="Shape 1"/>
          <p:cNvSpPr/>
          <p:nvPr/>
        </p:nvSpPr>
        <p:spPr bwMode="auto">
          <a:xfrm>
            <a:off x="722233" y="3198971"/>
            <a:ext cx="4305895" cy="2549843"/>
          </a:xfrm>
          <a:prstGeom prst="roundRect">
            <a:avLst>
              <a:gd name="adj" fmla="val 2210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Shape 2"/>
          <p:cNvSpPr/>
          <p:nvPr/>
        </p:nvSpPr>
        <p:spPr bwMode="auto">
          <a:xfrm>
            <a:off x="863918" y="3340656"/>
            <a:ext cx="402431" cy="402431"/>
          </a:xfrm>
          <a:prstGeom prst="roundRect">
            <a:avLst>
              <a:gd name="adj" fmla="val 22719635"/>
            </a:avLst>
          </a:prstGeom>
          <a:solidFill>
            <a:srgbClr val="22443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4527" y="3451265"/>
            <a:ext cx="181094" cy="1810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 bwMode="auto">
          <a:xfrm>
            <a:off x="863918" y="3877151"/>
            <a:ext cx="2682835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Цель создания</a:t>
            </a:r>
            <a:endParaRPr lang="en-US" sz="2100"/>
          </a:p>
        </p:txBody>
      </p:sp>
      <p:sp>
        <p:nvSpPr>
          <p:cNvPr id="8" name="Text 4"/>
          <p:cNvSpPr/>
          <p:nvPr/>
        </p:nvSpPr>
        <p:spPr bwMode="auto">
          <a:xfrm>
            <a:off x="863918" y="4266009"/>
            <a:ext cx="4022527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Укрепление позиций католичества и полонизация населения ВКЛ</a:t>
            </a:r>
            <a:endParaRPr lang="en-US" sz="2100"/>
          </a:p>
        </p:txBody>
      </p:sp>
      <p:sp>
        <p:nvSpPr>
          <p:cNvPr id="9" name="Shape 5"/>
          <p:cNvSpPr/>
          <p:nvPr/>
        </p:nvSpPr>
        <p:spPr bwMode="auto">
          <a:xfrm>
            <a:off x="5162193" y="3198971"/>
            <a:ext cx="4305895" cy="2549843"/>
          </a:xfrm>
          <a:prstGeom prst="roundRect">
            <a:avLst>
              <a:gd name="adj" fmla="val 2210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Shape 6"/>
          <p:cNvSpPr/>
          <p:nvPr/>
        </p:nvSpPr>
        <p:spPr bwMode="auto">
          <a:xfrm>
            <a:off x="5303877" y="3340656"/>
            <a:ext cx="402431" cy="402431"/>
          </a:xfrm>
          <a:prstGeom prst="roundRect">
            <a:avLst>
              <a:gd name="adj" fmla="val 22719635"/>
            </a:avLst>
          </a:prstGeom>
          <a:solidFill>
            <a:srgbClr val="224435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14486" y="3451265"/>
            <a:ext cx="181094" cy="18109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 bwMode="auto">
          <a:xfrm>
            <a:off x="5303877" y="3877151"/>
            <a:ext cx="3256717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Особенности обучения</a:t>
            </a:r>
            <a:endParaRPr lang="en-US" sz="2100"/>
          </a:p>
        </p:txBody>
      </p:sp>
      <p:sp>
        <p:nvSpPr>
          <p:cNvPr id="13" name="Text 8"/>
          <p:cNvSpPr/>
          <p:nvPr/>
        </p:nvSpPr>
        <p:spPr bwMode="auto">
          <a:xfrm>
            <a:off x="5303877" y="4266009"/>
            <a:ext cx="4022527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Бесплатное образование, классно-урочная система, регулярные диспуты и дебаты</a:t>
            </a:r>
            <a:endParaRPr lang="en-US" sz="2100"/>
          </a:p>
        </p:txBody>
      </p:sp>
      <p:sp>
        <p:nvSpPr>
          <p:cNvPr id="14" name="Shape 9"/>
          <p:cNvSpPr/>
          <p:nvPr/>
        </p:nvSpPr>
        <p:spPr bwMode="auto">
          <a:xfrm>
            <a:off x="9602153" y="3198971"/>
            <a:ext cx="4305895" cy="2549843"/>
          </a:xfrm>
          <a:prstGeom prst="roundRect">
            <a:avLst>
              <a:gd name="adj" fmla="val 2210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5" name="Shape 10"/>
          <p:cNvSpPr/>
          <p:nvPr/>
        </p:nvSpPr>
        <p:spPr bwMode="auto">
          <a:xfrm>
            <a:off x="9743837" y="3340656"/>
            <a:ext cx="402431" cy="402431"/>
          </a:xfrm>
          <a:prstGeom prst="roundRect">
            <a:avLst>
              <a:gd name="adj" fmla="val 22719635"/>
            </a:avLst>
          </a:prstGeom>
          <a:solidFill>
            <a:srgbClr val="224435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854446" y="3451265"/>
            <a:ext cx="181094" cy="18109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 bwMode="auto">
          <a:xfrm>
            <a:off x="9743837" y="3877151"/>
            <a:ext cx="3473053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Педагогические методы</a:t>
            </a:r>
            <a:endParaRPr lang="en-US" sz="2100"/>
          </a:p>
        </p:txBody>
      </p:sp>
      <p:sp>
        <p:nvSpPr>
          <p:cNvPr id="18" name="Text 12"/>
          <p:cNvSpPr/>
          <p:nvPr/>
        </p:nvSpPr>
        <p:spPr bwMode="auto">
          <a:xfrm>
            <a:off x="9743837" y="4266009"/>
            <a:ext cx="4022527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Система поощрений и наказаний, социальная практика учащихся</a:t>
            </a:r>
            <a:endParaRPr lang="en-US" sz="2100"/>
          </a:p>
        </p:txBody>
      </p:sp>
      <p:sp>
        <p:nvSpPr>
          <p:cNvPr id="19" name="Shape 13"/>
          <p:cNvSpPr/>
          <p:nvPr/>
        </p:nvSpPr>
        <p:spPr bwMode="auto">
          <a:xfrm>
            <a:off x="722233" y="5899666"/>
            <a:ext cx="13185934" cy="1428036"/>
          </a:xfrm>
          <a:prstGeom prst="roundRect">
            <a:avLst>
              <a:gd name="adj" fmla="val 3945"/>
            </a:avLst>
          </a:prstGeom>
          <a:solidFill>
            <a:srgbClr val="CCE5DA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298" y="6083856"/>
            <a:ext cx="335280" cy="26824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 bwMode="auto">
          <a:xfrm>
            <a:off x="1325641" y="6067187"/>
            <a:ext cx="6072544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Основные иезуитские учебные заведения:</a:t>
            </a:r>
            <a:endParaRPr lang="en-US" sz="2100"/>
          </a:p>
        </p:txBody>
      </p:sp>
      <p:sp>
        <p:nvSpPr>
          <p:cNvPr id="22" name="Text 15"/>
          <p:cNvSpPr/>
          <p:nvPr/>
        </p:nvSpPr>
        <p:spPr bwMode="auto">
          <a:xfrm>
            <a:off x="1325641" y="6456045"/>
            <a:ext cx="12448461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  <a:defRPr/>
            </a:pPr>
            <a:r>
              <a:rPr lang="en-US" sz="2100" b="1">
                <a:solidFill>
                  <a:srgbClr val="000000"/>
                </a:solidFill>
                <a:latin typeface="Syne Bold"/>
                <a:ea typeface="Syne Bold"/>
                <a:cs typeface="Syne Bold"/>
              </a:rPr>
              <a:t>Виленская академия (1579), коллегиумы в Полоцке, Гродно, Орше и Мстиславле представляли передовую образовательную систему своего времени</a:t>
            </a:r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754023" y="868204"/>
            <a:ext cx="827961" cy="263009"/>
          </a:xfrm>
          <a:prstGeom prst="roundRect">
            <a:avLst>
              <a:gd name="adj" fmla="val 17891"/>
            </a:avLst>
          </a:prstGeom>
          <a:solidFill>
            <a:srgbClr val="DDEE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7962" y="943689"/>
            <a:ext cx="111919" cy="1119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1005840" y="910114"/>
            <a:ext cx="492204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  <a:defRPr/>
            </a:pPr>
            <a:r>
              <a:rPr lang="en-US" sz="85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1579 ГОД</a:t>
            </a:r>
            <a:endParaRPr lang="en-US" sz="850"/>
          </a:p>
        </p:txBody>
      </p:sp>
      <p:sp>
        <p:nvSpPr>
          <p:cNvPr id="5" name="Text 2"/>
          <p:cNvSpPr/>
          <p:nvPr/>
        </p:nvSpPr>
        <p:spPr bwMode="auto">
          <a:xfrm>
            <a:off x="754022" y="1190743"/>
            <a:ext cx="13029384" cy="875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850"/>
              </a:lnSpc>
              <a:buNone/>
              <a:defRPr/>
            </a:pPr>
            <a:r>
              <a:rPr lang="en-US" sz="55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Виленская иезуитская академия</a:t>
            </a:r>
            <a:r>
              <a:rPr lang="ru-RU" sz="5500" b="1">
                <a:solidFill>
                  <a:srgbClr val="233939"/>
                </a:solidFill>
                <a:latin typeface="Syne Bold"/>
                <a:ea typeface="Syne Bold"/>
                <a:cs typeface="Syne Bold"/>
              </a:rPr>
              <a:t> 1579</a:t>
            </a:r>
            <a:endParaRPr lang="en-US" sz="55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4023" y="2433518"/>
            <a:ext cx="2992755" cy="4757976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 bwMode="auto">
          <a:xfrm flipH="0" flipV="0">
            <a:off x="3968029" y="2263588"/>
            <a:ext cx="9915848" cy="1530575"/>
          </a:xfrm>
          <a:prstGeom prst="roundRect">
            <a:avLst>
              <a:gd name="adj" fmla="val 4323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8" name="Text 4"/>
          <p:cNvSpPr/>
          <p:nvPr/>
        </p:nvSpPr>
        <p:spPr bwMode="auto">
          <a:xfrm>
            <a:off x="6975634" y="2588776"/>
            <a:ext cx="2889766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Syne Bold"/>
                <a:ea typeface="Syne Bold"/>
                <a:cs typeface="Syne Bold"/>
              </a:rPr>
              <a:t>История основания</a:t>
            </a:r>
            <a:endParaRPr lang="en-US" sz="2200"/>
          </a:p>
        </p:txBody>
      </p:sp>
      <p:sp>
        <p:nvSpPr>
          <p:cNvPr id="9" name="Text 5"/>
          <p:cNvSpPr/>
          <p:nvPr/>
        </p:nvSpPr>
        <p:spPr bwMode="auto">
          <a:xfrm flipH="0" flipV="0">
            <a:off x="4248176" y="3028875"/>
            <a:ext cx="9342629" cy="610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Академия была основана в 1579 году на базе иезуитского коллегиума, открытого в 1570 году</a:t>
            </a:r>
            <a:endParaRPr lang="en-US" sz="1350"/>
          </a:p>
        </p:txBody>
      </p:sp>
      <p:sp>
        <p:nvSpPr>
          <p:cNvPr id="10" name="Shape 6"/>
          <p:cNvSpPr/>
          <p:nvPr/>
        </p:nvSpPr>
        <p:spPr bwMode="auto">
          <a:xfrm flipH="0" flipV="0">
            <a:off x="3968029" y="3934181"/>
            <a:ext cx="9915848" cy="996552"/>
          </a:xfrm>
          <a:prstGeom prst="roundRect">
            <a:avLst>
              <a:gd name="adj" fmla="val 0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1" name="Text 7"/>
          <p:cNvSpPr/>
          <p:nvPr/>
        </p:nvSpPr>
        <p:spPr bwMode="auto">
          <a:xfrm>
            <a:off x="6975633" y="4089439"/>
            <a:ext cx="1937051" cy="280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 b="1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Первый ректор</a:t>
            </a:r>
            <a:endParaRPr sz="2000" b="1"/>
          </a:p>
        </p:txBody>
      </p:sp>
      <p:sp>
        <p:nvSpPr>
          <p:cNvPr id="12" name="Text 8"/>
          <p:cNvSpPr/>
          <p:nvPr/>
        </p:nvSpPr>
        <p:spPr bwMode="auto">
          <a:xfrm flipH="0" flipV="0">
            <a:off x="4113705" y="4495442"/>
            <a:ext cx="9614914" cy="280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Пётр Скарга – выдающийся иезуитский проповедник и организатор образования</a:t>
            </a:r>
            <a:endParaRPr lang="en-US" sz="2000"/>
          </a:p>
        </p:txBody>
      </p:sp>
      <p:sp>
        <p:nvSpPr>
          <p:cNvPr id="13" name="Shape 9"/>
          <p:cNvSpPr/>
          <p:nvPr/>
        </p:nvSpPr>
        <p:spPr bwMode="auto">
          <a:xfrm flipH="0" flipV="0">
            <a:off x="3968029" y="5070753"/>
            <a:ext cx="9915848" cy="996552"/>
          </a:xfrm>
          <a:prstGeom prst="roundRect">
            <a:avLst>
              <a:gd name="adj" fmla="val 5902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4" name="Text 10"/>
          <p:cNvSpPr/>
          <p:nvPr/>
        </p:nvSpPr>
        <p:spPr bwMode="auto">
          <a:xfrm>
            <a:off x="6975633" y="5226009"/>
            <a:ext cx="1679593" cy="280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 b="1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Привилегии</a:t>
            </a:r>
            <a:endParaRPr sz="2200" b="1"/>
          </a:p>
        </p:txBody>
      </p:sp>
      <p:sp>
        <p:nvSpPr>
          <p:cNvPr id="15" name="Text 11"/>
          <p:cNvSpPr/>
          <p:nvPr/>
        </p:nvSpPr>
        <p:spPr bwMode="auto">
          <a:xfrm flipH="0" flipV="0">
            <a:off x="3968029" y="5632012"/>
            <a:ext cx="9760591" cy="280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2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Получила права, аналогичные знаменитому Падуанскому университету в Италии</a:t>
            </a:r>
            <a:endParaRPr lang="en-US" sz="2200"/>
          </a:p>
        </p:txBody>
      </p:sp>
      <p:sp>
        <p:nvSpPr>
          <p:cNvPr id="16" name="Shape 12"/>
          <p:cNvSpPr/>
          <p:nvPr/>
        </p:nvSpPr>
        <p:spPr bwMode="auto">
          <a:xfrm flipH="0" flipV="0">
            <a:off x="3968029" y="6207322"/>
            <a:ext cx="9915848" cy="996552"/>
          </a:xfrm>
          <a:prstGeom prst="roundRect">
            <a:avLst>
              <a:gd name="adj" fmla="val 5902"/>
            </a:avLst>
          </a:prstGeom>
          <a:solidFill>
            <a:srgbClr val="FFFDE6"/>
          </a:solidFill>
          <a:ln w="15240">
            <a:solidFill>
              <a:srgbClr val="C3D4CC"/>
            </a:solidFill>
            <a:prstDash val="solid"/>
          </a:ln>
        </p:spPr>
        <p:txBody>
          <a:bodyPr/>
          <a:p>
            <a:pPr>
              <a:defRPr/>
            </a:pPr>
            <a:endParaRPr/>
          </a:p>
        </p:txBody>
      </p:sp>
      <p:sp>
        <p:nvSpPr>
          <p:cNvPr id="17" name="Text 13"/>
          <p:cNvSpPr/>
          <p:nvPr/>
        </p:nvSpPr>
        <p:spPr bwMode="auto">
          <a:xfrm>
            <a:off x="6975633" y="6362580"/>
            <a:ext cx="1432089" cy="28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400" b="1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Значение</a:t>
            </a:r>
            <a:endParaRPr lang="en-US" sz="1350"/>
          </a:p>
        </p:txBody>
      </p:sp>
      <p:sp>
        <p:nvSpPr>
          <p:cNvPr id="18" name="Text 14"/>
          <p:cNvSpPr/>
          <p:nvPr/>
        </p:nvSpPr>
        <p:spPr bwMode="auto">
          <a:xfrm flipH="0" flipV="0">
            <a:off x="4032389" y="6768583"/>
            <a:ext cx="9760591" cy="280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  <a:defRPr/>
            </a:pPr>
            <a:r>
              <a:rPr lang="en-US" sz="2000">
                <a:solidFill>
                  <a:srgbClr val="3B4E4E"/>
                </a:solidFill>
                <a:latin typeface="Overpass Light"/>
                <a:ea typeface="Overpass Light"/>
                <a:cs typeface="Overpass Light"/>
              </a:rPr>
              <a:t>Главный научно-образовательный центр Великого княжества Литовского</a:t>
            </a:r>
            <a:endParaRPr lang="en-US" sz="2000"/>
          </a:p>
        </p:txBody>
      </p:sp>
      <p:sp>
        <p:nvSpPr>
          <p:cNvPr id="83488232" name=""/>
          <p:cNvSpPr txBox="1"/>
          <p:nvPr/>
        </p:nvSpPr>
        <p:spPr bwMode="auto">
          <a:xfrm flipH="0" flipV="0">
            <a:off x="9481323" y="4034117"/>
            <a:ext cx="4225337" cy="426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200" i="1">
                <a:solidFill>
                  <a:srgbClr val="C00000"/>
                </a:solidFill>
              </a:rPr>
              <a:t>ПОЛЬСКИЙ ЦИЦЕРОН</a:t>
            </a:r>
            <a:endParaRPr sz="2200" i="1">
              <a:solidFill>
                <a:srgbClr val="C00000"/>
              </a:solidFill>
            </a:endParaRPr>
          </a:p>
        </p:txBody>
      </p:sp>
      <p:sp>
        <p:nvSpPr>
          <p:cNvPr id="461346752" name=""/>
          <p:cNvSpPr txBox="1"/>
          <p:nvPr/>
        </p:nvSpPr>
        <p:spPr bwMode="auto">
          <a:xfrm flipH="0" flipV="0">
            <a:off x="1625999" y="224117"/>
            <a:ext cx="12048771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 i="1"/>
              <a:t>Стефан Баторий «Получить добрые знания и католическую веру»</a:t>
            </a:r>
            <a:endParaRPr sz="26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2026-01-02T11:35:46Z</dcterms:created>
  <dcterms:modified xsi:type="dcterms:W3CDTF">2026-01-02T12:35:23Z</dcterms:modified>
  <cp:category/>
  <cp:contentStatus/>
  <cp:version/>
</cp:coreProperties>
</file>