
<file path=[Content_Types].xml><?xml version="1.0" encoding="utf-8"?>
<Types xmlns="http://schemas.openxmlformats.org/package/2006/content-types">
  <Default Extension="jpg" ContentType="image/jpeg"/>
  <Default Extension="wmf" ContentType="image/x-wmf"/>
  <Default Extension="png" ContentType="image/png"/>
  <Default Extension="xml" ContentType="application/xml"/>
  <Default Extension="jpeg" ContentType="image/jpeg"/>
  <Default Extension="rels" ContentType="application/vnd.openxmlformats-package.relationships+xml"/>
  <Default Extension="bin" ContentType="application/vnd.openxmlformats-officedocument.oleObject"/>
  <Override PartName="/ppt/slides/slide46.xml" ContentType="application/vnd.openxmlformats-officedocument.presentationml.slide+xml"/>
  <Override PartName="/ppt/slides/slide45.xml" ContentType="application/vnd.openxmlformats-officedocument.presentationml.slide+xml"/>
  <Override PartName="/ppt/slides/slide43.xml" ContentType="application/vnd.openxmlformats-officedocument.presentationml.slide+xml"/>
  <Override PartName="/ppt/slides/slide42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35.xml" ContentType="application/vnd.openxmlformats-officedocument.presentationml.slide+xml"/>
  <Override PartName="/ppt/slides/slide41.xml" ContentType="application/vnd.openxmlformats-officedocument.presentationml.slide+xml"/>
  <Override PartName="/ppt/slides/slide32.xml" ContentType="application/vnd.openxmlformats-officedocument.presentationml.slide+xml"/>
  <Override PartName="/ppt/slides/slide29.xml" ContentType="application/vnd.openxmlformats-officedocument.presentationml.slide+xml"/>
  <Override PartName="/ppt/slides/slide36.xml" ContentType="application/vnd.openxmlformats-officedocument.presentationml.slide+xml"/>
  <Override PartName="/ppt/slides/slide28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23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27.xml" ContentType="application/vnd.openxmlformats-officedocument.presentationml.slide+xml"/>
  <Override PartName="/ppt/slides/slide33.xml" ContentType="application/vnd.openxmlformats-officedocument.presentationml.slide+xml"/>
  <Override PartName="/ppt/slides/slide10.xml" ContentType="application/vnd.openxmlformats-officedocument.presentationml.slide+xml"/>
  <Override PartName="/ppt/slides/slide24.xml" ContentType="application/vnd.openxmlformats-officedocument.presentationml.slide+xml"/>
  <Override PartName="/ppt/slides/slide30.xml" ContentType="application/vnd.openxmlformats-officedocument.presentationml.slide+xml"/>
  <Override PartName="/ppt/slides/slide37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6.xml" ContentType="application/vnd.openxmlformats-officedocument.presentationml.slide+xml"/>
  <Override PartName="/ppt/slides/slide47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7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Override PartName="/ppt/slides/slide44.xml" ContentType="application/vnd.openxmlformats-officedocument.presentationml.slide+xml"/>
  <Override PartName="/ppt/slides/slide14.xml" ContentType="application/vnd.openxmlformats-officedocument.presentationml.slide+xml"/>
  <Override PartName="/ppt/slides/slide31.xml" ContentType="application/vnd.openxmlformats-officedocument.presentationml.slide+xml"/>
  <Override PartName="/ppt/viewProps.xml" ContentType="application/vnd.openxmlformats-officedocument.presentationml.viewProp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12192000" cy="6858000"/>
  <p:notesSz cx="6858000" cy="12192000"/>
  <p:defaultTextStyle>
    <a:defPPr>
      <a:defRPr lang="be-BY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CCD2A3E2-ADAB-C8C3-B388-007CCBEBD509}">
  <a:tblStyle styleId="{CCD2A3E2-ADAB-C8C3-B388-007CCBEBD509}" styleName="Средний стиль 4 - акцент 1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254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presProps" Target="presProps.xml" /><Relationship Id="rId51" Type="http://schemas.openxmlformats.org/officeDocument/2006/relationships/tableStyles" Target="tableStyles.xml" /><Relationship Id="rId52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title" userDrawn="1">
  <p:cSld name="Титульны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10" hidden="0"/>
          <p:cNvSpPr/>
          <p:nvPr isPhoto="0" userDrawn="0"/>
        </p:nvSpPr>
        <p:spPr bwMode="auto"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5" name="Rectangle 11" hidden="0"/>
          <p:cNvSpPr/>
          <p:nvPr isPhoto="0" userDrawn="0"/>
        </p:nvSpPr>
        <p:spPr bwMode="auto">
          <a:xfrm>
            <a:off x="0" y="0"/>
            <a:ext cx="12192000" cy="3866920"/>
          </a:xfrm>
          <a:prstGeom prst="rect">
            <a:avLst/>
          </a:prstGeom>
          <a:gradFill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12" hidden="0"/>
          <p:cNvSpPr/>
          <p:nvPr isPhoto="0" userDrawn="0"/>
        </p:nvSpPr>
        <p:spPr bwMode="auto">
          <a:xfrm>
            <a:off x="0" y="2652311"/>
            <a:ext cx="12192000" cy="228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7" name="Oval 13" hidden="0"/>
          <p:cNvSpPr/>
          <p:nvPr isPhoto="0" userDrawn="0"/>
        </p:nvSpPr>
        <p:spPr bwMode="auto">
          <a:xfrm>
            <a:off x="0" y="1600200"/>
            <a:ext cx="12192000" cy="5105400"/>
          </a:xfrm>
          <a:prstGeom prst="ellipse">
            <a:avLst/>
          </a:prstGeom>
          <a:gradFill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8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9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EE31266B-A658-48AE-A8F5-0A88F704BF72}" type="datetimeFigureOut">
              <a:t>26.04.15</a:t>
            </a:fld>
            <a:endParaRPr lang="be-BY"/>
          </a:p>
        </p:txBody>
      </p:sp>
      <p:sp>
        <p:nvSpPr>
          <p:cNvPr id="10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be-BY"/>
          </a:p>
        </p:txBody>
      </p:sp>
      <p:sp>
        <p:nvSpPr>
          <p:cNvPr id="11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F7DC259-E7F4-4609-98AA-3BAF99A8DF89}" type="slidenum">
              <a:t>‹#›</a:t>
            </a:fld>
            <a:endParaRPr lang="be-BY"/>
          </a:p>
        </p:txBody>
      </p:sp>
      <p:sp>
        <p:nvSpPr>
          <p:cNvPr id="12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090109" y="3132290"/>
            <a:ext cx="9567135" cy="1793167"/>
          </a:xfrm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obj" userDrawn="1">
  <p:cSld name="Заголовок и объек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E3497EDE-6DA6-472F-AC75-C4998D86EEEE}" type="datetimeFigureOut">
              <a:t>26.04.15</a:t>
            </a:fld>
            <a:endParaRPr lang="be-BY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be-BY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CDF3C416-D564-4529-BC5D-553F2831AFA5}" type="slidenum">
              <a:t>‹#›</a:t>
            </a:fld>
            <a:endParaRPr lang="be-BY"/>
          </a:p>
        </p:txBody>
      </p:sp>
      <p:sp>
        <p:nvSpPr>
          <p:cNvPr id="7" name="Title 7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8" name="Content Placeholder 9" hidden="0"/>
          <p:cNvSpPr>
            <a:spLocks noGrp="1"/>
          </p:cNvSpPr>
          <p:nvPr isPhoto="0" userDrawn="0">
            <p:ph sz="quarter" idx="13" hasCustomPrompt="0"/>
          </p:nvPr>
        </p:nvSpPr>
        <p:spPr bwMode="auto">
          <a:xfrm>
            <a:off x="1524000" y="731520"/>
            <a:ext cx="8534400" cy="347472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secHead" userDrawn="1">
  <p:cSld name="Заголовок раздел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6" hidden="0"/>
          <p:cNvSpPr/>
          <p:nvPr isPhoto="0" userDrawn="0"/>
        </p:nvSpPr>
        <p:spPr bwMode="auto"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5" name="Rectangle 7" hidden="0"/>
          <p:cNvSpPr/>
          <p:nvPr isPhoto="0" userDrawn="0"/>
        </p:nvSpPr>
        <p:spPr bwMode="auto">
          <a:xfrm>
            <a:off x="0" y="0"/>
            <a:ext cx="12192000" cy="3866920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8" hidden="0"/>
          <p:cNvSpPr/>
          <p:nvPr isPhoto="0" userDrawn="0"/>
        </p:nvSpPr>
        <p:spPr bwMode="auto">
          <a:xfrm>
            <a:off x="0" y="2652311"/>
            <a:ext cx="12192000" cy="228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7" name="Oval 9" hidden="0"/>
          <p:cNvSpPr/>
          <p:nvPr isPhoto="0" userDrawn="0"/>
        </p:nvSpPr>
        <p:spPr bwMode="auto">
          <a:xfrm>
            <a:off x="0" y="1600200"/>
            <a:ext cx="12192000" cy="5105400"/>
          </a:xfrm>
          <a:prstGeom prst="ellipse">
            <a:avLst/>
          </a:prstGeom>
          <a:gradFill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8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2710927" y="2172648"/>
            <a:ext cx="7955555" cy="2423346"/>
          </a:xfrm>
        </p:spPr>
        <p:txBody>
          <a:bodyPr anchor="b"/>
          <a:lstStyle>
            <a:lvl1pPr algn="r">
              <a:defRPr sz="4600" b="1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EF250C97-B000-4933-A061-2F16326440AD}" type="datetimeFigureOut">
              <a:t>4/26/2015</a:t>
            </a:fld>
            <a:endParaRPr lang="en-US"/>
          </a:p>
        </p:txBody>
      </p:sp>
      <p:sp>
        <p:nvSpPr>
          <p:cNvPr id="11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CA6FF9FB-2E07-4CDA-9DCB-39A79E2C845A}" type="slidenum">
              <a:t>‹#›</a:t>
            </a:fld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twoObj" userDrawn="1">
  <p:cSld name="Два объект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EE31266B-A658-48AE-A8F5-0A88F704BF72}" type="datetimeFigureOut">
              <a:t>26.04.15</a:t>
            </a:fld>
            <a:endParaRPr lang="be-BY"/>
          </a:p>
        </p:txBody>
      </p:sp>
      <p:sp>
        <p:nvSpPr>
          <p:cNvPr id="5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be-BY"/>
          </a:p>
        </p:txBody>
      </p:sp>
      <p:sp>
        <p:nvSpPr>
          <p:cNvPr id="6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F7DC259-E7F4-4609-98AA-3BAF99A8DF89}" type="slidenum">
              <a:t>‹#›</a:t>
            </a:fld>
            <a:endParaRPr lang="be-BY"/>
          </a:p>
        </p:txBody>
      </p:sp>
      <p:sp>
        <p:nvSpPr>
          <p:cNvPr id="7" name="Title 7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8" name="Content Placeholder 8" hidden="0"/>
          <p:cNvSpPr>
            <a:spLocks noGrp="1"/>
          </p:cNvSpPr>
          <p:nvPr isPhoto="0" userDrawn="0">
            <p:ph sz="quarter" idx="13" hasCustomPrompt="0"/>
          </p:nvPr>
        </p:nvSpPr>
        <p:spPr bwMode="auto">
          <a:xfrm>
            <a:off x="1523999" y="731519"/>
            <a:ext cx="4462272" cy="347472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Content Placeholder 10" hidden="0"/>
          <p:cNvSpPr>
            <a:spLocks noGrp="1"/>
          </p:cNvSpPr>
          <p:nvPr isPhoto="0" userDrawn="0">
            <p:ph sz="quarter" idx="14" hasCustomPrompt="0"/>
          </p:nvPr>
        </p:nvSpPr>
        <p:spPr bwMode="auto">
          <a:xfrm>
            <a:off x="6193536" y="731520"/>
            <a:ext cx="4462272" cy="347472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twoTxTwoObj" userDrawn="1">
  <p:cSld name="Сравнение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Text Placeholder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>
              <a:spcBef>
                <a:spcPts val="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/>
              <a:buNone/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Content Placeholder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6193366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Date Placeholder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EE31266B-A658-48AE-A8F5-0A88F704BF72}" type="datetimeFigureOut">
              <a:t>26.04.15</a:t>
            </a:fld>
            <a:endParaRPr lang="be-BY"/>
          </a:p>
        </p:txBody>
      </p:sp>
      <p:sp>
        <p:nvSpPr>
          <p:cNvPr id="9" name="Footer Placeholder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be-BY"/>
          </a:p>
        </p:txBody>
      </p:sp>
      <p:sp>
        <p:nvSpPr>
          <p:cNvPr id="10" name="Slide Number Placeholder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F7DC259-E7F4-4609-98AA-3BAF99A8DF89}" type="slidenum">
              <a:t>‹#›</a:t>
            </a:fld>
            <a:endParaRPr lang="be-BY"/>
          </a:p>
        </p:txBody>
      </p:sp>
      <p:sp>
        <p:nvSpPr>
          <p:cNvPr id="11" name="Title 9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titleOnly" userDrawn="1">
  <p:cSld name="Только заголовок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EE31266B-A658-48AE-A8F5-0A88F704BF72}" type="datetimeFigureOut">
              <a:t>26.04.15</a:t>
            </a:fld>
            <a:endParaRPr lang="be-BY"/>
          </a:p>
        </p:txBody>
      </p:sp>
      <p:sp>
        <p:nvSpPr>
          <p:cNvPr id="6" name="Footer Placeholder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be-BY"/>
          </a:p>
        </p:txBody>
      </p:sp>
      <p:sp>
        <p:nvSpPr>
          <p:cNvPr id="7" name="Slide Number Placeholder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F7DC259-E7F4-4609-98AA-3BAF99A8DF89}" type="slidenum">
              <a:t>‹#›</a:t>
            </a:fld>
            <a:endParaRPr lang="be-BY"/>
          </a:p>
        </p:txBody>
      </p:sp>
    </p:spTree>
  </p:cSld>
  <p:clrMapOvr>
    <a:masterClrMapping/>
  </p:clrMapOvr>
  <p:hf dt="1" ftr="1" hdr="1" sldNum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blank" userDrawn="1">
  <p:cSld name="Пусто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EE31266B-A658-48AE-A8F5-0A88F704BF72}" type="datetimeFigureOut">
              <a:t>26.04.15</a:t>
            </a:fld>
            <a:endParaRPr lang="be-BY"/>
          </a:p>
        </p:txBody>
      </p:sp>
      <p:sp>
        <p:nvSpPr>
          <p:cNvPr id="5" name="Footer Placeholder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be-BY"/>
          </a:p>
        </p:txBody>
      </p:sp>
      <p:sp>
        <p:nvSpPr>
          <p:cNvPr id="6" name="Slide Number Placeholder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F7DC259-E7F4-4609-98AA-3BAF99A8DF89}" type="slidenum">
              <a:t>‹#›</a:t>
            </a:fld>
            <a:endParaRPr lang="be-BY"/>
          </a:p>
        </p:txBody>
      </p:sp>
    </p:spTree>
  </p:cSld>
  <p:clrMapOvr>
    <a:masterClrMapping/>
  </p:clrMapOvr>
  <p:hf dt="1" ftr="1" hdr="1" sldNum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objTx" userDrawn="1">
  <p:cSld name="Объект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118794" y="2209801"/>
            <a:ext cx="4848113" cy="1258493"/>
          </a:xfrm>
        </p:spPr>
        <p:txBody>
          <a:bodyPr anchor="b">
            <a:noAutofit/>
          </a:bodyPr>
          <a:lstStyle>
            <a:lvl1pPr marL="228600" indent="-228600" algn="l">
              <a:defRPr sz="28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EE31266B-A658-48AE-A8F5-0A88F704BF72}" type="datetimeFigureOut">
              <a:t>26.04.15</a:t>
            </a:fld>
            <a:endParaRPr lang="be-BY"/>
          </a:p>
        </p:txBody>
      </p:sp>
      <p:sp>
        <p:nvSpPr>
          <p:cNvPr id="8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be-BY"/>
          </a:p>
        </p:txBody>
      </p:sp>
      <p:sp>
        <p:nvSpPr>
          <p:cNvPr id="9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F7DC259-E7F4-4609-98AA-3BAF99A8DF89}" type="slidenum">
              <a:t>‹#›</a:t>
            </a:fld>
            <a:endParaRPr lang="be-BY"/>
          </a:p>
        </p:txBody>
      </p:sp>
    </p:spTree>
  </p:cSld>
  <p:clrMapOvr>
    <a:masterClrMapping/>
  </p:clrMapOvr>
  <p:hf dt="1" ftr="1" hdr="1" sldNum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picTx" userDrawn="1">
  <p:cSld name="Рисунок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7" hidden="0"/>
          <p:cNvSpPr/>
          <p:nvPr isPhoto="0" userDrawn="0"/>
        </p:nvSpPr>
        <p:spPr bwMode="auto"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5" name="Rectangle 8" hidden="0"/>
          <p:cNvSpPr/>
          <p:nvPr isPhoto="0" userDrawn="0"/>
        </p:nvSpPr>
        <p:spPr bwMode="auto">
          <a:xfrm>
            <a:off x="0" y="0"/>
            <a:ext cx="12192000" cy="3866920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9" hidden="0"/>
          <p:cNvSpPr/>
          <p:nvPr isPhoto="0" userDrawn="0"/>
        </p:nvSpPr>
        <p:spPr bwMode="auto">
          <a:xfrm>
            <a:off x="0" y="2652311"/>
            <a:ext cx="12192000" cy="228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7" name="Oval 10" hidden="0"/>
          <p:cNvSpPr/>
          <p:nvPr isPhoto="0" userDrawn="0"/>
        </p:nvSpPr>
        <p:spPr bwMode="auto">
          <a:xfrm>
            <a:off x="0" y="1600200"/>
            <a:ext cx="12192000" cy="5105400"/>
          </a:xfrm>
          <a:prstGeom prst="ellipse">
            <a:avLst/>
          </a:prstGeom>
          <a:gradFill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8" name="Picture Placeholder 2" hidden="0"/>
          <p:cNvSpPr>
            <a:spLocks noGrp="1"/>
          </p:cNvSpPr>
          <p:nvPr isPhoto="0" userDrawn="0">
            <p:ph type="pic" idx="1" hasCustomPrompt="0"/>
          </p:nvPr>
        </p:nvSpPr>
        <p:spPr bwMode="auto"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9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EE31266B-A658-48AE-A8F5-0A88F704BF72}" type="datetimeFigureOut">
              <a:t>26.04.15</a:t>
            </a:fld>
            <a:endParaRPr lang="be-BY"/>
          </a:p>
        </p:txBody>
      </p:sp>
      <p:sp>
        <p:nvSpPr>
          <p:cNvPr id="11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be-BY"/>
          </a:p>
        </p:txBody>
      </p:sp>
      <p:sp>
        <p:nvSpPr>
          <p:cNvPr id="12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F7DC259-E7F4-4609-98AA-3BAF99A8DF89}" type="slidenum">
              <a:t>‹#›</a:t>
            </a:fld>
            <a:endParaRPr lang="be-BY"/>
          </a:p>
        </p:txBody>
      </p:sp>
      <p:sp>
        <p:nvSpPr>
          <p:cNvPr id="13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vertTx" userDrawn="1">
  <p:cSld name="Заголовок и вертикальный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2540000" y="731519"/>
            <a:ext cx="8534400" cy="3474720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EE31266B-A658-48AE-A8F5-0A88F704BF72}" type="datetimeFigureOut">
              <a:t>26.04.15</a:t>
            </a:fld>
            <a:endParaRPr lang="be-BY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be-BY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F7DC259-E7F4-4609-98AA-3BAF99A8DF89}" type="slidenum">
              <a:t>‹#›</a:t>
            </a:fld>
            <a:endParaRPr lang="be-BY"/>
          </a:p>
        </p:txBody>
      </p:sp>
    </p:spTree>
  </p:cSld>
  <p:clrMapOvr>
    <a:masterClrMapping/>
  </p:clrMapOvr>
  <p:hf dt="1" ftr="1" hdr="1" sldNum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vertTitleAndTx" userDrawn="1">
  <p:cSld name="Вертикальный заголовок и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cal Title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1538344" y="376518"/>
            <a:ext cx="2743200" cy="5238339"/>
          </a:xfrm>
        </p:spPr>
        <p:txBody>
          <a:bodyPr vert="eaVert"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4432151" y="731520"/>
            <a:ext cx="6439048" cy="4894729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EE31266B-A658-48AE-A8F5-0A88F704BF72}" type="datetimeFigureOut">
              <a:t>26.04.15</a:t>
            </a:fld>
            <a:endParaRPr lang="be-BY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be-BY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F7DC259-E7F4-4609-98AA-3BAF99A8DF89}" type="slidenum">
              <a:t>‹#›</a:t>
            </a:fld>
            <a:endParaRPr lang="be-BY"/>
          </a:p>
        </p:txBody>
      </p:sp>
    </p:spTree>
  </p:cSld>
  <p:clrMapOvr>
    <a:masterClrMapping/>
  </p:clrMapOvr>
  <p:hf dt="1" ftr="1" hdr="1" sldNum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blipFill>
          <a:blip r:embed="rId13">
            <a:alphaModFix amt="53000"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6" hidden="0"/>
          <p:cNvSpPr/>
          <p:nvPr isPhoto="0" userDrawn="0"/>
        </p:nvSpPr>
        <p:spPr bwMode="auto">
          <a:xfrm>
            <a:off x="0" y="5105400"/>
            <a:ext cx="12192000" cy="1752599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5" name="Rectangle 7" hidden="0"/>
          <p:cNvSpPr/>
          <p:nvPr isPhoto="0" userDrawn="0"/>
        </p:nvSpPr>
        <p:spPr bwMode="auto">
          <a:xfrm>
            <a:off x="0" y="0"/>
            <a:ext cx="12192000" cy="5105400"/>
          </a:xfrm>
          <a:prstGeom prst="rect">
            <a:avLst/>
          </a:prstGeom>
          <a:gradFill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8" hidden="0"/>
          <p:cNvSpPr/>
          <p:nvPr isPhoto="0" userDrawn="0"/>
        </p:nvSpPr>
        <p:spPr bwMode="auto">
          <a:xfrm>
            <a:off x="0" y="3768304"/>
            <a:ext cx="12192000" cy="228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7" name="Oval 9" hidden="0"/>
          <p:cNvSpPr/>
          <p:nvPr isPhoto="0" userDrawn="0"/>
        </p:nvSpPr>
        <p:spPr bwMode="auto">
          <a:xfrm>
            <a:off x="0" y="1600200"/>
            <a:ext cx="12192000" cy="5105400"/>
          </a:xfrm>
          <a:prstGeom prst="ellipse">
            <a:avLst/>
          </a:prstGeom>
          <a:gradFill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8" name="Title Placeholder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2391053" y="4372168"/>
            <a:ext cx="8683348" cy="1143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0" name="Date Placeholder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EE31266B-A658-48AE-A8F5-0A88F704BF72}" type="datetimeFigureOut">
              <a:t>26.04.15</a:t>
            </a:fld>
            <a:endParaRPr lang="be-BY"/>
          </a:p>
        </p:txBody>
      </p:sp>
      <p:sp>
        <p:nvSpPr>
          <p:cNvPr id="11" name="Footer Placehold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be-BY"/>
          </a:p>
        </p:txBody>
      </p:sp>
      <p:sp>
        <p:nvSpPr>
          <p:cNvPr id="12" name="Slide Number Placeholder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0F7DC259-E7F4-4609-98AA-3BAF99A8DF89}" type="slidenum">
              <a:t>‹#›</a:t>
            </a:fld>
            <a:endParaRPr lang="be-BY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1" ftr="1" hdr="1" sldNum="1"/>
  <p:txStyles>
    <p:titleStyle>
      <a:lvl1pPr marL="320040" indent="-320040" algn="r" defTabSz="914400">
        <a:spcBef>
          <a:spcPts val="0"/>
        </a:spcBef>
        <a:buClr>
          <a:schemeClr val="accent6">
            <a:lumMod val="75000"/>
          </a:schemeClr>
        </a:buClr>
        <a:buSzPct val="128000"/>
        <a:buFont typeface="Georgia"/>
        <a:buChar char="*"/>
        <a:defRPr sz="4600" b="1" i="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latin typeface="+mj-lt"/>
          <a:ea typeface="+mj-ea"/>
          <a:cs typeface="+mj-cs"/>
        </a:defRPr>
      </a:lvl1pPr>
      <a:lvl2pPr>
        <a:defRPr>
          <a:solidFill>
            <a:schemeClr val="tx2"/>
          </a:solidFill>
        </a:defRPr>
      </a:lvl2pPr>
      <a:lvl3pPr>
        <a:defRPr>
          <a:solidFill>
            <a:schemeClr val="tx2"/>
          </a:solidFill>
        </a:defRPr>
      </a:lvl3pPr>
      <a:lvl4pPr>
        <a:defRPr>
          <a:solidFill>
            <a:schemeClr val="tx2"/>
          </a:solidFill>
        </a:defRPr>
      </a:lvl4pPr>
      <a:lvl5pPr>
        <a:defRPr>
          <a:solidFill>
            <a:schemeClr val="tx2"/>
          </a:solidFill>
        </a:defRPr>
      </a:lvl5pPr>
      <a:lvl6pPr>
        <a:defRPr>
          <a:solidFill>
            <a:schemeClr val="tx2"/>
          </a:solidFill>
        </a:defRPr>
      </a:lvl6pPr>
      <a:lvl7pPr>
        <a:defRPr>
          <a:solidFill>
            <a:schemeClr val="tx2"/>
          </a:solidFill>
        </a:defRPr>
      </a:lvl7pPr>
      <a:lvl8pPr>
        <a:defRPr>
          <a:solidFill>
            <a:schemeClr val="tx2"/>
          </a:solidFill>
        </a:defRPr>
      </a:lvl8pPr>
      <a:lvl9pPr>
        <a:defRPr>
          <a:solidFill>
            <a:schemeClr val="tx2"/>
          </a:solidFill>
        </a:defRPr>
      </a:lvl9pPr>
    </p:titleStyle>
    <p:bodyStyle>
      <a:lvl1pPr marL="228600" indent="-182880" algn="l" defTabSz="914400">
        <a:spcBef>
          <a:spcPts val="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/>
        <a:buChar char="*"/>
        <a:defRPr sz="2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>
        <a:spcBef>
          <a:spcPts val="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/>
        <a:buChar char="*"/>
        <a:defRPr sz="20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>
        <a:spcBef>
          <a:spcPts val="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/>
        <a:buChar char="*"/>
        <a:defRPr sz="18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>
        <a:spcBef>
          <a:spcPts val="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/>
        <a:buChar char="*"/>
        <a:defRPr sz="16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>
        <a:spcBef>
          <a:spcPts val="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/>
        <a:buChar char="*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>
        <a:spcBef>
          <a:spcPts val="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/>
        <a:buChar char="*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>
        <a:spcBef>
          <a:spcPts val="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/>
        <a:buChar char="*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>
        <a:spcBef>
          <a:spcPts val="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/>
        <a:buChar char="*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>
        <a:spcBef>
          <a:spcPts val="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/>
        <a:buChar char="*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jp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Relationship Id="rId4" Type="http://schemas.openxmlformats.org/officeDocument/2006/relationships/image" Target="../media/image24.jpg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jpg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jp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0.jpg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.jpg"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jpg"/></Relationships>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jpg"/></Relationships>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jpg"/></Relationships>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дзаголовок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4151784" y="6237312"/>
            <a:ext cx="6400800" cy="456456"/>
          </a:xfrm>
        </p:spPr>
        <p:txBody>
          <a:bodyPr/>
          <a:lstStyle/>
          <a:p>
            <a:pPr>
              <a:lnSpc>
                <a:spcPct val="104999"/>
              </a:lnSpc>
              <a:defRPr/>
            </a:pPr>
            <a:r>
              <a:rPr lang="ru-RU" sz="2400" b="1" i="1"/>
              <a:t>10 класс, история Беларуси</a:t>
            </a:r>
            <a:endParaRPr lang="be-BY" sz="2400" b="1" i="1"/>
          </a:p>
        </p:txBody>
      </p:sp>
      <p:sp>
        <p:nvSpPr>
          <p:cNvPr id="5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>
          <a:xfrm>
            <a:off x="1703512" y="188640"/>
            <a:ext cx="3672408" cy="648072"/>
          </a:xfrm>
        </p:spPr>
        <p:txBody>
          <a:bodyPr/>
          <a:lstStyle/>
          <a:p>
            <a:pPr algn="ctr">
              <a:defRPr/>
            </a:pPr>
            <a:endParaRPr lang="be-BY" sz="3600">
              <a:solidFill>
                <a:srgbClr val="C00000"/>
              </a:solidFill>
            </a:endParaRPr>
          </a:p>
        </p:txBody>
      </p:sp>
      <p:sp>
        <p:nvSpPr>
          <p:cNvPr id="6" name="Заголовок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2711624" y="1628800"/>
            <a:ext cx="6777318" cy="1731982"/>
          </a:xfrm>
        </p:spPr>
        <p:txBody>
          <a:bodyPr/>
          <a:lstStyle/>
          <a:p>
            <a:pPr>
              <a:defRPr/>
            </a:pPr>
            <a:r>
              <a:rPr lang="ru-RU" b="1">
                <a:solidFill>
                  <a:schemeClr val="accent1">
                    <a:lumMod val="50000"/>
                  </a:schemeClr>
                </a:solidFill>
              </a:rPr>
              <a:t>МАССОВАЯ БОРЬБА ПРОТИВ ГЕРМАНСКИХ ОККУПАНТОВ</a:t>
            </a:r>
            <a:endParaRPr lang="be-BY" b="1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1" hidden="0"/>
          <p:cNvGraphicFramePr>
            <a:graphicFrameLocks xmlns:a="http://schemas.openxmlformats.org/drawingml/2006/main" noGrp="1"/>
          </p:cNvGraphicFramePr>
          <p:nvPr isPhoto="0" userDrawn="0"/>
        </p:nvGraphicFramePr>
        <p:xfrm>
          <a:off x="1703513" y="1124745"/>
          <a:ext cx="8784975" cy="5674499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{CCD2A3E2-ADAB-C8C3-B388-007CCBEBD509}</a:tableStyleId>
              </a:tblPr>
              <a:tblGrid>
                <a:gridCol w="2928325"/>
                <a:gridCol w="2256251"/>
                <a:gridCol w="3600399"/>
              </a:tblGrid>
              <a:tr h="693077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400" b="1">
                          <a:latin typeface="Calibri"/>
                        </a:rPr>
                        <a:t>ФАМИЛИЯ, ИМЯ УЧАСТНИКА</a:t>
                      </a:r>
                      <a:endParaRPr lang="be-BY" sz="2400" b="1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400" b="1">
                          <a:latin typeface="Calibri"/>
                        </a:rPr>
                        <a:t>КЕМ ЯВЛЯЛСЯ</a:t>
                      </a:r>
                      <a:endParaRPr lang="be-BY" sz="2400" b="1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400" b="1">
                          <a:latin typeface="Calibri"/>
                        </a:rPr>
                        <a:t>ЧЕМ ИЗВЕСТЕН</a:t>
                      </a:r>
                      <a:endParaRPr lang="be-BY" sz="2400" b="1">
                        <a:latin typeface="Calibri"/>
                      </a:endParaRPr>
                    </a:p>
                  </a:txBody>
                  <a:tcPr/>
                </a:tc>
              </a:tr>
              <a:tr h="693077">
                <a:tc>
                  <a:txBody>
                    <a:bodyPr/>
                    <a:p>
                      <a:pPr algn="ctr">
                        <a:defRPr/>
                      </a:pPr>
                      <a:endParaRPr lang="be-BY" sz="2400" b="1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be-BY" sz="2400" b="1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be-BY" sz="2400" b="1">
                        <a:latin typeface="Calibri"/>
                      </a:endParaRPr>
                    </a:p>
                  </a:txBody>
                  <a:tcPr/>
                </a:tc>
              </a:tr>
              <a:tr h="693077">
                <a:tc>
                  <a:txBody>
                    <a:bodyPr/>
                    <a:p>
                      <a:pPr algn="ctr">
                        <a:defRPr/>
                      </a:pPr>
                      <a:endParaRPr lang="be-BY" sz="2400" b="1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be-BY" sz="2400" b="1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be-BY" sz="2400" b="1">
                        <a:latin typeface="Calibri"/>
                      </a:endParaRPr>
                    </a:p>
                  </a:txBody>
                  <a:tcPr/>
                </a:tc>
              </a:tr>
              <a:tr h="693077">
                <a:tc>
                  <a:txBody>
                    <a:bodyPr/>
                    <a:p>
                      <a:pPr algn="ctr">
                        <a:defRPr/>
                      </a:pPr>
                      <a:endParaRPr lang="be-BY" sz="2400" b="1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be-BY" sz="2400" b="1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be-BY" sz="2400" b="1">
                        <a:latin typeface="Calibri"/>
                      </a:endParaRPr>
                    </a:p>
                  </a:txBody>
                  <a:tcPr/>
                </a:tc>
              </a:tr>
              <a:tr h="693077">
                <a:tc>
                  <a:txBody>
                    <a:bodyPr/>
                    <a:p>
                      <a:pPr algn="ctr">
                        <a:defRPr/>
                      </a:pPr>
                      <a:endParaRPr lang="be-BY" sz="2400" b="1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be-BY" sz="2400" b="1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be-BY" sz="2400" b="1">
                        <a:latin typeface="Calibri"/>
                      </a:endParaRPr>
                    </a:p>
                  </a:txBody>
                  <a:tcPr/>
                </a:tc>
              </a:tr>
              <a:tr h="693077">
                <a:tc>
                  <a:txBody>
                    <a:bodyPr/>
                    <a:p>
                      <a:pPr algn="ctr">
                        <a:defRPr/>
                      </a:pPr>
                      <a:endParaRPr lang="be-BY" sz="2400" b="1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be-BY" sz="2400" b="1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be-BY" sz="2400" b="1">
                        <a:latin typeface="Calibri"/>
                      </a:endParaRPr>
                    </a:p>
                  </a:txBody>
                  <a:tcPr/>
                </a:tc>
              </a:tr>
              <a:tr h="693077">
                <a:tc>
                  <a:txBody>
                    <a:bodyPr/>
                    <a:p>
                      <a:pPr algn="ctr">
                        <a:defRPr/>
                      </a:pPr>
                      <a:endParaRPr lang="be-BY" sz="2400" b="1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be-BY" sz="2400" b="1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be-BY" sz="2400" b="1">
                        <a:latin typeface="Calibri"/>
                      </a:endParaRPr>
                    </a:p>
                  </a:txBody>
                  <a:tcPr/>
                </a:tc>
              </a:tr>
              <a:tr h="693077">
                <a:tc>
                  <a:txBody>
                    <a:bodyPr/>
                    <a:p>
                      <a:pPr algn="ctr">
                        <a:defRPr/>
                      </a:pPr>
                      <a:endParaRPr lang="be-BY" sz="2400" b="1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be-BY" sz="2400" b="1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be-BY" sz="2400" b="1">
                        <a:latin typeface="Calibri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2" hidden="0"/>
          <p:cNvSpPr/>
          <p:nvPr isPhoto="0" userDrawn="0"/>
        </p:nvSpPr>
        <p:spPr bwMode="auto">
          <a:xfrm>
            <a:off x="1524000" y="1"/>
            <a:ext cx="91440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800" b="1">
                <a:ln w="1905"/>
                <a:solidFill>
                  <a:schemeClr val="accent1">
                    <a:lumMod val="50000"/>
                  </a:schemeClr>
                </a:solidFill>
                <a:latin typeface="Calibri"/>
              </a:rPr>
              <a:t>Заполнить таблицу </a:t>
            </a:r>
            <a:endParaRPr/>
          </a:p>
          <a:p>
            <a:pPr algn="ctr">
              <a:defRPr/>
            </a:pPr>
            <a:r>
              <a:rPr lang="ru-RU" sz="2800" b="1">
                <a:ln w="1905"/>
                <a:solidFill>
                  <a:schemeClr val="accent1">
                    <a:lumMod val="50000"/>
                  </a:schemeClr>
                </a:solidFill>
                <a:latin typeface="Calibri"/>
              </a:rPr>
              <a:t>«Массовая борьба против германских оккупантов»</a:t>
            </a:r>
            <a:endParaRPr lang="ru-RU" sz="2800" b="1">
              <a:ln w="1905"/>
              <a:solidFill>
                <a:schemeClr val="accent1">
                  <a:lumMod val="50000"/>
                </a:schemeClr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2135560" y="1700808"/>
            <a:ext cx="7848872" cy="2799184"/>
          </a:xfrm>
          <a:prstGeom prst="rect">
            <a:avLst/>
          </a:prstGeom>
          <a:solidFill>
            <a:schemeClr val="bg1">
              <a:alpha val="31999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lvl="0" indent="0" algn="ctr">
              <a:buNone/>
              <a:defRPr/>
            </a:pPr>
            <a:r>
              <a:rPr lang="ru-RU" sz="400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 scaled="1"/>
                </a:gradFill>
              </a:rPr>
              <a:t>ОБЩАЯ ХАРАКТЕРИСТИКА МАССОВОЙ БОРЬБЫ ПРОТИВ НЕМЕЦКО-ФАШИСТСКИХ ОККУПАНТОВ</a:t>
            </a:r>
            <a:endParaRPr lang="be-BY" sz="400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Объект 1" hidden="0"/>
          <p:cNvGrpSpPr/>
          <p:nvPr isPhoto="0" userDrawn="0"/>
        </p:nvGrpSpPr>
        <p:grpSpPr bwMode="auto">
          <a:xfrm>
            <a:off x="-168696" y="17115"/>
            <a:ext cx="8136904" cy="6840885"/>
            <a:chOff x="0" y="0"/>
            <a:chExt cx="8136904" cy="6840885"/>
          </a:xfrm>
        </p:grpSpPr>
        <p:sp>
          <p:nvSpPr>
            <p:cNvPr id="5" name="" hidden="0"/>
            <p:cNvSpPr/>
            <p:nvPr isPhoto="0" userDrawn="0"/>
          </p:nvSpPr>
          <p:spPr bwMode="auto">
            <a:xfrm>
              <a:off x="504030" y="0"/>
              <a:ext cx="6552733" cy="2085081"/>
            </a:xfrm>
            <a:prstGeom prst="chevron">
              <a:avLst>
                <a:gd name="adj" fmla="val 50000"/>
              </a:avLst>
            </a:prstGeom>
            <a:gradFill rotWithShape="0">
              <a:gsLst>
                <a:gs pos="0">
                  <a:schemeClr val="accent1">
                    <a:hueOff val="0"/>
                    <a:satOff val="0"/>
                    <a:lumOff val="0"/>
                    <a:alphaOff val="0"/>
                    <a:lumMod val="95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alphaOff val="0"/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0">
              <a:srgbClr val="000000"/>
            </a:lnRef>
            <a:fillRef idx="3">
              <a:srgbClr val="000000"/>
            </a:fillRef>
            <a:effectRef idx="2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35560" tIns="17780" rIns="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e-BY" sz="2800" b="1"/>
                <a:t>Начало борьбы происходило в условиях быстрого наступления немецко-фашистских войск</a:t>
              </a:r>
              <a:endParaRPr lang="ru-RU" sz="2800"/>
            </a:p>
          </p:txBody>
        </p:sp>
        <p:sp>
          <p:nvSpPr>
            <p:cNvPr id="6" name="" hidden="0"/>
            <p:cNvSpPr/>
            <p:nvPr isPhoto="0" userDrawn="0"/>
          </p:nvSpPr>
          <p:spPr bwMode="auto">
            <a:xfrm>
              <a:off x="504030" y="2376984"/>
              <a:ext cx="6552733" cy="2085081"/>
            </a:xfrm>
            <a:prstGeom prst="chevron">
              <a:avLst>
                <a:gd name="adj" fmla="val 50000"/>
              </a:avLst>
            </a:prstGeom>
            <a:gradFill rotWithShape="0">
              <a:gsLst>
                <a:gs pos="0">
                  <a:schemeClr val="accent1">
                    <a:hueOff val="0"/>
                    <a:satOff val="0"/>
                    <a:lumOff val="0"/>
                    <a:alphaOff val="0"/>
                    <a:lumMod val="95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alphaOff val="0"/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0">
              <a:srgbClr val="000000"/>
            </a:lnRef>
            <a:fillRef idx="3">
              <a:srgbClr val="000000"/>
            </a:fillRef>
            <a:effectRef idx="2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35560" tIns="17780" rIns="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e-BY" sz="2800" b="1"/>
                <a:t>На захваченной территории создавалась сеть подпольных организаций и групп</a:t>
              </a:r>
              <a:endParaRPr lang="ru-RU" sz="2800"/>
            </a:p>
          </p:txBody>
        </p:sp>
        <p:sp>
          <p:nvSpPr>
            <p:cNvPr id="7" name="" hidden="0"/>
            <p:cNvSpPr/>
            <p:nvPr isPhoto="0" userDrawn="0"/>
          </p:nvSpPr>
          <p:spPr bwMode="auto">
            <a:xfrm>
              <a:off x="504030" y="4753977"/>
              <a:ext cx="6552733" cy="2085081"/>
            </a:xfrm>
            <a:prstGeom prst="chevron">
              <a:avLst>
                <a:gd name="adj" fmla="val 50000"/>
              </a:avLst>
            </a:prstGeom>
            <a:gradFill rotWithShape="0">
              <a:gsLst>
                <a:gs pos="0">
                  <a:schemeClr val="accent1">
                    <a:hueOff val="0"/>
                    <a:satOff val="0"/>
                    <a:lumOff val="0"/>
                    <a:alphaOff val="0"/>
                    <a:lumMod val="95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alphaOff val="0"/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0">
              <a:srgbClr val="000000"/>
            </a:lnRef>
            <a:fillRef idx="3">
              <a:srgbClr val="000000"/>
            </a:fillRef>
            <a:effectRef idx="2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35560" tIns="17780" rIns="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e-BY" sz="2800" b="1"/>
                <a:t>Инициативу в создании отрядов и групп сопротивления брали на себя коммунисты и беспартийные патриоты</a:t>
              </a:r>
              <a:endParaRPr lang="ru-RU" sz="2800"/>
            </a:p>
          </p:txBody>
        </p:sp>
      </p:grpSp>
      <p:pic>
        <p:nvPicPr>
          <p:cNvPr id="8" name="Рисунок 4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7032104" y="0"/>
            <a:ext cx="4824536" cy="668527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Объект 3" hidden="0"/>
          <p:cNvGrpSpPr/>
          <p:nvPr isPhoto="0" userDrawn="0"/>
        </p:nvGrpSpPr>
        <p:grpSpPr bwMode="auto">
          <a:xfrm>
            <a:off x="1847528" y="260648"/>
            <a:ext cx="8424936" cy="6480720"/>
            <a:chOff x="0" y="0"/>
            <a:chExt cx="8424936" cy="6480720"/>
          </a:xfrm>
        </p:grpSpPr>
        <p:sp>
          <p:nvSpPr>
            <p:cNvPr id="5" name="" hidden="0"/>
            <p:cNvSpPr/>
            <p:nvPr isPhoto="0" userDrawn="0"/>
          </p:nvSpPr>
          <p:spPr bwMode="auto">
            <a:xfrm>
              <a:off x="4080828" y="2770735"/>
              <a:ext cx="2896071" cy="689133"/>
            </a:xfrm>
            <a:custGeom>
              <a:avLst/>
              <a:gdLst/>
              <a:ahLst/>
              <a:cxnLst/>
              <a:rect l="0" t="0" r="0" b="0"/>
              <a:pathLst>
                <a:path w="2896071" h="689133" fill="norm" stroke="1" extrusionOk="0">
                  <a:moveTo>
                    <a:pt x="0" y="0"/>
                  </a:moveTo>
                  <a:lnTo>
                    <a:pt x="0" y="469624"/>
                  </a:lnTo>
                  <a:lnTo>
                    <a:pt x="2896071" y="469624"/>
                  </a:lnTo>
                  <a:lnTo>
                    <a:pt x="2896071" y="689133"/>
                  </a:lnTo>
                </a:path>
              </a:pathLst>
            </a:custGeom>
            <a:noFill/>
            <a:ln w="15875" cap="flat" cmpd="sng" algn="ctr">
              <a:solidFill>
                <a:schemeClr val="dk2">
                  <a:shade val="60000"/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6" name="" hidden="0"/>
            <p:cNvSpPr/>
            <p:nvPr isPhoto="0" userDrawn="0"/>
          </p:nvSpPr>
          <p:spPr bwMode="auto">
            <a:xfrm>
              <a:off x="4035108" y="2770735"/>
              <a:ext cx="91440" cy="689133"/>
            </a:xfrm>
            <a:custGeom>
              <a:avLst/>
              <a:gdLst/>
              <a:ahLst/>
              <a:cxnLst/>
              <a:rect l="0" t="0" r="0" b="0"/>
              <a:pathLst>
                <a:path w="91440" h="689133" fill="norm" stroke="1" extrusionOk="0">
                  <a:moveTo>
                    <a:pt x="45720" y="0"/>
                  </a:moveTo>
                  <a:lnTo>
                    <a:pt x="45720" y="689133"/>
                  </a:lnTo>
                </a:path>
              </a:pathLst>
            </a:custGeom>
            <a:noFill/>
            <a:ln w="15875" cap="flat" cmpd="sng" algn="ctr">
              <a:solidFill>
                <a:schemeClr val="dk2">
                  <a:shade val="60000"/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" hidden="0"/>
            <p:cNvSpPr/>
            <p:nvPr isPhoto="0" userDrawn="0"/>
          </p:nvSpPr>
          <p:spPr bwMode="auto">
            <a:xfrm>
              <a:off x="1184756" y="2770735"/>
              <a:ext cx="2896071" cy="689133"/>
            </a:xfrm>
            <a:custGeom>
              <a:avLst/>
              <a:gdLst/>
              <a:ahLst/>
              <a:cxnLst/>
              <a:rect l="0" t="0" r="0" b="0"/>
              <a:pathLst>
                <a:path w="2896071" h="689133" fill="norm" stroke="1" extrusionOk="0">
                  <a:moveTo>
                    <a:pt x="2896071" y="0"/>
                  </a:moveTo>
                  <a:lnTo>
                    <a:pt x="2896071" y="469624"/>
                  </a:lnTo>
                  <a:lnTo>
                    <a:pt x="0" y="469624"/>
                  </a:lnTo>
                  <a:lnTo>
                    <a:pt x="0" y="689133"/>
                  </a:lnTo>
                </a:path>
              </a:pathLst>
            </a:custGeom>
            <a:noFill/>
            <a:ln w="15875" cap="flat" cmpd="sng" algn="ctr">
              <a:solidFill>
                <a:schemeClr val="dk2">
                  <a:shade val="60000"/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8" name="" hidden="0"/>
            <p:cNvSpPr/>
            <p:nvPr isPhoto="0" userDrawn="0"/>
          </p:nvSpPr>
          <p:spPr bwMode="auto">
            <a:xfrm>
              <a:off x="1008114" y="1266094"/>
              <a:ext cx="6145427" cy="1504639"/>
            </a:xfrm>
            <a:prstGeom prst="roundRect">
              <a:avLst>
                <a:gd name="adj" fmla="val 10000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dk2">
                  <a:shade val="80000"/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</p:sp>
        <p:sp>
          <p:nvSpPr>
            <p:cNvPr id="9" name="" hidden="0"/>
            <p:cNvSpPr/>
            <p:nvPr isPhoto="0" userDrawn="0"/>
          </p:nvSpPr>
          <p:spPr bwMode="auto">
            <a:xfrm>
              <a:off x="1271393" y="1516210"/>
              <a:ext cx="6145427" cy="1504639"/>
            </a:xfrm>
            <a:prstGeom prst="roundRect">
              <a:avLst>
                <a:gd name="adj" fmla="val 10000"/>
              </a:avLst>
            </a:prstGeom>
            <a:solidFill>
              <a:schemeClr val="dk2">
                <a:tint val="40000"/>
                <a:hueOff val="0"/>
                <a:satOff val="0"/>
                <a:lumOff val="0"/>
                <a:alphaOff val="0"/>
                <a:alpha val="90000"/>
              </a:schemeClr>
            </a:solidFill>
            <a:ln w="15875" cap="flat" cmpd="sng" algn="ctr"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000" b="1">
                  <a:solidFill>
                    <a:schemeClr val="tx1"/>
                  </a:solidFill>
                </a:rPr>
                <a:t>Формы борьбы</a:t>
              </a:r>
              <a:endParaRPr lang="be-BY" sz="4000" b="1">
                <a:solidFill>
                  <a:schemeClr val="tx1"/>
                </a:solidFill>
              </a:endParaRPr>
            </a:p>
          </p:txBody>
        </p:sp>
        <p:sp>
          <p:nvSpPr>
            <p:cNvPr id="10" name="" hidden="0"/>
            <p:cNvSpPr/>
            <p:nvPr isPhoto="0" userDrawn="0"/>
          </p:nvSpPr>
          <p:spPr bwMode="auto">
            <a:xfrm>
              <a:off x="0" y="3459869"/>
              <a:ext cx="2369513" cy="1504639"/>
            </a:xfrm>
            <a:prstGeom prst="roundRect">
              <a:avLst>
                <a:gd name="adj" fmla="val 10000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dk2">
                  <a:shade val="80000"/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</p:sp>
        <p:sp>
          <p:nvSpPr>
            <p:cNvPr id="11" name="" hidden="0"/>
            <p:cNvSpPr/>
            <p:nvPr isPhoto="0" userDrawn="0"/>
          </p:nvSpPr>
          <p:spPr bwMode="auto">
            <a:xfrm>
              <a:off x="263279" y="3709984"/>
              <a:ext cx="2369513" cy="1504639"/>
            </a:xfrm>
            <a:prstGeom prst="roundRect">
              <a:avLst>
                <a:gd name="adj" fmla="val 10000"/>
              </a:avLst>
            </a:prstGeom>
            <a:solidFill>
              <a:schemeClr val="dk2">
                <a:tint val="40000"/>
                <a:hueOff val="0"/>
                <a:satOff val="0"/>
                <a:lumOff val="0"/>
                <a:alphaOff val="0"/>
                <a:alpha val="90000"/>
              </a:schemeClr>
            </a:solidFill>
            <a:ln w="15875" cap="flat" cmpd="sng" algn="ctr"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300" b="1">
                  <a:solidFill>
                    <a:schemeClr val="tx1"/>
                  </a:solidFill>
                </a:rPr>
                <a:t>Партизанское движение</a:t>
              </a:r>
              <a:endParaRPr lang="be-BY" sz="2300" b="1">
                <a:solidFill>
                  <a:schemeClr val="tx1"/>
                </a:solidFill>
              </a:endParaRPr>
            </a:p>
          </p:txBody>
        </p:sp>
        <p:sp>
          <p:nvSpPr>
            <p:cNvPr id="12" name="" hidden="0"/>
            <p:cNvSpPr/>
            <p:nvPr isPhoto="0" userDrawn="0"/>
          </p:nvSpPr>
          <p:spPr bwMode="auto">
            <a:xfrm>
              <a:off x="2896071" y="3459869"/>
              <a:ext cx="2369513" cy="1504639"/>
            </a:xfrm>
            <a:prstGeom prst="roundRect">
              <a:avLst>
                <a:gd name="adj" fmla="val 10000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dk2">
                  <a:shade val="80000"/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</p:sp>
        <p:sp>
          <p:nvSpPr>
            <p:cNvPr id="13" name="" hidden="0"/>
            <p:cNvSpPr/>
            <p:nvPr isPhoto="0" userDrawn="0"/>
          </p:nvSpPr>
          <p:spPr bwMode="auto">
            <a:xfrm>
              <a:off x="3159350" y="3709984"/>
              <a:ext cx="2369513" cy="1504639"/>
            </a:xfrm>
            <a:prstGeom prst="roundRect">
              <a:avLst>
                <a:gd name="adj" fmla="val 10000"/>
              </a:avLst>
            </a:prstGeom>
            <a:solidFill>
              <a:schemeClr val="dk2">
                <a:tint val="40000"/>
                <a:hueOff val="0"/>
                <a:satOff val="0"/>
                <a:lumOff val="0"/>
                <a:alphaOff val="0"/>
                <a:alpha val="90000"/>
              </a:schemeClr>
            </a:solidFill>
            <a:ln w="15875" cap="flat" cmpd="sng" algn="ctr"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300" b="1">
                  <a:solidFill>
                    <a:schemeClr val="tx1"/>
                  </a:solidFill>
                </a:rPr>
                <a:t>Деятельность подпольных групп и организаций</a:t>
              </a:r>
              <a:endParaRPr lang="be-BY" sz="2300" b="1">
                <a:solidFill>
                  <a:schemeClr val="tx1"/>
                </a:solidFill>
              </a:endParaRPr>
            </a:p>
          </p:txBody>
        </p:sp>
        <p:sp>
          <p:nvSpPr>
            <p:cNvPr id="14" name="" hidden="0"/>
            <p:cNvSpPr/>
            <p:nvPr isPhoto="0" userDrawn="0"/>
          </p:nvSpPr>
          <p:spPr bwMode="auto">
            <a:xfrm>
              <a:off x="5792143" y="3459869"/>
              <a:ext cx="2369513" cy="1504639"/>
            </a:xfrm>
            <a:prstGeom prst="roundRect">
              <a:avLst>
                <a:gd name="adj" fmla="val 10000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dk2">
                  <a:shade val="80000"/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</p:sp>
        <p:sp>
          <p:nvSpPr>
            <p:cNvPr id="15" name="" hidden="0"/>
            <p:cNvSpPr/>
            <p:nvPr isPhoto="0" userDrawn="0"/>
          </p:nvSpPr>
          <p:spPr bwMode="auto">
            <a:xfrm>
              <a:off x="6055422" y="3709984"/>
              <a:ext cx="2369513" cy="1504639"/>
            </a:xfrm>
            <a:prstGeom prst="roundRect">
              <a:avLst>
                <a:gd name="adj" fmla="val 10000"/>
              </a:avLst>
            </a:prstGeom>
            <a:solidFill>
              <a:schemeClr val="dk2">
                <a:tint val="40000"/>
                <a:hueOff val="0"/>
                <a:satOff val="0"/>
                <a:lumOff val="0"/>
                <a:alphaOff val="0"/>
                <a:alpha val="90000"/>
              </a:schemeClr>
            </a:solidFill>
            <a:ln w="15875" cap="flat" cmpd="sng" algn="ctr"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300" b="1">
                  <a:solidFill>
                    <a:schemeClr val="tx1"/>
                  </a:solidFill>
                </a:rPr>
                <a:t>Борьба мирного населения</a:t>
              </a:r>
              <a:endParaRPr lang="be-BY" sz="2300" b="1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343472" y="1196752"/>
            <a:ext cx="9505056" cy="1143000"/>
          </a:xfrm>
        </p:spPr>
        <p:txBody>
          <a:bodyPr>
            <a:noAutofit/>
          </a:bodyPr>
          <a:lstStyle/>
          <a:p>
            <a:pPr lvl="0" algn="ctr">
              <a:defRPr/>
            </a:pPr>
            <a:r>
              <a:rPr lang="ru-RU" sz="4000">
                <a:solidFill>
                  <a:schemeClr val="bg1"/>
                </a:solidFill>
              </a:rPr>
              <a:t>ПАРТИЗАНСКОЕ ДВИЖЕНИЕ НА ТЕРРИТОРИИ БЕЛАРУСИ И ЕГО ЗНАЧЕНИЕ.</a:t>
            </a:r>
            <a:endParaRPr lang="be-BY" sz="4000">
              <a:solidFill>
                <a:schemeClr val="bg1"/>
              </a:solidFill>
            </a:endParaRPr>
          </a:p>
        </p:txBody>
      </p:sp>
      <p:pic>
        <p:nvPicPr>
          <p:cNvPr id="5" name="Рисунок 2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3575720" y="2420888"/>
            <a:ext cx="5832648" cy="4104456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0" y="-99392"/>
            <a:ext cx="12192000" cy="1143000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ru-RU" sz="3600">
                <a:solidFill>
                  <a:schemeClr val="accent6">
                    <a:lumMod val="50000"/>
                  </a:schemeClr>
                </a:solidFill>
                <a:latin typeface="Calibri"/>
              </a:rPr>
              <a:t>Периодизация партизанского движения в Беларуси</a:t>
            </a:r>
            <a:endParaRPr/>
          </a:p>
        </p:txBody>
      </p:sp>
      <p:grpSp>
        <p:nvGrpSpPr>
          <p:cNvPr id="5" name="Объект 1" hidden="0"/>
          <p:cNvGrpSpPr/>
          <p:nvPr isPhoto="0" userDrawn="0"/>
        </p:nvGrpSpPr>
        <p:grpSpPr bwMode="auto">
          <a:xfrm>
            <a:off x="0" y="476672"/>
            <a:ext cx="12192000" cy="6381328"/>
            <a:chOff x="0" y="0"/>
            <a:chExt cx="12192000" cy="6381328"/>
          </a:xfrm>
        </p:grpSpPr>
        <p:sp>
          <p:nvSpPr>
            <p:cNvPr id="6" name="" hidden="0"/>
            <p:cNvSpPr/>
            <p:nvPr isPhoto="0" userDrawn="0"/>
          </p:nvSpPr>
          <p:spPr bwMode="auto">
            <a:xfrm>
              <a:off x="0" y="291887"/>
              <a:ext cx="12192000" cy="11781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9525" cap="flat" cmpd="sng" algn="ctr">
              <a:solidFill>
                <a:schemeClr val="accent5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1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946235" tIns="354076" rIns="946235" bIns="170688" numCol="1" spcCol="1270" anchor="t" anchorCtr="0">
              <a:noAutofit/>
            </a:bodyPr>
            <a:lstStyle/>
            <a:p>
              <a:pPr marL="228600" lvl="1" indent="-22860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har char="••"/>
                <a:defRPr/>
              </a:pPr>
              <a:r>
                <a:rPr lang="ru-RU" sz="2400" b="1"/>
                <a:t>организационный, поиск форм борьбы в тылу врага. Становление партизанского движения</a:t>
              </a:r>
              <a:endParaRPr lang="ru-RU" sz="2400"/>
            </a:p>
          </p:txBody>
        </p:sp>
        <p:sp>
          <p:nvSpPr>
            <p:cNvPr id="7" name="" hidden="0"/>
            <p:cNvSpPr/>
            <p:nvPr isPhoto="0" userDrawn="0"/>
          </p:nvSpPr>
          <p:spPr bwMode="auto">
            <a:xfrm>
              <a:off x="609600" y="40967"/>
              <a:ext cx="8534400" cy="50184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accent5">
                    <a:hueOff val="0"/>
                    <a:satOff val="0"/>
                    <a:lumOff val="0"/>
                    <a:alphaOff val="0"/>
                    <a:lumMod val="95000"/>
                  </a:schemeClr>
                </a:gs>
                <a:gs pos="100000">
                  <a:schemeClr val="accent5">
                    <a:hueOff val="0"/>
                    <a:satOff val="0"/>
                    <a:lumOff val="0"/>
                    <a:alphaOff val="0"/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0">
              <a:srgbClr val="000000"/>
            </a:lnRef>
            <a:fillRef idx="3">
              <a:srgbClr val="000000"/>
            </a:fillRef>
            <a:effectRef idx="2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322579" tIns="0" rIns="322579" bIns="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/>
                <a:t>Первый этап – июнь-декабрь 1941 г. </a:t>
              </a:r>
              <a:endParaRPr lang="ru-RU" sz="2400"/>
            </a:p>
          </p:txBody>
        </p:sp>
        <p:sp>
          <p:nvSpPr>
            <p:cNvPr id="8" name="" hidden="0"/>
            <p:cNvSpPr/>
            <p:nvPr isPhoto="0" userDrawn="0"/>
          </p:nvSpPr>
          <p:spPr bwMode="auto">
            <a:xfrm>
              <a:off x="0" y="1812707"/>
              <a:ext cx="12192000" cy="14994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9525" cap="flat" cmpd="sng" algn="ctr">
              <a:solidFill>
                <a:schemeClr val="accent5">
                  <a:hueOff val="-4077871"/>
                  <a:satOff val="28025"/>
                  <a:lumOff val="-2745"/>
                  <a:alphaOff val="0"/>
                </a:schemeClr>
              </a:solidFill>
              <a:prstDash val="solid"/>
            </a:ln>
          </p:spPr>
          <p:style>
            <a:lnRef idx="1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946235" tIns="354076" rIns="946235" bIns="170688" numCol="1" spcCol="1270" anchor="t" anchorCtr="0">
              <a:noAutofit/>
            </a:bodyPr>
            <a:lstStyle/>
            <a:p>
              <a:pPr marL="228600" lvl="1" indent="-22860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har char="••"/>
                <a:defRPr/>
              </a:pPr>
              <a:r>
                <a:rPr lang="ru-RU" sz="2400" b="1"/>
                <a:t>преодоление кризиса и структурное оформление партизанского движения. Значительный рост числа партизанских отрядов, помощь с «большой земли»</a:t>
              </a:r>
              <a:endParaRPr lang="ru-RU" sz="2400"/>
            </a:p>
          </p:txBody>
        </p:sp>
        <p:sp>
          <p:nvSpPr>
            <p:cNvPr id="9" name="" hidden="0"/>
            <p:cNvSpPr/>
            <p:nvPr isPhoto="0" userDrawn="0"/>
          </p:nvSpPr>
          <p:spPr bwMode="auto">
            <a:xfrm>
              <a:off x="609600" y="1561787"/>
              <a:ext cx="8534400" cy="50184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accent5">
                    <a:hueOff val="-4077871"/>
                    <a:satOff val="28025"/>
                    <a:lumOff val="-2745"/>
                    <a:alphaOff val="0"/>
                    <a:lumMod val="95000"/>
                  </a:schemeClr>
                </a:gs>
                <a:gs pos="100000">
                  <a:schemeClr val="accent5">
                    <a:hueOff val="-4077871"/>
                    <a:satOff val="28025"/>
                    <a:lumOff val="-2745"/>
                    <a:alphaOff val="0"/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0">
              <a:srgbClr val="000000"/>
            </a:lnRef>
            <a:fillRef idx="3">
              <a:srgbClr val="000000"/>
            </a:fillRef>
            <a:effectRef idx="2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322579" tIns="0" rIns="322579" bIns="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/>
                <a:t>Второй этап – декабрь 1941 – август 1942 г. </a:t>
              </a:r>
              <a:endParaRPr lang="ru-RU" sz="2400"/>
            </a:p>
          </p:txBody>
        </p:sp>
        <p:sp>
          <p:nvSpPr>
            <p:cNvPr id="10" name="" hidden="0"/>
            <p:cNvSpPr/>
            <p:nvPr isPhoto="0" userDrawn="0"/>
          </p:nvSpPr>
          <p:spPr bwMode="auto">
            <a:xfrm>
              <a:off x="0" y="3654827"/>
              <a:ext cx="12192000" cy="843412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9525" cap="flat" cmpd="sng" algn="ctr">
              <a:solidFill>
                <a:schemeClr val="accent5">
                  <a:hueOff val="-8155742"/>
                  <a:satOff val="56051"/>
                  <a:lumOff val="-5491"/>
                  <a:alphaOff val="0"/>
                </a:schemeClr>
              </a:solidFill>
              <a:prstDash val="solid"/>
            </a:ln>
          </p:spPr>
          <p:style>
            <a:lnRef idx="1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946235" tIns="354076" rIns="946235" bIns="170688" numCol="1" spcCol="1270" anchor="t" anchorCtr="0">
              <a:noAutofit/>
            </a:bodyPr>
            <a:lstStyle/>
            <a:p>
              <a:pPr marL="228600" lvl="1" indent="-22860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har char="••"/>
                <a:defRPr/>
              </a:pPr>
              <a:r>
                <a:rPr lang="ru-RU" sz="2400" b="1"/>
                <a:t>Проводятся крупные военные и диверсионные операции</a:t>
              </a:r>
              <a:endParaRPr lang="ru-RU" sz="2400"/>
            </a:p>
          </p:txBody>
        </p:sp>
        <p:sp>
          <p:nvSpPr>
            <p:cNvPr id="11" name="" hidden="0"/>
            <p:cNvSpPr/>
            <p:nvPr isPhoto="0" userDrawn="0"/>
          </p:nvSpPr>
          <p:spPr bwMode="auto">
            <a:xfrm>
              <a:off x="609600" y="3403907"/>
              <a:ext cx="8534400" cy="50184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accent5">
                    <a:hueOff val="-8155742"/>
                    <a:satOff val="56051"/>
                    <a:lumOff val="-5491"/>
                    <a:alphaOff val="0"/>
                    <a:lumMod val="95000"/>
                  </a:schemeClr>
                </a:gs>
                <a:gs pos="100000">
                  <a:schemeClr val="accent5">
                    <a:hueOff val="-8155742"/>
                    <a:satOff val="56051"/>
                    <a:lumOff val="-5491"/>
                    <a:alphaOff val="0"/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0">
              <a:srgbClr val="000000"/>
            </a:lnRef>
            <a:fillRef idx="3">
              <a:srgbClr val="000000"/>
            </a:fillRef>
            <a:effectRef idx="2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322579" tIns="0" rIns="322579" bIns="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/>
                <a:t>Третий этап – осень 1942 – осень 1943 г. </a:t>
              </a:r>
              <a:endParaRPr lang="ru-RU" sz="2400"/>
            </a:p>
          </p:txBody>
        </p:sp>
        <p:sp>
          <p:nvSpPr>
            <p:cNvPr id="12" name="" hidden="0"/>
            <p:cNvSpPr/>
            <p:nvPr isPhoto="0" userDrawn="0"/>
          </p:nvSpPr>
          <p:spPr bwMode="auto">
            <a:xfrm>
              <a:off x="0" y="4840960"/>
              <a:ext cx="12192000" cy="14994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9525" cap="flat" cmpd="sng" algn="ctr">
              <a:solidFill>
                <a:schemeClr val="accent5">
                  <a:hueOff val="-12233612"/>
                  <a:satOff val="84076"/>
                  <a:lumOff val="-8236"/>
                  <a:alphaOff val="0"/>
                </a:schemeClr>
              </a:solidFill>
              <a:prstDash val="solid"/>
            </a:ln>
          </p:spPr>
          <p:style>
            <a:lnRef idx="1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946235" tIns="354076" rIns="946235" bIns="170688" numCol="1" spcCol="1270" anchor="t" anchorCtr="0">
              <a:noAutofit/>
            </a:bodyPr>
            <a:lstStyle/>
            <a:p>
              <a:pPr marL="228600" lvl="1" indent="-22860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har char="••"/>
                <a:defRPr/>
              </a:pPr>
              <a:r>
                <a:rPr lang="ru-RU" sz="2400" b="1"/>
                <a:t>связан с началом освобождения Беларуси. «Рельсовая война», четкая координация деятельности с наступающей Красной Армией.</a:t>
              </a:r>
              <a:endParaRPr lang="ru-RU" sz="2400"/>
            </a:p>
          </p:txBody>
        </p:sp>
        <p:sp>
          <p:nvSpPr>
            <p:cNvPr id="13" name="" hidden="0"/>
            <p:cNvSpPr/>
            <p:nvPr isPhoto="0" userDrawn="0"/>
          </p:nvSpPr>
          <p:spPr bwMode="auto">
            <a:xfrm>
              <a:off x="609600" y="4590040"/>
              <a:ext cx="8534400" cy="50184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accent5">
                    <a:hueOff val="-12233612"/>
                    <a:satOff val="84076"/>
                    <a:lumOff val="-8236"/>
                    <a:alphaOff val="0"/>
                    <a:lumMod val="95000"/>
                  </a:schemeClr>
                </a:gs>
                <a:gs pos="100000">
                  <a:schemeClr val="accent5">
                    <a:hueOff val="-12233612"/>
                    <a:satOff val="84076"/>
                    <a:lumOff val="-8236"/>
                    <a:alphaOff val="0"/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0">
              <a:srgbClr val="000000"/>
            </a:lnRef>
            <a:fillRef idx="3">
              <a:srgbClr val="000000"/>
            </a:fillRef>
            <a:effectRef idx="2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322579" tIns="0" rIns="322579" bIns="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/>
                <a:t>Четвертый этап – с осени 1943 по лето 1944 г. </a:t>
              </a:r>
              <a:endParaRPr lang="ru-RU" sz="24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Объект 1" hidden="0"/>
          <p:cNvGrpSpPr/>
          <p:nvPr isPhoto="0" userDrawn="0"/>
        </p:nvGrpSpPr>
        <p:grpSpPr bwMode="auto">
          <a:xfrm>
            <a:off x="263352" y="159024"/>
            <a:ext cx="11928648" cy="2918730"/>
            <a:chOff x="0" y="0"/>
            <a:chExt cx="11928648" cy="2918730"/>
          </a:xfrm>
        </p:grpSpPr>
        <p:sp>
          <p:nvSpPr>
            <p:cNvPr id="5" name="" hidden="0"/>
            <p:cNvSpPr/>
            <p:nvPr isPhoto="0" userDrawn="0"/>
          </p:nvSpPr>
          <p:spPr bwMode="auto">
            <a:xfrm>
              <a:off x="2329" y="0"/>
              <a:ext cx="4968328" cy="2918730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33350" tIns="133350" rIns="133350" bIns="133350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500" b="1"/>
                <a:t>30 мая 1942г. - решение о создании Центрального штаба партизанскою движения (ЦШПД)</a:t>
              </a:r>
              <a:endParaRPr lang="ru-RU" sz="3500"/>
            </a:p>
          </p:txBody>
        </p:sp>
        <p:sp>
          <p:nvSpPr>
            <p:cNvPr id="6" name="" hidden="0"/>
            <p:cNvSpPr/>
            <p:nvPr isPhoto="0" userDrawn="0"/>
          </p:nvSpPr>
          <p:spPr bwMode="auto">
            <a:xfrm>
              <a:off x="5467491" y="843292"/>
              <a:ext cx="1053285" cy="1232145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accent1">
                <a:tint val="6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800"/>
            </a:p>
          </p:txBody>
        </p:sp>
        <p:sp>
          <p:nvSpPr>
            <p:cNvPr id="7" name="" hidden="0"/>
            <p:cNvSpPr/>
            <p:nvPr isPhoto="0" userDrawn="0"/>
          </p:nvSpPr>
          <p:spPr bwMode="auto">
            <a:xfrm>
              <a:off x="6957989" y="0"/>
              <a:ext cx="4968328" cy="2918730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33350" tIns="133350" rIns="133350" bIns="133350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500" b="1"/>
                <a:t>9 сентября 1942 г. - Белорусский штаб партизанского движения (БШПД)</a:t>
              </a:r>
              <a:endParaRPr lang="ru-RU" sz="3500"/>
            </a:p>
          </p:txBody>
        </p:sp>
      </p:grpSp>
      <p:pic>
        <p:nvPicPr>
          <p:cNvPr id="8" name="Рисунок 4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3071664" y="3254022"/>
            <a:ext cx="2419469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</p:spPr>
      </p:pic>
      <p:sp>
        <p:nvSpPr>
          <p:cNvPr id="9" name="Прямоугольник 5" hidden="0"/>
          <p:cNvSpPr/>
          <p:nvPr isPhoto="0" userDrawn="0"/>
        </p:nvSpPr>
        <p:spPr bwMode="auto">
          <a:xfrm>
            <a:off x="2638159" y="6278359"/>
            <a:ext cx="32864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3200" b="1">
                <a:ln w="1905"/>
                <a:solidFill>
                  <a:schemeClr val="accent6">
                    <a:lumMod val="50000"/>
                  </a:schemeClr>
                </a:solidFill>
              </a:rPr>
              <a:t>П.Пономаренко</a:t>
            </a:r>
            <a:endParaRPr lang="ru-RU" sz="3200" b="1">
              <a:ln w="1905"/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" name="Рисунок 6" hidden="0"/>
          <p:cNvPicPr>
            <a:picLocks noChangeAspect="1"/>
          </p:cNvPicPr>
          <p:nvPr isPhoto="0" userDrawn="0"/>
        </p:nvPicPr>
        <p:blipFill>
          <a:blip r:embed="rId3"/>
          <a:srcRect l="0" t="0" r="0" b="6843"/>
          <a:stretch/>
        </p:blipFill>
        <p:spPr bwMode="auto">
          <a:xfrm>
            <a:off x="7282211" y="3161128"/>
            <a:ext cx="1764391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</p:spPr>
      </p:pic>
      <p:sp>
        <p:nvSpPr>
          <p:cNvPr id="11" name="Прямоугольник 7" hidden="0"/>
          <p:cNvSpPr/>
          <p:nvPr isPhoto="0" userDrawn="0"/>
        </p:nvSpPr>
        <p:spPr bwMode="auto">
          <a:xfrm>
            <a:off x="7006077" y="6268839"/>
            <a:ext cx="231666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3200" b="1">
                <a:ln w="1905"/>
                <a:solidFill>
                  <a:schemeClr val="accent6">
                    <a:lumMod val="50000"/>
                  </a:schemeClr>
                </a:solidFill>
              </a:rPr>
              <a:t>П.Калинин</a:t>
            </a:r>
            <a:endParaRPr lang="ru-RU" sz="3200" b="1">
              <a:ln w="1905"/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Схема 4" hidden="0"/>
          <p:cNvGrpSpPr/>
          <p:nvPr isPhoto="0" userDrawn="0"/>
        </p:nvGrpSpPr>
        <p:grpSpPr bwMode="auto">
          <a:xfrm>
            <a:off x="12377" y="-5031"/>
            <a:ext cx="6120680" cy="6030673"/>
            <a:chOff x="0" y="0"/>
            <a:chExt cx="6120680" cy="6030673"/>
          </a:xfrm>
        </p:grpSpPr>
        <p:sp>
          <p:nvSpPr>
            <p:cNvPr id="5" name="" hidden="0"/>
            <p:cNvSpPr/>
            <p:nvPr isPhoto="0" userDrawn="0"/>
          </p:nvSpPr>
          <p:spPr bwMode="auto">
            <a:xfrm>
              <a:off x="459050" y="0"/>
              <a:ext cx="5202578" cy="603067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6" name="" hidden="0"/>
            <p:cNvSpPr/>
            <p:nvPr isPhoto="0" userDrawn="0"/>
          </p:nvSpPr>
          <p:spPr bwMode="auto">
            <a:xfrm>
              <a:off x="66944" y="1809202"/>
              <a:ext cx="5986790" cy="2412269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ctr" defTabSz="1155699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e-BY" sz="2600" b="1"/>
                <a:t>Уже на пятый день войны в Пинском районе был сформирован один из первых партизанских отрядов в Беларуси под руководством В. Коржа</a:t>
              </a:r>
              <a:endParaRPr lang="ru-RU" sz="2600"/>
            </a:p>
          </p:txBody>
        </p:sp>
      </p:grpSp>
      <p:pic>
        <p:nvPicPr>
          <p:cNvPr id="7" name="Рисунок 2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8184232" y="260648"/>
            <a:ext cx="3513294" cy="4752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</p:spPr>
      </p:pic>
      <p:sp>
        <p:nvSpPr>
          <p:cNvPr id="8" name="Прямоугольник 3" hidden="0"/>
          <p:cNvSpPr/>
          <p:nvPr isPhoto="0" userDrawn="0"/>
        </p:nvSpPr>
        <p:spPr bwMode="auto">
          <a:xfrm>
            <a:off x="9192344" y="5733256"/>
            <a:ext cx="201689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3200" b="1">
                <a:ln w="1905"/>
                <a:solidFill>
                  <a:schemeClr val="accent6">
                    <a:lumMod val="50000"/>
                  </a:schemeClr>
                </a:solidFill>
              </a:rPr>
              <a:t>В.З.Корж</a:t>
            </a:r>
            <a:endParaRPr lang="ru-RU" sz="3200" b="1">
              <a:ln w="1905"/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4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2135560" y="476672"/>
            <a:ext cx="8001000" cy="60325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solidFill>
                  <a:schemeClr val="tx1"/>
                </a:solidFill>
              </a:rPr>
              <a:t>Пинское</a:t>
            </a:r>
            <a:r>
              <a:rPr lang="ru-RU" sz="3200">
                <a:solidFill>
                  <a:schemeClr val="tx1"/>
                </a:solidFill>
              </a:rPr>
              <a:t> партизанское соединение </a:t>
            </a:r>
            <a:r>
              <a:rPr lang="ru-RU" sz="3200">
                <a:solidFill>
                  <a:schemeClr val="tx1"/>
                </a:solidFill>
              </a:rPr>
              <a:t>В.З.Корж</a:t>
            </a:r>
            <a:r>
              <a:rPr lang="ru-RU" sz="3200">
                <a:solidFill>
                  <a:schemeClr val="tx1"/>
                </a:solidFill>
              </a:rPr>
              <a:t> вручает награды, 1943 г.</a:t>
            </a:r>
            <a:endParaRPr/>
          </a:p>
        </p:txBody>
      </p:sp>
      <p:pic>
        <p:nvPicPr>
          <p:cNvPr id="5" name="Picture 6" descr="Пинское партизанское соединение ВЗ Корж вручает награды 1943 год" hidden="0"/>
          <p:cNvPicPr>
            <a:picLocks noChangeAspect="1" noChangeArrowheads="1" noGrp="1"/>
          </p:cNvPicPr>
          <p:nvPr isPhoto="0" userDrawn="0">
            <p:ph sz="quarter" idx="13" hasCustomPrompt="0"/>
          </p:nvPr>
        </p:nvPicPr>
        <p:blipFill>
          <a:blip r:embed="rId2"/>
          <a:stretch/>
        </p:blipFill>
        <p:spPr bwMode="auto">
          <a:xfrm>
            <a:off x="2855640" y="2204864"/>
            <a:ext cx="6893706" cy="4464496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Схема 1" hidden="0"/>
          <p:cNvGrpSpPr/>
          <p:nvPr isPhoto="0" userDrawn="0"/>
        </p:nvGrpSpPr>
        <p:grpSpPr bwMode="auto">
          <a:xfrm>
            <a:off x="0" y="-171400"/>
            <a:ext cx="12192000" cy="2420824"/>
            <a:chOff x="0" y="0"/>
            <a:chExt cx="12192000" cy="2420824"/>
          </a:xfrm>
        </p:grpSpPr>
        <p:sp>
          <p:nvSpPr>
            <p:cNvPr id="5" name="" hidden="0"/>
            <p:cNvSpPr/>
            <p:nvPr isPhoto="0" userDrawn="0"/>
          </p:nvSpPr>
          <p:spPr bwMode="auto">
            <a:xfrm>
              <a:off x="0" y="353"/>
              <a:ext cx="12192000" cy="2420117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e-BY" sz="3200" b="1" i="0"/>
                <a:t>В Октябрьском районе Полесской области был организован партизанский отряд, который возглавили Т. Бумажков и Ф Павловский – первые из советских партизан, которым в августе 1941г. было присвоено звание Героя Советского Союза.</a:t>
              </a:r>
              <a:endParaRPr lang="ru-RU" sz="3200"/>
            </a:p>
          </p:txBody>
        </p:sp>
      </p:grpSp>
      <p:pic>
        <p:nvPicPr>
          <p:cNvPr id="6" name="Рисунок 4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121900" y="2509247"/>
            <a:ext cx="2664295" cy="3883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</p:spPr>
      </p:pic>
      <p:sp>
        <p:nvSpPr>
          <p:cNvPr id="7" name="Прямоугольник 5" hidden="0"/>
          <p:cNvSpPr/>
          <p:nvPr isPhoto="0" userDrawn="0"/>
        </p:nvSpPr>
        <p:spPr bwMode="auto">
          <a:xfrm>
            <a:off x="2108332" y="6100411"/>
            <a:ext cx="258596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3200" b="1">
                <a:ln w="1905"/>
                <a:solidFill>
                  <a:schemeClr val="accent6">
                    <a:lumMod val="50000"/>
                  </a:schemeClr>
                </a:solidFill>
              </a:rPr>
              <a:t>Т.Бумажков</a:t>
            </a:r>
            <a:endParaRPr lang="ru-RU" sz="3200" b="1">
              <a:ln w="1905"/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" name="Рисунок 6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6897955" y="2477224"/>
            <a:ext cx="2610838" cy="38509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</p:spPr>
      </p:pic>
      <p:sp>
        <p:nvSpPr>
          <p:cNvPr id="9" name="Прямоугольник 7" hidden="0"/>
          <p:cNvSpPr/>
          <p:nvPr isPhoto="0" userDrawn="0"/>
        </p:nvSpPr>
        <p:spPr bwMode="auto">
          <a:xfrm>
            <a:off x="6499635" y="6100410"/>
            <a:ext cx="30091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3200" b="1">
                <a:ln w="1905"/>
                <a:solidFill>
                  <a:schemeClr val="accent6">
                    <a:lumMod val="50000"/>
                  </a:schemeClr>
                </a:solidFill>
              </a:rPr>
              <a:t>Ф.Павловский</a:t>
            </a:r>
            <a:endParaRPr lang="ru-RU" sz="3200" b="1">
              <a:ln w="1905"/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Схема 4" hidden="0"/>
          <p:cNvGrpSpPr/>
          <p:nvPr isPhoto="0" userDrawn="0"/>
        </p:nvGrpSpPr>
        <p:grpSpPr bwMode="auto">
          <a:xfrm>
            <a:off x="119336" y="836711"/>
            <a:ext cx="8064896" cy="5832649"/>
            <a:chOff x="0" y="0"/>
            <a:chExt cx="8064896" cy="5832649"/>
          </a:xfrm>
        </p:grpSpPr>
        <p:sp>
          <p:nvSpPr>
            <p:cNvPr id="5" name="" hidden="0"/>
            <p:cNvSpPr/>
            <p:nvPr isPhoto="0" userDrawn="0"/>
          </p:nvSpPr>
          <p:spPr bwMode="auto">
            <a:xfrm>
              <a:off x="604867" y="0"/>
              <a:ext cx="6855161" cy="583264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6" name="" hidden="0"/>
            <p:cNvSpPr/>
            <p:nvPr isPhoto="0" userDrawn="0"/>
          </p:nvSpPr>
          <p:spPr bwMode="auto">
            <a:xfrm>
              <a:off x="0" y="1749794"/>
              <a:ext cx="8064896" cy="2333059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e-BY" sz="3400" b="1"/>
                <a:t>В июле 1941г. был организован партизанский отряд под руководством М. Шмырева, которого называли «батька Минай» </a:t>
              </a:r>
              <a:endParaRPr lang="ru-RU" sz="3400"/>
            </a:p>
          </p:txBody>
        </p:sp>
      </p:grpSp>
      <p:pic>
        <p:nvPicPr>
          <p:cNvPr id="7" name="Рисунок 2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8318406" y="404664"/>
            <a:ext cx="3636030" cy="50325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</p:spPr>
      </p:pic>
      <p:sp>
        <p:nvSpPr>
          <p:cNvPr id="8" name="Прямоугольник 3" hidden="0"/>
          <p:cNvSpPr/>
          <p:nvPr isPhoto="0" userDrawn="0"/>
        </p:nvSpPr>
        <p:spPr bwMode="auto">
          <a:xfrm>
            <a:off x="9264352" y="5733256"/>
            <a:ext cx="233910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3200" b="1">
                <a:ln w="1905"/>
                <a:solidFill>
                  <a:schemeClr val="accent6">
                    <a:lumMod val="50000"/>
                  </a:schemeClr>
                </a:solidFill>
              </a:rPr>
              <a:t>М.Шмырёв</a:t>
            </a:r>
            <a:endParaRPr lang="ru-RU" sz="3200" b="1">
              <a:ln w="1905"/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descr="Пётр Миронович Машеров" hidden="0"/>
          <p:cNvPicPr>
            <a:picLocks noChangeAspect="1" noChangeArrowheads="1" noGrp="1"/>
          </p:cNvPicPr>
          <p:nvPr isPhoto="0" userDrawn="0">
            <p:ph sz="quarter" idx="13" hasCustomPrompt="0"/>
          </p:nvPr>
        </p:nvPicPr>
        <p:blipFill>
          <a:blip r:embed="rId2"/>
          <a:stretch/>
        </p:blipFill>
        <p:spPr bwMode="auto">
          <a:xfrm>
            <a:off x="371798" y="260648"/>
            <a:ext cx="3456384" cy="46661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</p:spPr>
      </p:pic>
      <p:grpSp>
        <p:nvGrpSpPr>
          <p:cNvPr id="5" name="Объект 1" hidden="0"/>
          <p:cNvGrpSpPr/>
          <p:nvPr isPhoto="0" userDrawn="0"/>
        </p:nvGrpSpPr>
        <p:grpSpPr bwMode="auto">
          <a:xfrm>
            <a:off x="3828182" y="-243408"/>
            <a:ext cx="8244482" cy="7344816"/>
            <a:chOff x="0" y="0"/>
            <a:chExt cx="8244482" cy="7344816"/>
          </a:xfrm>
        </p:grpSpPr>
        <p:sp>
          <p:nvSpPr>
            <p:cNvPr id="6" name="" hidden="0"/>
            <p:cNvSpPr/>
            <p:nvPr isPhoto="0" userDrawn="0"/>
          </p:nvSpPr>
          <p:spPr bwMode="auto">
            <a:xfrm>
              <a:off x="0" y="1199063"/>
              <a:ext cx="4946689" cy="4946689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</p:sp>
        <p:sp>
          <p:nvSpPr>
            <p:cNvPr id="7" name="" hidden="0"/>
            <p:cNvSpPr/>
            <p:nvPr isPhoto="0" userDrawn="0"/>
          </p:nvSpPr>
          <p:spPr bwMode="auto">
            <a:xfrm>
              <a:off x="2473343" y="1199063"/>
              <a:ext cx="5771137" cy="4946689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В августе 1941 года организовал и возглавил подполье в Россонах. </a:t>
              </a:r>
              <a:endParaRPr lang="ru-RU" sz="2800"/>
            </a:p>
          </p:txBody>
        </p:sp>
        <p:sp>
          <p:nvSpPr>
            <p:cNvPr id="8" name="" hidden="0"/>
            <p:cNvSpPr/>
            <p:nvPr isPhoto="0" userDrawn="0"/>
          </p:nvSpPr>
          <p:spPr bwMode="auto">
            <a:xfrm>
              <a:off x="649252" y="2250234"/>
              <a:ext cx="3648182" cy="3648182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</p:sp>
        <p:sp>
          <p:nvSpPr>
            <p:cNvPr id="9" name="" hidden="0"/>
            <p:cNvSpPr/>
            <p:nvPr isPhoto="0" userDrawn="0"/>
          </p:nvSpPr>
          <p:spPr bwMode="auto">
            <a:xfrm>
              <a:off x="2473343" y="2250234"/>
              <a:ext cx="5771137" cy="3648182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С апреля 1942 г.-командир партизанского отряда им. </a:t>
              </a:r>
              <a:r>
                <a:rPr lang="ru-RU" sz="2800" b="1"/>
                <a:t>Н.А.Щорса</a:t>
              </a:r>
              <a:endParaRPr lang="ru-RU" sz="2800"/>
            </a:p>
          </p:txBody>
        </p:sp>
        <p:sp>
          <p:nvSpPr>
            <p:cNvPr id="10" name="" hidden="0"/>
            <p:cNvSpPr/>
            <p:nvPr isPhoto="0" userDrawn="0"/>
          </p:nvSpPr>
          <p:spPr bwMode="auto">
            <a:xfrm>
              <a:off x="1298505" y="3301406"/>
              <a:ext cx="2349677" cy="2349677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</p:sp>
        <p:sp>
          <p:nvSpPr>
            <p:cNvPr id="11" name="" hidden="0"/>
            <p:cNvSpPr/>
            <p:nvPr isPhoto="0" userDrawn="0"/>
          </p:nvSpPr>
          <p:spPr bwMode="auto">
            <a:xfrm>
              <a:off x="2473343" y="3301406"/>
              <a:ext cx="5771137" cy="2349677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С марта 1943 года комиссар партизанской бригады имени К. К. Рокоссовского. </a:t>
              </a:r>
              <a:endParaRPr lang="ru-RU" sz="2800"/>
            </a:p>
          </p:txBody>
        </p:sp>
        <p:sp>
          <p:nvSpPr>
            <p:cNvPr id="12" name="" hidden="0"/>
            <p:cNvSpPr/>
            <p:nvPr isPhoto="0" userDrawn="0"/>
          </p:nvSpPr>
          <p:spPr bwMode="auto">
            <a:xfrm>
              <a:off x="1947758" y="4352577"/>
              <a:ext cx="1051171" cy="1051171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</p:sp>
        <p:sp>
          <p:nvSpPr>
            <p:cNvPr id="13" name="" hidden="0"/>
            <p:cNvSpPr/>
            <p:nvPr isPhoto="0" userDrawn="0"/>
          </p:nvSpPr>
          <p:spPr bwMode="auto">
            <a:xfrm>
              <a:off x="2473343" y="4352577"/>
              <a:ext cx="5771137" cy="1051171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В 1944 году был удостоен звания Героя Советского Союза.</a:t>
              </a:r>
              <a:endParaRPr lang="ru-RU" sz="2800"/>
            </a:p>
          </p:txBody>
        </p:sp>
      </p:grpSp>
      <p:sp>
        <p:nvSpPr>
          <p:cNvPr id="14" name="Прямоугольник 4" hidden="0"/>
          <p:cNvSpPr/>
          <p:nvPr isPhoto="0" userDrawn="0"/>
        </p:nvSpPr>
        <p:spPr bwMode="auto">
          <a:xfrm>
            <a:off x="407368" y="5301208"/>
            <a:ext cx="287931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3200" b="1">
                <a:ln w="1905"/>
                <a:solidFill>
                  <a:schemeClr val="accent6">
                    <a:lumMod val="50000"/>
                  </a:schemeClr>
                </a:solidFill>
              </a:rPr>
              <a:t>П.М.Машеров</a:t>
            </a:r>
            <a:endParaRPr lang="ru-RU" sz="3200" b="1">
              <a:ln w="1905"/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1991544" y="32617"/>
            <a:ext cx="8229600" cy="778098"/>
          </a:xfrm>
        </p:spPr>
        <p:txBody>
          <a:bodyPr anchor="t"/>
          <a:lstStyle/>
          <a:p>
            <a:pPr algn="ctr">
              <a:defRPr/>
            </a:pPr>
            <a:r>
              <a:rPr lang="ru-RU" sz="4000">
                <a:solidFill>
                  <a:schemeClr val="tx1"/>
                </a:solidFill>
              </a:rPr>
              <a:t>«</a:t>
            </a:r>
            <a:r>
              <a:rPr lang="ru-RU" sz="4000">
                <a:solidFill>
                  <a:schemeClr val="tx1"/>
                </a:solidFill>
              </a:rPr>
              <a:t>Суражские</a:t>
            </a:r>
            <a:r>
              <a:rPr lang="ru-RU" sz="4000">
                <a:solidFill>
                  <a:schemeClr val="tx1"/>
                </a:solidFill>
              </a:rPr>
              <a:t> ворота»</a:t>
            </a:r>
            <a:endParaRPr/>
          </a:p>
        </p:txBody>
      </p:sp>
      <p:grpSp>
        <p:nvGrpSpPr>
          <p:cNvPr id="5" name="Объект 1" hidden="0"/>
          <p:cNvGrpSpPr/>
          <p:nvPr isPhoto="0" userDrawn="0"/>
        </p:nvGrpSpPr>
        <p:grpSpPr bwMode="auto">
          <a:xfrm>
            <a:off x="1" y="260648"/>
            <a:ext cx="12192000" cy="6768751"/>
            <a:chOff x="0" y="0"/>
            <a:chExt cx="12192000" cy="6768751"/>
          </a:xfrm>
        </p:grpSpPr>
        <p:sp>
          <p:nvSpPr>
            <p:cNvPr id="6" name="" hidden="0"/>
            <p:cNvSpPr/>
            <p:nvPr isPhoto="0" userDrawn="0"/>
          </p:nvSpPr>
          <p:spPr bwMode="auto">
            <a:xfrm>
              <a:off x="-7654441" y="-1169625"/>
              <a:ext cx="9108001" cy="9108001"/>
            </a:xfrm>
            <a:prstGeom prst="blockArc">
              <a:avLst>
                <a:gd name="adj1" fmla="val 18900000"/>
                <a:gd name="adj2" fmla="val 2700000"/>
                <a:gd name="adj3" fmla="val 237"/>
              </a:avLst>
            </a:prstGeom>
            <a:noFill/>
            <a:ln w="15875" cap="flat" cmpd="sng" algn="ctr">
              <a:solidFill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" hidden="0"/>
            <p:cNvSpPr/>
            <p:nvPr isPhoto="0" userDrawn="0"/>
          </p:nvSpPr>
          <p:spPr bwMode="auto">
            <a:xfrm>
              <a:off x="634473" y="422911"/>
              <a:ext cx="11459621" cy="846364"/>
            </a:xfrm>
            <a:prstGeom prst="rect">
              <a:avLst/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671802" tIns="71120" rIns="71120" bIns="71120" numCol="1" spcCol="1270" anchor="ctr" anchorCtr="0">
              <a:noAutofit/>
            </a:bodyPr>
            <a:lstStyle/>
            <a:p>
              <a:pPr lvl="0" algn="l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Существовали с февраля по сентябрь 1942 г.</a:t>
              </a:r>
              <a:endParaRPr lang="ru-RU" sz="2800"/>
            </a:p>
          </p:txBody>
        </p:sp>
        <p:sp>
          <p:nvSpPr>
            <p:cNvPr id="8" name="" hidden="0"/>
            <p:cNvSpPr/>
            <p:nvPr isPhoto="0" userDrawn="0"/>
          </p:nvSpPr>
          <p:spPr bwMode="auto">
            <a:xfrm>
              <a:off x="105494" y="317115"/>
              <a:ext cx="1057955" cy="1057955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" hidden="0"/>
            <p:cNvSpPr/>
            <p:nvPr isPhoto="0" userDrawn="0"/>
          </p:nvSpPr>
          <p:spPr bwMode="auto">
            <a:xfrm>
              <a:off x="1240953" y="1692052"/>
              <a:ext cx="10853141" cy="846364"/>
            </a:xfrm>
            <a:prstGeom prst="rect">
              <a:avLst/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671802" tIns="71120" rIns="71120" bIns="71120" numCol="1" spcCol="1270" anchor="ctr" anchorCtr="0">
              <a:noAutofit/>
            </a:bodyPr>
            <a:lstStyle/>
            <a:p>
              <a:pPr lvl="0" algn="l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В тыл было направлено 35 тыс. человек, большое количество зерна, картофеля, крупного рогатого скота</a:t>
              </a:r>
              <a:endParaRPr lang="ru-RU" sz="2800"/>
            </a:p>
          </p:txBody>
        </p:sp>
        <p:sp>
          <p:nvSpPr>
            <p:cNvPr id="10" name="" hidden="0"/>
            <p:cNvSpPr/>
            <p:nvPr isPhoto="0" userDrawn="0"/>
          </p:nvSpPr>
          <p:spPr bwMode="auto">
            <a:xfrm>
              <a:off x="711975" y="1586256"/>
              <a:ext cx="1057955" cy="1057955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" hidden="0"/>
            <p:cNvSpPr/>
            <p:nvPr isPhoto="0" userDrawn="0"/>
          </p:nvSpPr>
          <p:spPr bwMode="auto">
            <a:xfrm>
              <a:off x="1427094" y="2961193"/>
              <a:ext cx="10667000" cy="846364"/>
            </a:xfrm>
            <a:prstGeom prst="rect">
              <a:avLst/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671802" tIns="71120" rIns="71120" bIns="71120" numCol="1" spcCol="1270" anchor="ctr" anchorCtr="0">
              <a:noAutofit/>
            </a:bodyPr>
            <a:lstStyle/>
            <a:p>
              <a:pPr lvl="0" algn="l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На оккупированную территорию переправлялись диверсантские группы – 174, партизанские отряды</a:t>
              </a:r>
              <a:endParaRPr lang="ru-RU" sz="2800"/>
            </a:p>
          </p:txBody>
        </p:sp>
        <p:sp>
          <p:nvSpPr>
            <p:cNvPr id="12" name="" hidden="0"/>
            <p:cNvSpPr/>
            <p:nvPr isPhoto="0" userDrawn="0"/>
          </p:nvSpPr>
          <p:spPr bwMode="auto">
            <a:xfrm>
              <a:off x="898116" y="2855396"/>
              <a:ext cx="1057955" cy="1057955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" hidden="0"/>
            <p:cNvSpPr/>
            <p:nvPr isPhoto="0" userDrawn="0"/>
          </p:nvSpPr>
          <p:spPr bwMode="auto">
            <a:xfrm>
              <a:off x="1240953" y="4230333"/>
              <a:ext cx="10853141" cy="846364"/>
            </a:xfrm>
            <a:prstGeom prst="rect">
              <a:avLst/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671802" tIns="71120" rIns="71120" bIns="71120" numCol="1" spcCol="1270" anchor="ctr" anchorCtr="0">
              <a:noAutofit/>
            </a:bodyPr>
            <a:lstStyle/>
            <a:p>
              <a:pPr lvl="0" algn="l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Доставлялось оружие – 60 тыс. винтовок, 15 тыс. автоматов, 5 тыс. пулеметов, 400 тонн взрывчатки</a:t>
              </a:r>
              <a:endParaRPr lang="ru-RU" sz="2800"/>
            </a:p>
          </p:txBody>
        </p:sp>
        <p:sp>
          <p:nvSpPr>
            <p:cNvPr id="14" name="" hidden="0"/>
            <p:cNvSpPr/>
            <p:nvPr isPhoto="0" userDrawn="0"/>
          </p:nvSpPr>
          <p:spPr bwMode="auto">
            <a:xfrm>
              <a:off x="711975" y="4124538"/>
              <a:ext cx="1057955" cy="1057955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" hidden="0"/>
            <p:cNvSpPr/>
            <p:nvPr isPhoto="0" userDrawn="0"/>
          </p:nvSpPr>
          <p:spPr bwMode="auto">
            <a:xfrm>
              <a:off x="634473" y="5499474"/>
              <a:ext cx="11459621" cy="846364"/>
            </a:xfrm>
            <a:prstGeom prst="rect">
              <a:avLst/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671802" tIns="71120" rIns="71120" bIns="71120" numCol="1" spcCol="1270" anchor="ctr" anchorCtr="0">
              <a:noAutofit/>
            </a:bodyPr>
            <a:lstStyle/>
            <a:p>
              <a:pPr lvl="0" algn="l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Переправлено 150 радиостанций, более 1 млн. газет и брошюр, мобильные типографии</a:t>
              </a:r>
              <a:endParaRPr lang="ru-RU" sz="2800"/>
            </a:p>
          </p:txBody>
        </p:sp>
        <p:sp>
          <p:nvSpPr>
            <p:cNvPr id="16" name="" hidden="0"/>
            <p:cNvSpPr/>
            <p:nvPr isPhoto="0" userDrawn="0"/>
          </p:nvSpPr>
          <p:spPr bwMode="auto">
            <a:xfrm>
              <a:off x="105494" y="5393679"/>
              <a:ext cx="1057955" cy="1057955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4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1703389" y="304800"/>
            <a:ext cx="8713787" cy="820738"/>
          </a:xfrm>
        </p:spPr>
        <p:txBody>
          <a:bodyPr/>
          <a:lstStyle/>
          <a:p>
            <a:pPr algn="ctr">
              <a:defRPr/>
            </a:pPr>
            <a:r>
              <a:rPr lang="ru-RU" sz="3100">
                <a:solidFill>
                  <a:schemeClr val="tx1"/>
                </a:solidFill>
              </a:rPr>
              <a:t>1-я Минская партизанская бригада, партийное собрание, 1943 г.</a:t>
            </a:r>
            <a:endParaRPr sz="4100"/>
          </a:p>
        </p:txBody>
      </p:sp>
      <p:pic>
        <p:nvPicPr>
          <p:cNvPr id="5" name="Picture 6" descr="1-я Минская партизанская бригада партийное собрание 1943 год" hidden="0"/>
          <p:cNvPicPr>
            <a:picLocks noChangeAspect="1" noChangeArrowheads="1" noGrp="1"/>
          </p:cNvPicPr>
          <p:nvPr isPhoto="0" userDrawn="0">
            <p:ph sz="quarter" idx="13" hasCustomPrompt="0"/>
          </p:nvPr>
        </p:nvPicPr>
        <p:blipFill>
          <a:blip r:embed="rId2"/>
          <a:stretch/>
        </p:blipFill>
        <p:spPr bwMode="auto">
          <a:xfrm>
            <a:off x="2639617" y="1556792"/>
            <a:ext cx="7451263" cy="504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4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1524000" y="304801"/>
            <a:ext cx="9144000" cy="67627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П.Пономаренко</a:t>
            </a:r>
            <a:r>
              <a:rPr lang="ru-RU" sz="2800">
                <a:solidFill>
                  <a:schemeClr val="tx1"/>
                </a:solidFill>
              </a:rPr>
              <a:t> на встрече с </a:t>
            </a:r>
            <a:r>
              <a:rPr lang="ru-RU" sz="2800">
                <a:solidFill>
                  <a:schemeClr val="tx1"/>
                </a:solidFill>
              </a:rPr>
              <a:t>могилевскими</a:t>
            </a:r>
            <a:r>
              <a:rPr lang="ru-RU" sz="2800">
                <a:solidFill>
                  <a:schemeClr val="tx1"/>
                </a:solidFill>
              </a:rPr>
              <a:t> и витебскими партизанами Москва июль 1942 г.</a:t>
            </a:r>
            <a:endParaRPr/>
          </a:p>
        </p:txBody>
      </p:sp>
      <p:pic>
        <p:nvPicPr>
          <p:cNvPr id="5" name="Picture 6" descr="Пономаренко на встрече с могилевскими и витебскими партизанами Москва июль 1942" hidden="0"/>
          <p:cNvPicPr>
            <a:picLocks noChangeAspect="1" noChangeArrowheads="1" noGrp="1"/>
          </p:cNvPicPr>
          <p:nvPr isPhoto="0" userDrawn="0">
            <p:ph sz="quarter" idx="13" hasCustomPrompt="0"/>
          </p:nvPr>
        </p:nvPicPr>
        <p:blipFill>
          <a:blip r:embed="rId2"/>
          <a:stretch/>
        </p:blipFill>
        <p:spPr bwMode="auto">
          <a:xfrm>
            <a:off x="2855640" y="1628800"/>
            <a:ext cx="6552728" cy="4907486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1991544" y="3473"/>
            <a:ext cx="8229600" cy="850106"/>
          </a:xfrm>
        </p:spPr>
        <p:txBody>
          <a:bodyPr/>
          <a:lstStyle/>
          <a:p>
            <a:pPr algn="ctr">
              <a:defRPr/>
            </a:pPr>
            <a:r>
              <a:rPr lang="ru-RU" sz="4400">
                <a:solidFill>
                  <a:schemeClr val="tx1"/>
                </a:solidFill>
              </a:rPr>
              <a:t>Партизанские зоны</a:t>
            </a:r>
            <a:endParaRPr/>
          </a:p>
        </p:txBody>
      </p:sp>
      <p:grpSp>
        <p:nvGrpSpPr>
          <p:cNvPr id="5" name="Объект 1" hidden="0"/>
          <p:cNvGrpSpPr/>
          <p:nvPr isPhoto="0" userDrawn="0"/>
        </p:nvGrpSpPr>
        <p:grpSpPr bwMode="auto">
          <a:xfrm>
            <a:off x="0" y="836712"/>
            <a:ext cx="12192000" cy="6021288"/>
            <a:chOff x="0" y="0"/>
            <a:chExt cx="12192000" cy="6021288"/>
          </a:xfrm>
        </p:grpSpPr>
        <p:sp>
          <p:nvSpPr>
            <p:cNvPr id="6" name="" hidden="0"/>
            <p:cNvSpPr/>
            <p:nvPr isPhoto="0" userDrawn="0"/>
          </p:nvSpPr>
          <p:spPr bwMode="auto">
            <a:xfrm>
              <a:off x="0" y="0"/>
              <a:ext cx="6021287" cy="6021287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</p:sp>
        <p:sp>
          <p:nvSpPr>
            <p:cNvPr id="7" name="" hidden="0"/>
            <p:cNvSpPr/>
            <p:nvPr isPhoto="0" userDrawn="0"/>
          </p:nvSpPr>
          <p:spPr bwMode="auto">
            <a:xfrm>
              <a:off x="3010643" y="0"/>
              <a:ext cx="9181356" cy="6021287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952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1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Январь-февраль 1942 г. – </a:t>
              </a:r>
              <a:r>
                <a:rPr lang="ru-RU" sz="2800" b="1" u="sng"/>
                <a:t>Октябрьский</a:t>
              </a:r>
              <a:r>
                <a:rPr lang="ru-RU" sz="2800" b="1"/>
                <a:t> район – первая партизанская зона</a:t>
              </a:r>
              <a:endParaRPr lang="ru-RU" sz="2800"/>
            </a:p>
          </p:txBody>
        </p:sp>
        <p:sp>
          <p:nvSpPr>
            <p:cNvPr id="8" name="" hidden="0"/>
            <p:cNvSpPr/>
            <p:nvPr isPhoto="0" userDrawn="0"/>
          </p:nvSpPr>
          <p:spPr bwMode="auto">
            <a:xfrm>
              <a:off x="790294" y="1279523"/>
              <a:ext cx="4440699" cy="4440699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</p:sp>
        <p:sp>
          <p:nvSpPr>
            <p:cNvPr id="9" name="" hidden="0"/>
            <p:cNvSpPr/>
            <p:nvPr isPhoto="0" userDrawn="0"/>
          </p:nvSpPr>
          <p:spPr bwMode="auto">
            <a:xfrm>
              <a:off x="3010643" y="1279523"/>
              <a:ext cx="9181356" cy="4440699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952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1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 u="sng"/>
                <a:t>Кличевский</a:t>
              </a:r>
              <a:r>
                <a:rPr lang="ru-RU" sz="2800" b="1"/>
                <a:t> район, 20 марта 1942 г. партизанские отряды овладели </a:t>
              </a:r>
              <a:r>
                <a:rPr lang="ru-RU" sz="2800" b="1"/>
                <a:t>Кличевом</a:t>
              </a:r>
              <a:r>
                <a:rPr lang="ru-RU" sz="2800" b="1"/>
                <a:t> и освободили район от оккупантов</a:t>
              </a:r>
              <a:endParaRPr lang="ru-RU" sz="2800"/>
            </a:p>
          </p:txBody>
        </p:sp>
        <p:sp>
          <p:nvSpPr>
            <p:cNvPr id="10" name="" hidden="0"/>
            <p:cNvSpPr/>
            <p:nvPr isPhoto="0" userDrawn="0"/>
          </p:nvSpPr>
          <p:spPr bwMode="auto">
            <a:xfrm>
              <a:off x="1580588" y="2559047"/>
              <a:ext cx="2860111" cy="2860111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</p:sp>
        <p:sp>
          <p:nvSpPr>
            <p:cNvPr id="11" name="" hidden="0"/>
            <p:cNvSpPr/>
            <p:nvPr isPhoto="0" userDrawn="0"/>
          </p:nvSpPr>
          <p:spPr bwMode="auto">
            <a:xfrm>
              <a:off x="3010643" y="2559047"/>
              <a:ext cx="9181356" cy="2860111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952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1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Апрель 1942 г. – </a:t>
              </a:r>
              <a:r>
                <a:rPr lang="ru-RU" sz="2800" b="1" u="sng"/>
                <a:t>Любаньско</a:t>
              </a:r>
              <a:r>
                <a:rPr lang="ru-RU" sz="2800" b="1" u="sng"/>
                <a:t>-Октябрьская з</a:t>
              </a:r>
              <a:r>
                <a:rPr lang="ru-RU" sz="2800" b="1"/>
                <a:t>она – самая большая партизанская зона Минской и </a:t>
              </a:r>
              <a:r>
                <a:rPr lang="ru-RU" sz="2800" b="1"/>
                <a:t>Полесской</a:t>
              </a:r>
              <a:r>
                <a:rPr lang="ru-RU" sz="2800" b="1"/>
                <a:t> областей (глава –</a:t>
              </a:r>
              <a:r>
                <a:rPr lang="ru-RU" sz="2800" b="1"/>
                <a:t>В.И.Козлов</a:t>
              </a:r>
              <a:r>
                <a:rPr lang="ru-RU" sz="2800" b="1"/>
                <a:t>)</a:t>
              </a:r>
              <a:endParaRPr lang="ru-RU" sz="2800"/>
            </a:p>
          </p:txBody>
        </p:sp>
        <p:sp>
          <p:nvSpPr>
            <p:cNvPr id="12" name="" hidden="0"/>
            <p:cNvSpPr/>
            <p:nvPr isPhoto="0" userDrawn="0"/>
          </p:nvSpPr>
          <p:spPr bwMode="auto">
            <a:xfrm>
              <a:off x="2370882" y="3838571"/>
              <a:ext cx="1279523" cy="1279523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</p:sp>
        <p:sp>
          <p:nvSpPr>
            <p:cNvPr id="13" name="" hidden="0"/>
            <p:cNvSpPr/>
            <p:nvPr isPhoto="0" userDrawn="0"/>
          </p:nvSpPr>
          <p:spPr bwMode="auto">
            <a:xfrm>
              <a:off x="3010643" y="3838571"/>
              <a:ext cx="9181356" cy="1279523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952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1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К 1944 г. зоны контролировали около 60% территории Беларуси</a:t>
              </a:r>
              <a:endParaRPr lang="ru-RU" sz="28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4" descr="1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0" y="-17140"/>
            <a:ext cx="12192000" cy="6858000"/>
          </a:xfrm>
          <a:prstGeom prst="rect">
            <a:avLst/>
          </a:prstGeom>
          <a:noFill/>
        </p:spPr>
      </p:pic>
      <p:sp>
        <p:nvSpPr>
          <p:cNvPr id="5" name="Text Box 5" hidden="0"/>
          <p:cNvSpPr>
            <a:spLocks noAdjustHandles="0" noChangeArrowheads="0"/>
          </p:cNvSpPr>
          <p:nvPr isPhoto="0" userDrawn="0"/>
        </p:nvSpPr>
        <p:spPr bwMode="auto">
          <a:xfrm>
            <a:off x="1524001" y="0"/>
            <a:ext cx="6011863" cy="107721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>
                <a:ln w="50800"/>
                <a:solidFill>
                  <a:srgbClr val="C00000"/>
                </a:solidFill>
                <a:latin typeface="Calibri"/>
                <a:cs typeface="Times New Roman"/>
              </a:rPr>
              <a:t>Партизанские </a:t>
            </a:r>
            <a:endParaRPr lang="ru-RU" sz="3200" b="1">
              <a:ln w="50800"/>
              <a:solidFill>
                <a:srgbClr val="C00000"/>
              </a:solidFill>
              <a:latin typeface="Calibri"/>
              <a:cs typeface="Times New Roman"/>
            </a:endParaRPr>
          </a:p>
          <a:p>
            <a:pPr>
              <a:defRPr/>
            </a:pPr>
            <a:r>
              <a:rPr lang="ru-RU" sz="3200" b="1">
                <a:ln w="50800"/>
                <a:solidFill>
                  <a:srgbClr val="C00000"/>
                </a:solidFill>
                <a:latin typeface="Calibri"/>
                <a:cs typeface="Times New Roman"/>
              </a:rPr>
              <a:t>зоны </a:t>
            </a:r>
            <a:r>
              <a:rPr lang="ru-RU" sz="3200" b="1">
                <a:ln w="50800"/>
                <a:solidFill>
                  <a:srgbClr val="C00000"/>
                </a:solidFill>
                <a:latin typeface="Calibri"/>
                <a:cs typeface="Times New Roman"/>
              </a:rPr>
              <a:t>на Беларуси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4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1631505" y="188640"/>
            <a:ext cx="8893175" cy="60325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solidFill>
                  <a:schemeClr val="tx1"/>
                </a:solidFill>
              </a:rPr>
              <a:t>Первое Минское партизанское соединение, командир </a:t>
            </a:r>
            <a:r>
              <a:rPr lang="ru-RU" sz="3200">
                <a:solidFill>
                  <a:schemeClr val="tx1"/>
                </a:solidFill>
              </a:rPr>
              <a:t>В.И.Козлов</a:t>
            </a:r>
            <a:r>
              <a:rPr lang="ru-RU" sz="3200">
                <a:solidFill>
                  <a:schemeClr val="tx1"/>
                </a:solidFill>
              </a:rPr>
              <a:t> – в центре, 1944 г.</a:t>
            </a:r>
            <a:endParaRPr/>
          </a:p>
        </p:txBody>
      </p:sp>
      <p:pic>
        <p:nvPicPr>
          <p:cNvPr id="5" name="Picture 6" descr="Минское партизанское соединение Командир в центре - В И Козлов 1944" hidden="0"/>
          <p:cNvPicPr>
            <a:picLocks noChangeAspect="1" noChangeArrowheads="1" noGrp="1"/>
          </p:cNvPicPr>
          <p:nvPr isPhoto="0" userDrawn="0">
            <p:ph sz="quarter" idx="13" hasCustomPrompt="0"/>
          </p:nvPr>
        </p:nvPicPr>
        <p:blipFill>
          <a:blip r:embed="rId2"/>
          <a:stretch/>
        </p:blipFill>
        <p:spPr bwMode="auto">
          <a:xfrm>
            <a:off x="2351584" y="1844824"/>
            <a:ext cx="7409871" cy="486915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4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1703388" y="304801"/>
            <a:ext cx="8964612" cy="531813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solidFill>
                  <a:schemeClr val="tx1"/>
                </a:solidFill>
              </a:rPr>
              <a:t>Партизанское движение в 1941-1944 гг.</a:t>
            </a:r>
            <a:endParaRPr/>
          </a:p>
        </p:txBody>
      </p:sp>
      <p:pic>
        <p:nvPicPr>
          <p:cNvPr id="5" name="Picture 6" descr="Партизанское движение 1941-1944" hidden="0"/>
          <p:cNvPicPr>
            <a:picLocks noChangeAspect="1" noChangeArrowheads="1" noGrp="1"/>
          </p:cNvPicPr>
          <p:nvPr isPhoto="0" userDrawn="0">
            <p:ph sz="quarter" idx="13" hasCustomPrompt="0"/>
          </p:nvPr>
        </p:nvPicPr>
        <p:blipFill>
          <a:blip r:embed="rId2"/>
          <a:stretch/>
        </p:blipFill>
        <p:spPr bwMode="auto">
          <a:xfrm>
            <a:off x="1775520" y="908720"/>
            <a:ext cx="8647016" cy="5713636"/>
          </a:xfrm>
          <a:prstGeom prst="rect">
            <a:avLst/>
          </a:prstGeom>
          <a:noFill/>
          <a:ln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4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1703512" y="260649"/>
            <a:ext cx="8964488" cy="119697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Партизаны </a:t>
            </a:r>
            <a:r>
              <a:rPr lang="ru-RU" sz="2800">
                <a:solidFill>
                  <a:schemeClr val="tx1"/>
                </a:solidFill>
              </a:rPr>
              <a:t>Пинской</a:t>
            </a:r>
            <a:r>
              <a:rPr lang="ru-RU" sz="2800">
                <a:solidFill>
                  <a:schemeClr val="tx1"/>
                </a:solidFill>
              </a:rPr>
              <a:t> области, деревня </a:t>
            </a:r>
            <a:r>
              <a:rPr lang="ru-RU" sz="2800">
                <a:solidFill>
                  <a:schemeClr val="tx1"/>
                </a:solidFill>
              </a:rPr>
              <a:t>Хворостово</a:t>
            </a:r>
            <a:r>
              <a:rPr lang="ru-RU" sz="2800">
                <a:solidFill>
                  <a:schemeClr val="tx1"/>
                </a:solidFill>
              </a:rPr>
              <a:t>. Беседа с </a:t>
            </a:r>
            <a:r>
              <a:rPr lang="ru-RU" sz="2800">
                <a:solidFill>
                  <a:schemeClr val="tx1"/>
                </a:solidFill>
              </a:rPr>
              <a:t>секретарем</a:t>
            </a:r>
            <a:r>
              <a:rPr lang="ru-RU" sz="2800">
                <a:solidFill>
                  <a:schemeClr val="tx1"/>
                </a:solidFill>
              </a:rPr>
              <a:t> Подпольного обкома партии </a:t>
            </a:r>
            <a:r>
              <a:rPr lang="ru-RU" sz="2800">
                <a:solidFill>
                  <a:schemeClr val="tx1"/>
                </a:solidFill>
              </a:rPr>
              <a:t>С.Г.Войцеховичем</a:t>
            </a:r>
            <a:r>
              <a:rPr lang="ru-RU" sz="2800">
                <a:solidFill>
                  <a:schemeClr val="tx1"/>
                </a:solidFill>
              </a:rPr>
              <a:t>, 1943 г.</a:t>
            </a:r>
            <a:endParaRPr/>
          </a:p>
        </p:txBody>
      </p:sp>
      <p:pic>
        <p:nvPicPr>
          <p:cNvPr id="5" name="Picture 6" descr="Партизаны Пинской области деревня Хворостово беседа с секретарем Подпольного обкома С Г Войцеховичем 1943 год" hidden="0"/>
          <p:cNvPicPr>
            <a:picLocks noChangeAspect="1" noChangeArrowheads="1" noGrp="1"/>
          </p:cNvPicPr>
          <p:nvPr isPhoto="0" userDrawn="0">
            <p:ph sz="quarter" idx="13" hasCustomPrompt="0"/>
          </p:nvPr>
        </p:nvPicPr>
        <p:blipFill>
          <a:blip r:embed="rId2"/>
          <a:stretch/>
        </p:blipFill>
        <p:spPr bwMode="auto">
          <a:xfrm>
            <a:off x="2639616" y="1772816"/>
            <a:ext cx="6866096" cy="475252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524000" y="1340768"/>
            <a:ext cx="9505056" cy="1143000"/>
          </a:xfrm>
        </p:spPr>
        <p:txBody>
          <a:bodyPr>
            <a:noAutofit/>
          </a:bodyPr>
          <a:lstStyle/>
          <a:p>
            <a:pPr lvl="0" algn="ctr">
              <a:defRPr/>
            </a:pPr>
            <a:r>
              <a:rPr lang="ru-RU" sz="4400"/>
              <a:t>ПОДПОЛЬНОЕ ДВИЖЕНИЕ НА ТЕРРИТОРИИ БЕЛАРУСИ И ЕГО ЗНАЧЕНИЕ</a:t>
            </a:r>
            <a:endParaRPr lang="be-BY" sz="4400"/>
          </a:p>
        </p:txBody>
      </p:sp>
      <p:pic>
        <p:nvPicPr>
          <p:cNvPr id="5" name="Рисунок 1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3575718" y="2564904"/>
            <a:ext cx="5440351" cy="408026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0" y="12601"/>
            <a:ext cx="12192000" cy="1143000"/>
          </a:xfrm>
        </p:spPr>
        <p:txBody>
          <a:bodyPr/>
          <a:lstStyle/>
          <a:p>
            <a:pPr algn="ctr">
              <a:defRPr/>
            </a:pPr>
            <a:r>
              <a:rPr lang="ru-RU" sz="3400">
                <a:solidFill>
                  <a:schemeClr val="tx1"/>
                </a:solidFill>
              </a:rPr>
              <a:t>ПОДПОЛЬЕ В БЕЛАРУСИ. ФОРМИРОВАНИЕ СИСТЕМЫ</a:t>
            </a:r>
            <a:endParaRPr lang="ru-RU" sz="3400">
              <a:solidFill>
                <a:schemeClr val="tx1"/>
              </a:solidFill>
            </a:endParaRPr>
          </a:p>
        </p:txBody>
      </p:sp>
      <p:grpSp>
        <p:nvGrpSpPr>
          <p:cNvPr id="5" name="Объект 1" hidden="0"/>
          <p:cNvGrpSpPr/>
          <p:nvPr isPhoto="0" userDrawn="0"/>
        </p:nvGrpSpPr>
        <p:grpSpPr bwMode="auto">
          <a:xfrm>
            <a:off x="0" y="584101"/>
            <a:ext cx="12191999" cy="6157267"/>
            <a:chOff x="0" y="0"/>
            <a:chExt cx="12191999" cy="6157267"/>
          </a:xfrm>
        </p:grpSpPr>
        <p:sp>
          <p:nvSpPr>
            <p:cNvPr id="6" name="" hidden="0"/>
            <p:cNvSpPr/>
            <p:nvPr isPhoto="0" userDrawn="0"/>
          </p:nvSpPr>
          <p:spPr bwMode="auto">
            <a:xfrm>
              <a:off x="914399" y="0"/>
              <a:ext cx="10363199" cy="615726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" hidden="0"/>
            <p:cNvSpPr/>
            <p:nvPr isPhoto="0" userDrawn="0"/>
          </p:nvSpPr>
          <p:spPr bwMode="auto">
            <a:xfrm>
              <a:off x="1302" y="1847180"/>
              <a:ext cx="3703959" cy="2462906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/>
                <a:t>30 июня 1941 г. – Директива ЦК КП(б)Б «О переходе на подпольную работу партийных организаций районов, занятых врагом»</a:t>
              </a:r>
              <a:endParaRPr lang="ru-RU" sz="2400"/>
            </a:p>
          </p:txBody>
        </p:sp>
        <p:sp>
          <p:nvSpPr>
            <p:cNvPr id="8" name="" hidden="0"/>
            <p:cNvSpPr/>
            <p:nvPr isPhoto="0" userDrawn="0"/>
          </p:nvSpPr>
          <p:spPr bwMode="auto">
            <a:xfrm>
              <a:off x="4244019" y="1847180"/>
              <a:ext cx="3703959" cy="2462906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/>
                <a:t>Непосредственное управление возлагалось на партийные структуры</a:t>
              </a:r>
              <a:endParaRPr lang="ru-RU" sz="2400"/>
            </a:p>
          </p:txBody>
        </p:sp>
        <p:sp>
          <p:nvSpPr>
            <p:cNvPr id="9" name="" hidden="0"/>
            <p:cNvSpPr/>
            <p:nvPr isPhoto="0" userDrawn="0"/>
          </p:nvSpPr>
          <p:spPr bwMode="auto">
            <a:xfrm>
              <a:off x="8486737" y="1847180"/>
              <a:ext cx="3703959" cy="2462906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/>
                <a:t>Создавались районные партийные и комсомольские ячейки (120 секретарей райкомов и горкомов)</a:t>
              </a:r>
              <a:endParaRPr lang="ru-RU" sz="24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4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1524001" y="1"/>
            <a:ext cx="8713787" cy="531813"/>
          </a:xfrm>
        </p:spPr>
        <p:txBody>
          <a:bodyPr/>
          <a:lstStyle/>
          <a:p>
            <a:pPr algn="ctr">
              <a:defRPr/>
            </a:pPr>
            <a:r>
              <a:rPr lang="ru-RU" sz="3100">
                <a:solidFill>
                  <a:schemeClr val="tx1"/>
                </a:solidFill>
              </a:rPr>
              <a:t>Партийное подполье в 1941-1944 гг.</a:t>
            </a:r>
            <a:endParaRPr sz="4100"/>
          </a:p>
        </p:txBody>
      </p:sp>
      <p:pic>
        <p:nvPicPr>
          <p:cNvPr id="5" name="Picture 6" descr="Подполье партийное 1941-1944" hidden="0"/>
          <p:cNvPicPr>
            <a:picLocks noChangeAspect="1" noChangeArrowheads="1" noGrp="1"/>
          </p:cNvPicPr>
          <p:nvPr isPhoto="0" userDrawn="0">
            <p:ph sz="quarter" idx="13" hasCustomPrompt="0"/>
          </p:nvPr>
        </p:nvPicPr>
        <p:blipFill>
          <a:blip r:embed="rId2"/>
          <a:stretch/>
        </p:blipFill>
        <p:spPr bwMode="auto">
          <a:xfrm>
            <a:off x="1524000" y="435194"/>
            <a:ext cx="9144000" cy="644327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2711625" y="0"/>
            <a:ext cx="6512511" cy="1143000"/>
          </a:xfrm>
        </p:spPr>
        <p:txBody>
          <a:bodyPr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</a:rPr>
              <a:t>Минское подполье</a:t>
            </a:r>
            <a:endParaRPr/>
          </a:p>
        </p:txBody>
      </p:sp>
      <p:grpSp>
        <p:nvGrpSpPr>
          <p:cNvPr id="5" name="Объект 1" hidden="0"/>
          <p:cNvGrpSpPr/>
          <p:nvPr isPhoto="0" userDrawn="0"/>
        </p:nvGrpSpPr>
        <p:grpSpPr bwMode="auto">
          <a:xfrm>
            <a:off x="0" y="332656"/>
            <a:ext cx="12192000" cy="6525344"/>
            <a:chOff x="0" y="0"/>
            <a:chExt cx="12192000" cy="6525344"/>
          </a:xfrm>
        </p:grpSpPr>
        <p:sp>
          <p:nvSpPr>
            <p:cNvPr id="6" name="" hidden="0"/>
            <p:cNvSpPr/>
            <p:nvPr isPhoto="0" userDrawn="0"/>
          </p:nvSpPr>
          <p:spPr bwMode="auto">
            <a:xfrm>
              <a:off x="-7379055" y="-1127759"/>
              <a:ext cx="8780862" cy="8780862"/>
            </a:xfrm>
            <a:prstGeom prst="blockArc">
              <a:avLst>
                <a:gd name="adj1" fmla="val 18900000"/>
                <a:gd name="adj2" fmla="val 2700000"/>
                <a:gd name="adj3" fmla="val 246"/>
              </a:avLst>
            </a:prstGeom>
            <a:noFill/>
            <a:ln w="15875" cap="flat" cmpd="sng" algn="ctr">
              <a:solidFill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" hidden="0"/>
            <p:cNvSpPr/>
            <p:nvPr isPhoto="0" userDrawn="0"/>
          </p:nvSpPr>
          <p:spPr bwMode="auto">
            <a:xfrm>
              <a:off x="733352" y="501668"/>
              <a:ext cx="11364586" cy="1003858"/>
            </a:xfrm>
            <a:prstGeom prst="rect">
              <a:avLst/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796813" tIns="55880" rIns="55880" bIns="55880" numCol="1" spcCol="1270" anchor="ctr" anchorCtr="0">
              <a:noAutofit/>
            </a:bodyPr>
            <a:lstStyle/>
            <a:p>
              <a:pPr lvl="0" algn="l" defTabSz="9779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200" b="1"/>
                <a:t>В мае 1942 г. создана структура подполья – отделы разведки, агитации, военный, диверсионный, сформировано 5 райкомов партии, десятки диверсионных групп</a:t>
              </a:r>
              <a:endParaRPr lang="ru-RU" sz="2200"/>
            </a:p>
          </p:txBody>
        </p:sp>
        <p:sp>
          <p:nvSpPr>
            <p:cNvPr id="8" name="" hidden="0"/>
            <p:cNvSpPr/>
            <p:nvPr isPhoto="0" userDrawn="0"/>
          </p:nvSpPr>
          <p:spPr bwMode="auto">
            <a:xfrm>
              <a:off x="105940" y="376186"/>
              <a:ext cx="1254823" cy="1254823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" hidden="0"/>
            <p:cNvSpPr/>
            <p:nvPr isPhoto="0" userDrawn="0"/>
          </p:nvSpPr>
          <p:spPr bwMode="auto">
            <a:xfrm>
              <a:off x="1308888" y="2007717"/>
              <a:ext cx="10789051" cy="1003858"/>
            </a:xfrm>
            <a:prstGeom prst="rect">
              <a:avLst/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796813" tIns="55880" rIns="55880" bIns="55880" numCol="1" spcCol="1270" anchor="ctr" anchorCtr="0">
              <a:noAutofit/>
            </a:bodyPr>
            <a:lstStyle/>
            <a:p>
              <a:pPr lvl="0" algn="l" defTabSz="9779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200" b="1"/>
                <a:t>Выпускалась газета «Звязда», листовки</a:t>
              </a:r>
              <a:endParaRPr lang="ru-RU" sz="2200"/>
            </a:p>
          </p:txBody>
        </p:sp>
        <p:sp>
          <p:nvSpPr>
            <p:cNvPr id="10" name="" hidden="0"/>
            <p:cNvSpPr/>
            <p:nvPr isPhoto="0" userDrawn="0"/>
          </p:nvSpPr>
          <p:spPr bwMode="auto">
            <a:xfrm>
              <a:off x="681476" y="1882235"/>
              <a:ext cx="1254823" cy="1254823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" hidden="0"/>
            <p:cNvSpPr/>
            <p:nvPr isPhoto="0" userDrawn="0"/>
          </p:nvSpPr>
          <p:spPr bwMode="auto">
            <a:xfrm>
              <a:off x="1308888" y="3513767"/>
              <a:ext cx="10789051" cy="1003858"/>
            </a:xfrm>
            <a:prstGeom prst="rect">
              <a:avLst/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796813" tIns="55880" rIns="55880" bIns="55880" numCol="1" spcCol="1270" anchor="ctr" anchorCtr="0">
              <a:noAutofit/>
            </a:bodyPr>
            <a:lstStyle/>
            <a:p>
              <a:pPr lvl="0" algn="l" defTabSz="9779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200" b="1"/>
                <a:t>В составе подполья действовало более 9 тыс. человек</a:t>
              </a:r>
              <a:endParaRPr lang="ru-RU" sz="2200"/>
            </a:p>
          </p:txBody>
        </p:sp>
        <p:sp>
          <p:nvSpPr>
            <p:cNvPr id="12" name="" hidden="0"/>
            <p:cNvSpPr/>
            <p:nvPr isPhoto="0" userDrawn="0"/>
          </p:nvSpPr>
          <p:spPr bwMode="auto">
            <a:xfrm>
              <a:off x="681476" y="3388284"/>
              <a:ext cx="1254823" cy="1254823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" hidden="0"/>
            <p:cNvSpPr/>
            <p:nvPr isPhoto="0" userDrawn="0"/>
          </p:nvSpPr>
          <p:spPr bwMode="auto">
            <a:xfrm>
              <a:off x="733352" y="5019816"/>
              <a:ext cx="11364586" cy="1003858"/>
            </a:xfrm>
            <a:prstGeom prst="rect">
              <a:avLst/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796813" tIns="55880" rIns="55880" bIns="55880" numCol="1" spcCol="1270" anchor="ctr" anchorCtr="0">
              <a:noAutofit/>
            </a:bodyPr>
            <a:lstStyle/>
            <a:p>
              <a:pPr lvl="0" algn="l" defTabSz="9779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200" b="1"/>
                <a:t>Проведено более 1500 диверсий, в том числе уничтожение генерального комиссара Беларуси Вильгельма Кубе </a:t>
              </a:r>
              <a:endParaRPr lang="ru-RU" sz="2200"/>
            </a:p>
          </p:txBody>
        </p:sp>
        <p:sp>
          <p:nvSpPr>
            <p:cNvPr id="14" name="" hidden="0"/>
            <p:cNvSpPr/>
            <p:nvPr isPhoto="0" userDrawn="0"/>
          </p:nvSpPr>
          <p:spPr bwMode="auto">
            <a:xfrm>
              <a:off x="105940" y="4894334"/>
              <a:ext cx="1254823" cy="1254823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1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359137" y="1027526"/>
            <a:ext cx="2298700" cy="4254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</p:spPr>
      </p:pic>
      <p:sp>
        <p:nvSpPr>
          <p:cNvPr id="5" name="Прямоугольник 2" hidden="0"/>
          <p:cNvSpPr/>
          <p:nvPr isPhoto="0" userDrawn="0"/>
        </p:nvSpPr>
        <p:spPr bwMode="auto">
          <a:xfrm>
            <a:off x="1699889" y="5282027"/>
            <a:ext cx="364875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44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 scaled="1"/>
                </a:gradFill>
              </a:rPr>
              <a:t>К. </a:t>
            </a:r>
            <a:r>
              <a:rPr lang="ru-RU" sz="44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 scaled="1"/>
                </a:gradFill>
              </a:rPr>
              <a:t>Кабушкин</a:t>
            </a:r>
            <a:endParaRPr lang="ru-RU" sz="4400" b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 scaled="1"/>
              </a:gradFill>
            </a:endParaRPr>
          </a:p>
        </p:txBody>
      </p:sp>
      <p:pic>
        <p:nvPicPr>
          <p:cNvPr id="6" name="Рисунок 3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6456040" y="1027526"/>
            <a:ext cx="2736304" cy="41181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</p:spPr>
      </p:pic>
      <p:sp>
        <p:nvSpPr>
          <p:cNvPr id="7" name="Прямоугольник 4" hidden="0"/>
          <p:cNvSpPr/>
          <p:nvPr isPhoto="0" userDrawn="0"/>
        </p:nvSpPr>
        <p:spPr bwMode="auto">
          <a:xfrm>
            <a:off x="6092790" y="5322161"/>
            <a:ext cx="346280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44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 scaled="1"/>
                </a:gradFill>
              </a:rPr>
              <a:t>Н. </a:t>
            </a:r>
            <a:r>
              <a:rPr lang="ru-RU" sz="44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 scaled="1"/>
                </a:gradFill>
              </a:rPr>
              <a:t>Кедышко</a:t>
            </a:r>
            <a:endParaRPr lang="ru-RU" sz="4400" b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1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1847528" y="260648"/>
            <a:ext cx="2016224" cy="33267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</p:spPr>
      </p:pic>
      <p:pic>
        <p:nvPicPr>
          <p:cNvPr id="5" name="Рисунок 2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4825340" y="256048"/>
            <a:ext cx="2232248" cy="33359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</p:spPr>
      </p:pic>
      <p:pic>
        <p:nvPicPr>
          <p:cNvPr id="6" name="Рисунок 3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>
            <a:off x="8003004" y="261062"/>
            <a:ext cx="2232948" cy="33359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</p:spPr>
      </p:pic>
      <p:sp>
        <p:nvSpPr>
          <p:cNvPr id="7" name="Прямоугольник 4" hidden="0"/>
          <p:cNvSpPr/>
          <p:nvPr isPhoto="0" userDrawn="0"/>
        </p:nvSpPr>
        <p:spPr bwMode="auto">
          <a:xfrm>
            <a:off x="1611620" y="3634750"/>
            <a:ext cx="275748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40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 scaled="1"/>
                </a:gradFill>
              </a:rPr>
              <a:t>Е.Мазаник</a:t>
            </a:r>
            <a:endParaRPr lang="ru-RU" sz="4000" b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8" name="Прямоугольник 5" hidden="0"/>
          <p:cNvSpPr/>
          <p:nvPr isPhoto="0" userDrawn="0"/>
        </p:nvSpPr>
        <p:spPr bwMode="auto">
          <a:xfrm>
            <a:off x="4516234" y="3789040"/>
            <a:ext cx="285046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40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 scaled="1"/>
                </a:gradFill>
              </a:rPr>
              <a:t>М.Осипова</a:t>
            </a:r>
            <a:endParaRPr lang="ru-RU" sz="4000" b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9" name="Прямоугольник 6" hidden="0"/>
          <p:cNvSpPr/>
          <p:nvPr isPhoto="0" userDrawn="0"/>
        </p:nvSpPr>
        <p:spPr bwMode="auto">
          <a:xfrm>
            <a:off x="7998821" y="3789040"/>
            <a:ext cx="224131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40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 scaled="1"/>
                </a:gradFill>
              </a:rPr>
              <a:t>Н.Троян</a:t>
            </a:r>
            <a:endParaRPr lang="ru-RU" sz="4000" b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10" name="Прямоугольник 7" hidden="0"/>
          <p:cNvSpPr/>
          <p:nvPr isPhoto="0" userDrawn="0"/>
        </p:nvSpPr>
        <p:spPr bwMode="auto">
          <a:xfrm>
            <a:off x="2466913" y="5229200"/>
            <a:ext cx="756649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4400" b="1" i="1" cap="all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C00000"/>
                </a:solidFill>
              </a:rPr>
              <a:t>Участницы ликвидации</a:t>
            </a:r>
            <a:endParaRPr/>
          </a:p>
          <a:p>
            <a:pPr algn="ctr">
              <a:defRPr/>
            </a:pPr>
            <a:r>
              <a:rPr lang="ru-RU" sz="4400" b="1" i="1" cap="all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C00000"/>
                </a:solidFill>
              </a:rPr>
              <a:t>В.Кубэ</a:t>
            </a:r>
            <a:r>
              <a:rPr lang="ru-RU" sz="4400" b="1" i="1" cap="all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C00000"/>
                </a:solidFill>
              </a:rPr>
              <a:t> в 1943 г.</a:t>
            </a:r>
            <a:endParaRPr lang="ru-RU" sz="4400" b="1" i="1" cap="all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4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1631504" y="304800"/>
            <a:ext cx="9036496" cy="675927"/>
          </a:xfrm>
        </p:spPr>
        <p:txBody>
          <a:bodyPr/>
          <a:lstStyle/>
          <a:p>
            <a:pPr algn="ctr">
              <a:defRPr/>
            </a:pPr>
            <a:r>
              <a:rPr lang="ru-RU" sz="2500">
                <a:solidFill>
                  <a:schemeClr val="tx1"/>
                </a:solidFill>
              </a:rPr>
              <a:t>Повешенный подпольщик на площади Свободы в Минске. Май 1942 г.</a:t>
            </a:r>
            <a:endParaRPr sz="4100"/>
          </a:p>
        </p:txBody>
      </p:sp>
      <p:pic>
        <p:nvPicPr>
          <p:cNvPr id="5" name="Picture 6" descr="Повешенный на площади Свободы в Минске 1942" hidden="0"/>
          <p:cNvPicPr>
            <a:picLocks noChangeAspect="1" noChangeArrowheads="1" noGrp="1"/>
          </p:cNvPicPr>
          <p:nvPr isPhoto="0" userDrawn="0">
            <p:ph sz="quarter" idx="13" hasCustomPrompt="0"/>
          </p:nvPr>
        </p:nvPicPr>
        <p:blipFill>
          <a:blip r:embed="rId2"/>
          <a:stretch/>
        </p:blipFill>
        <p:spPr bwMode="auto">
          <a:xfrm>
            <a:off x="1991544" y="1124744"/>
            <a:ext cx="7687724" cy="5373216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descr="Заслонов Константин Сергеевич.jpg" hidden="0"/>
          <p:cNvPicPr>
            <a:picLocks noChangeAspect="1" noChangeArrowheads="1" noGrp="1"/>
          </p:cNvPicPr>
          <p:nvPr isPhoto="0" userDrawn="0">
            <p:ph sz="quarter" idx="13" hasCustomPrompt="0"/>
          </p:nvPr>
        </p:nvPicPr>
        <p:blipFill>
          <a:blip r:embed="rId2"/>
          <a:stretch/>
        </p:blipFill>
        <p:spPr bwMode="auto">
          <a:xfrm>
            <a:off x="119336" y="260648"/>
            <a:ext cx="2836670" cy="41044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</p:spPr>
      </p:pic>
      <p:grpSp>
        <p:nvGrpSpPr>
          <p:cNvPr id="5" name="Объект 2" hidden="0"/>
          <p:cNvGrpSpPr/>
          <p:nvPr isPhoto="0" userDrawn="0"/>
        </p:nvGrpSpPr>
        <p:grpSpPr bwMode="auto">
          <a:xfrm>
            <a:off x="2956006" y="0"/>
            <a:ext cx="9235994" cy="6858000"/>
            <a:chOff x="0" y="0"/>
            <a:chExt cx="9235994" cy="6858000"/>
          </a:xfrm>
        </p:grpSpPr>
        <p:sp>
          <p:nvSpPr>
            <p:cNvPr id="6" name="" hidden="0"/>
            <p:cNvSpPr/>
            <p:nvPr isPhoto="0" userDrawn="0"/>
          </p:nvSpPr>
          <p:spPr bwMode="auto">
            <a:xfrm>
              <a:off x="0" y="0"/>
              <a:ext cx="7111715" cy="1234440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/>
                <a:t>Партизанский псевдоним — «Дядя Костя». </a:t>
              </a:r>
              <a:endParaRPr lang="ru-RU" sz="2400"/>
            </a:p>
          </p:txBody>
        </p:sp>
        <p:sp>
          <p:nvSpPr>
            <p:cNvPr id="7" name="" hidden="0"/>
            <p:cNvSpPr/>
            <p:nvPr isPhoto="0" userDrawn="0"/>
          </p:nvSpPr>
          <p:spPr bwMode="auto">
            <a:xfrm>
              <a:off x="353347" y="1405890"/>
              <a:ext cx="7467158" cy="1234440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/>
                <a:t>Создал подпольную группу, участники которой путём применения «угольных мин» за три месяца подорвали 93 немецких паровоза</a:t>
              </a:r>
              <a:endParaRPr lang="ru-RU" sz="2400"/>
            </a:p>
          </p:txBody>
        </p:sp>
        <p:sp>
          <p:nvSpPr>
            <p:cNvPr id="8" name="" hidden="0"/>
            <p:cNvSpPr/>
            <p:nvPr isPhoto="0" userDrawn="0"/>
          </p:nvSpPr>
          <p:spPr bwMode="auto">
            <a:xfrm>
              <a:off x="1062139" y="2811779"/>
              <a:ext cx="7111715" cy="1234440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/>
                <a:t>В марте 1942 года Заслонов организовал партизанский отряд в районе Витебск-Орша.</a:t>
              </a:r>
              <a:endParaRPr lang="ru-RU" sz="2400"/>
            </a:p>
          </p:txBody>
        </p:sp>
        <p:sp>
          <p:nvSpPr>
            <p:cNvPr id="9" name="" hidden="0"/>
            <p:cNvSpPr/>
            <p:nvPr isPhoto="0" userDrawn="0"/>
          </p:nvSpPr>
          <p:spPr bwMode="auto">
            <a:xfrm>
              <a:off x="1593208" y="4217670"/>
              <a:ext cx="7111715" cy="1234440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/>
                <a:t>14 ноября 1942 года Константин Заслонов геройски погиб в бою с карательным отрядом.</a:t>
              </a:r>
              <a:endParaRPr lang="ru-RU" sz="2400"/>
            </a:p>
          </p:txBody>
        </p:sp>
        <p:sp>
          <p:nvSpPr>
            <p:cNvPr id="10" name="" hidden="0"/>
            <p:cNvSpPr/>
            <p:nvPr isPhoto="0" userDrawn="0"/>
          </p:nvSpPr>
          <p:spPr bwMode="auto">
            <a:xfrm>
              <a:off x="2124278" y="5623559"/>
              <a:ext cx="7111715" cy="1234440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/>
                <a:t>Посмертно присвоено звание Героя Советского Союза</a:t>
              </a:r>
              <a:endParaRPr lang="ru-RU" sz="2400"/>
            </a:p>
          </p:txBody>
        </p:sp>
        <p:sp>
          <p:nvSpPr>
            <p:cNvPr id="11" name="" hidden="0"/>
            <p:cNvSpPr/>
            <p:nvPr isPhoto="0" userDrawn="0"/>
          </p:nvSpPr>
          <p:spPr bwMode="auto">
            <a:xfrm>
              <a:off x="6309329" y="901827"/>
              <a:ext cx="802386" cy="802386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chemeClr val="accent1">
                <a:tint val="40000"/>
                <a:hueOff val="0"/>
                <a:satOff val="0"/>
                <a:lumOff val="0"/>
                <a:alphaOff val="0"/>
                <a:alpha val="90000"/>
              </a:schemeClr>
            </a:solidFill>
            <a:ln w="15875" cap="flat" cmpd="sng" algn="ctr">
              <a:solidFill>
                <a:schemeClr val="accent1">
                  <a:tint val="40000"/>
                  <a:hueOff val="0"/>
                  <a:satOff val="0"/>
                  <a:lumOff val="0"/>
                  <a:alphaOff val="0"/>
                  <a:alpha val="9000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3600"/>
            </a:p>
          </p:txBody>
        </p:sp>
        <p:sp>
          <p:nvSpPr>
            <p:cNvPr id="12" name="" hidden="0"/>
            <p:cNvSpPr/>
            <p:nvPr isPhoto="0" userDrawn="0"/>
          </p:nvSpPr>
          <p:spPr bwMode="auto">
            <a:xfrm>
              <a:off x="6840399" y="2307717"/>
              <a:ext cx="802386" cy="802386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chemeClr val="accent1">
                <a:tint val="40000"/>
                <a:hueOff val="0"/>
                <a:satOff val="0"/>
                <a:lumOff val="0"/>
                <a:alphaOff val="0"/>
                <a:alpha val="90000"/>
              </a:schemeClr>
            </a:solidFill>
            <a:ln w="15875" cap="flat" cmpd="sng" algn="ctr">
              <a:solidFill>
                <a:schemeClr val="accent1">
                  <a:tint val="40000"/>
                  <a:hueOff val="0"/>
                  <a:satOff val="0"/>
                  <a:lumOff val="0"/>
                  <a:alphaOff val="0"/>
                  <a:alpha val="9000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3600"/>
            </a:p>
          </p:txBody>
        </p:sp>
        <p:sp>
          <p:nvSpPr>
            <p:cNvPr id="13" name="" hidden="0"/>
            <p:cNvSpPr/>
            <p:nvPr isPhoto="0" userDrawn="0"/>
          </p:nvSpPr>
          <p:spPr bwMode="auto">
            <a:xfrm>
              <a:off x="7371468" y="3693033"/>
              <a:ext cx="802386" cy="802386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chemeClr val="accent1">
                <a:tint val="40000"/>
                <a:hueOff val="0"/>
                <a:satOff val="0"/>
                <a:lumOff val="0"/>
                <a:alphaOff val="0"/>
                <a:alpha val="90000"/>
              </a:schemeClr>
            </a:solidFill>
            <a:ln w="15875" cap="flat" cmpd="sng" algn="ctr">
              <a:solidFill>
                <a:schemeClr val="accent1">
                  <a:tint val="40000"/>
                  <a:hueOff val="0"/>
                  <a:satOff val="0"/>
                  <a:lumOff val="0"/>
                  <a:alphaOff val="0"/>
                  <a:alpha val="9000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3600"/>
            </a:p>
          </p:txBody>
        </p:sp>
        <p:sp>
          <p:nvSpPr>
            <p:cNvPr id="14" name="" hidden="0"/>
            <p:cNvSpPr/>
            <p:nvPr isPhoto="0" userDrawn="0"/>
          </p:nvSpPr>
          <p:spPr bwMode="auto">
            <a:xfrm>
              <a:off x="7902538" y="5112639"/>
              <a:ext cx="802386" cy="802386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chemeClr val="accent1">
                <a:tint val="40000"/>
                <a:hueOff val="0"/>
                <a:satOff val="0"/>
                <a:lumOff val="0"/>
                <a:alphaOff val="0"/>
                <a:alpha val="90000"/>
              </a:schemeClr>
            </a:solidFill>
            <a:ln w="15875" cap="flat" cmpd="sng" algn="ctr">
              <a:solidFill>
                <a:schemeClr val="accent1">
                  <a:tint val="40000"/>
                  <a:hueOff val="0"/>
                  <a:satOff val="0"/>
                  <a:lumOff val="0"/>
                  <a:alphaOff val="0"/>
                  <a:alpha val="9000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3600"/>
            </a:p>
          </p:txBody>
        </p:sp>
      </p:grpSp>
      <p:sp>
        <p:nvSpPr>
          <p:cNvPr id="15" name="Прямоугольник 1" hidden="0"/>
          <p:cNvSpPr/>
          <p:nvPr isPhoto="0" userDrawn="0"/>
        </p:nvSpPr>
        <p:spPr bwMode="auto">
          <a:xfrm>
            <a:off x="335360" y="4797152"/>
            <a:ext cx="300114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40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 scaled="1"/>
                </a:gradFill>
              </a:rPr>
              <a:t>К.Заслонов</a:t>
            </a:r>
            <a:endParaRPr lang="ru-RU" sz="4000" b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981200" y="274638"/>
            <a:ext cx="8229600" cy="1066130"/>
          </a:xfrm>
        </p:spPr>
        <p:txBody>
          <a:bodyPr anchor="t"/>
          <a:lstStyle/>
          <a:p>
            <a:pPr algn="ctr">
              <a:defRPr/>
            </a:pPr>
            <a:r>
              <a:rPr lang="ru-RU"/>
              <a:t>«Молодые мстители»</a:t>
            </a:r>
            <a:endParaRPr lang="be-BY"/>
          </a:p>
        </p:txBody>
      </p:sp>
      <p:pic>
        <p:nvPicPr>
          <p:cNvPr id="5" name="Picture 2" descr="Зенькова Ефросинья Савельевна.jpg" hidden="0"/>
          <p:cNvPicPr>
            <a:picLocks noChangeAspect="1" noChangeArrowheads="1" noGrp="1"/>
          </p:cNvPicPr>
          <p:nvPr isPhoto="0" userDrawn="0">
            <p:ph sz="quarter" idx="13" hasCustomPrompt="0"/>
          </p:nvPr>
        </p:nvPicPr>
        <p:blipFill>
          <a:blip r:embed="rId2"/>
          <a:stretch/>
        </p:blipFill>
        <p:spPr bwMode="auto">
          <a:xfrm>
            <a:off x="594559" y="1124744"/>
            <a:ext cx="2773281" cy="41044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</p:spPr>
      </p:pic>
      <p:grpSp>
        <p:nvGrpSpPr>
          <p:cNvPr id="6" name="Объект 4" hidden="0"/>
          <p:cNvGrpSpPr/>
          <p:nvPr isPhoto="0" userDrawn="0"/>
        </p:nvGrpSpPr>
        <p:grpSpPr bwMode="auto">
          <a:xfrm>
            <a:off x="3215680" y="692696"/>
            <a:ext cx="8856984" cy="6165304"/>
            <a:chOff x="0" y="0"/>
            <a:chExt cx="8856984" cy="6165304"/>
          </a:xfrm>
        </p:grpSpPr>
        <p:sp>
          <p:nvSpPr>
            <p:cNvPr id="7" name="" hidden="0"/>
            <p:cNvSpPr/>
            <p:nvPr isPhoto="0" userDrawn="0"/>
          </p:nvSpPr>
          <p:spPr bwMode="auto">
            <a:xfrm>
              <a:off x="-6971712" y="-1065832"/>
              <a:ext cx="8296967" cy="8296967"/>
            </a:xfrm>
            <a:prstGeom prst="blockArc">
              <a:avLst>
                <a:gd name="adj1" fmla="val 18900000"/>
                <a:gd name="adj2" fmla="val 2700000"/>
                <a:gd name="adj3" fmla="val 260"/>
              </a:avLst>
            </a:prstGeom>
            <a:noFill/>
            <a:ln w="15875" cap="flat" cmpd="sng" algn="ctr">
              <a:solidFill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8" name="" hidden="0"/>
            <p:cNvSpPr/>
            <p:nvPr isPhoto="0" userDrawn="0"/>
          </p:nvSpPr>
          <p:spPr bwMode="auto">
            <a:xfrm>
              <a:off x="578711" y="385208"/>
              <a:ext cx="8189898" cy="770909"/>
            </a:xfrm>
            <a:prstGeom prst="rect">
              <a:avLst/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611910" tIns="60960" rIns="60960" bIns="6096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/>
                <a:t>С витебским подпольем была связана группа «Молодые мстители» из г.п.Оболь. </a:t>
              </a:r>
              <a:endParaRPr lang="ru-RU" sz="2400"/>
            </a:p>
          </p:txBody>
        </p:sp>
        <p:sp>
          <p:nvSpPr>
            <p:cNvPr id="9" name="" hidden="0"/>
            <p:cNvSpPr/>
            <p:nvPr isPhoto="0" userDrawn="0"/>
          </p:nvSpPr>
          <p:spPr bwMode="auto">
            <a:xfrm>
              <a:off x="96892" y="288844"/>
              <a:ext cx="963637" cy="963637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0" name="" hidden="0"/>
            <p:cNvSpPr/>
            <p:nvPr isPhoto="0" userDrawn="0"/>
          </p:nvSpPr>
          <p:spPr bwMode="auto">
            <a:xfrm>
              <a:off x="1131122" y="1541202"/>
              <a:ext cx="7637486" cy="770909"/>
            </a:xfrm>
            <a:prstGeom prst="rect">
              <a:avLst/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611910" tIns="60960" rIns="60960" bIns="6096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/>
                <a:t>Руководитель – Ефросинья Зенькова. </a:t>
              </a:r>
              <a:endParaRPr lang="ru-RU" sz="2400"/>
            </a:p>
          </p:txBody>
        </p:sp>
        <p:sp>
          <p:nvSpPr>
            <p:cNvPr id="11" name="" hidden="0"/>
            <p:cNvSpPr/>
            <p:nvPr isPhoto="0" userDrawn="0"/>
          </p:nvSpPr>
          <p:spPr bwMode="auto">
            <a:xfrm>
              <a:off x="649304" y="1444837"/>
              <a:ext cx="963637" cy="963637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2" name="" hidden="0"/>
            <p:cNvSpPr/>
            <p:nvPr isPhoto="0" userDrawn="0"/>
          </p:nvSpPr>
          <p:spPr bwMode="auto">
            <a:xfrm>
              <a:off x="1300668" y="2697197"/>
              <a:ext cx="7467941" cy="770909"/>
            </a:xfrm>
            <a:prstGeom prst="rect">
              <a:avLst/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611910" tIns="60960" rIns="60960" bIns="6096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/>
                <a:t>Группа провела 21 диверсию, в том числе на железнодорожной станции. </a:t>
              </a:r>
              <a:endParaRPr lang="ru-RU" sz="2400"/>
            </a:p>
          </p:txBody>
        </p:sp>
        <p:sp>
          <p:nvSpPr>
            <p:cNvPr id="13" name="" hidden="0"/>
            <p:cNvSpPr/>
            <p:nvPr isPhoto="0" userDrawn="0"/>
          </p:nvSpPr>
          <p:spPr bwMode="auto">
            <a:xfrm>
              <a:off x="818850" y="2600833"/>
              <a:ext cx="963637" cy="963637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4" name="" hidden="0"/>
            <p:cNvSpPr/>
            <p:nvPr isPhoto="0" userDrawn="0"/>
          </p:nvSpPr>
          <p:spPr bwMode="auto">
            <a:xfrm>
              <a:off x="1131122" y="3853191"/>
              <a:ext cx="7637486" cy="770909"/>
            </a:xfrm>
            <a:prstGeom prst="rect">
              <a:avLst/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611910" tIns="60960" rIns="60960" bIns="6096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/>
                <a:t>Группа была раскрыта и почти все подпольщики уничтожены. </a:t>
              </a:r>
              <a:endParaRPr lang="ru-RU" sz="2400"/>
            </a:p>
          </p:txBody>
        </p:sp>
        <p:sp>
          <p:nvSpPr>
            <p:cNvPr id="15" name="" hidden="0"/>
            <p:cNvSpPr/>
            <p:nvPr isPhoto="0" userDrawn="0"/>
          </p:nvSpPr>
          <p:spPr bwMode="auto">
            <a:xfrm>
              <a:off x="649304" y="3756827"/>
              <a:ext cx="963637" cy="963637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6" name="" hidden="0"/>
            <p:cNvSpPr/>
            <p:nvPr isPhoto="0" userDrawn="0"/>
          </p:nvSpPr>
          <p:spPr bwMode="auto">
            <a:xfrm>
              <a:off x="578711" y="5009186"/>
              <a:ext cx="8189898" cy="770909"/>
            </a:xfrm>
            <a:prstGeom prst="rect">
              <a:avLst/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611910" tIns="60960" rIns="60960" bIns="6096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/>
                <a:t>Е.Зеньковой и З.Портновой присвоены звания Героев СССР.</a:t>
              </a:r>
              <a:endParaRPr lang="ru-RU" sz="2400"/>
            </a:p>
          </p:txBody>
        </p:sp>
        <p:sp>
          <p:nvSpPr>
            <p:cNvPr id="17" name="" hidden="0"/>
            <p:cNvSpPr/>
            <p:nvPr isPhoto="0" userDrawn="0"/>
          </p:nvSpPr>
          <p:spPr bwMode="auto">
            <a:xfrm>
              <a:off x="96892" y="4912822"/>
              <a:ext cx="963637" cy="963637"/>
            </a:xfrm>
            <a:prstGeom prst="ellipse">
              <a:avLst/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</p:grpSp>
      <p:sp>
        <p:nvSpPr>
          <p:cNvPr id="18" name="Прямоугольник 2" hidden="0"/>
          <p:cNvSpPr/>
          <p:nvPr isPhoto="0" userDrawn="0"/>
        </p:nvSpPr>
        <p:spPr bwMode="auto">
          <a:xfrm>
            <a:off x="362807" y="5517232"/>
            <a:ext cx="323678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4400" b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 scaled="1"/>
                </a:gradFill>
              </a:rPr>
              <a:t>Е.Зенькова</a:t>
            </a:r>
            <a:endParaRPr lang="ru-RU" sz="4400" b="1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Объект 1" hidden="0"/>
          <p:cNvGrpSpPr/>
          <p:nvPr isPhoto="0" userDrawn="0"/>
        </p:nvGrpSpPr>
        <p:grpSpPr bwMode="auto">
          <a:xfrm>
            <a:off x="191344" y="1092419"/>
            <a:ext cx="8424936" cy="5765581"/>
            <a:chOff x="0" y="0"/>
            <a:chExt cx="8424936" cy="5765581"/>
          </a:xfrm>
        </p:grpSpPr>
        <p:sp>
          <p:nvSpPr>
            <p:cNvPr id="5" name="" hidden="0"/>
            <p:cNvSpPr/>
            <p:nvPr isPhoto="0" userDrawn="0"/>
          </p:nvSpPr>
          <p:spPr bwMode="auto">
            <a:xfrm>
              <a:off x="0" y="355309"/>
              <a:ext cx="5054961" cy="5054961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</p:sp>
        <p:sp>
          <p:nvSpPr>
            <p:cNvPr id="6" name="" hidden="0"/>
            <p:cNvSpPr/>
            <p:nvPr isPhoto="0" userDrawn="0"/>
          </p:nvSpPr>
          <p:spPr bwMode="auto">
            <a:xfrm>
              <a:off x="2527480" y="355309"/>
              <a:ext cx="5897455" cy="5054961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700" b="1"/>
                <a:t>Во время выполнения боевого задания была схвачена фа­шистами. На одном из допросов Зина убила начальника гестапо из его же оружия, пыталась бежать, но была за­держана. </a:t>
              </a:r>
              <a:endParaRPr lang="ru-RU" sz="2700"/>
            </a:p>
          </p:txBody>
        </p:sp>
        <p:sp>
          <p:nvSpPr>
            <p:cNvPr id="7" name="" hidden="0"/>
            <p:cNvSpPr/>
            <p:nvPr isPhoto="0" userDrawn="0"/>
          </p:nvSpPr>
          <p:spPr bwMode="auto">
            <a:xfrm>
              <a:off x="1326927" y="2756416"/>
              <a:ext cx="2401106" cy="2401106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</p:sp>
        <p:sp>
          <p:nvSpPr>
            <p:cNvPr id="8" name="" hidden="0"/>
            <p:cNvSpPr/>
            <p:nvPr isPhoto="0" userDrawn="0"/>
          </p:nvSpPr>
          <p:spPr bwMode="auto">
            <a:xfrm>
              <a:off x="2527480" y="2756416"/>
              <a:ext cx="5897455" cy="2401106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700" b="1"/>
                <a:t>В январе 1944 года после чудовищных пыток расстреляна  гитлеровцами.</a:t>
              </a:r>
              <a:endParaRPr lang="ru-RU" sz="2700"/>
            </a:p>
          </p:txBody>
        </p:sp>
      </p:grpSp>
      <p:sp>
        <p:nvSpPr>
          <p:cNvPr id="9" name="Rectangle 4" hidden="0"/>
          <p:cNvSpPr>
            <a:spLocks noChangeArrowheads="1" noGrp="1"/>
          </p:cNvSpPr>
          <p:nvPr isPhoto="0" userDrawn="0">
            <p:ph sz="half" idx="4294967295" hasCustomPrompt="0"/>
          </p:nvPr>
        </p:nvSpPr>
        <p:spPr bwMode="auto">
          <a:xfrm>
            <a:off x="6858000" y="1981200"/>
            <a:ext cx="3810000" cy="4114800"/>
          </a:xfrm>
        </p:spPr>
        <p:txBody>
          <a:bodyPr/>
          <a:lstStyle/>
          <a:p>
            <a:pPr algn="ctr">
              <a:defRPr/>
            </a:pPr>
            <a:br>
              <a:rPr lang="ru-RU">
                <a:cs typeface="Times New Roman"/>
              </a:rPr>
            </a:br>
            <a:endParaRPr lang="ru-RU">
              <a:cs typeface="Times New Roman"/>
            </a:endParaRPr>
          </a:p>
        </p:txBody>
      </p:sp>
      <p:sp>
        <p:nvSpPr>
          <p:cNvPr id="10" name="Rectangle 6" hidden="0"/>
          <p:cNvSpPr>
            <a:spLocks noChangeArrowheads="1"/>
          </p:cNvSpPr>
          <p:nvPr isPhoto="0" userDrawn="0"/>
        </p:nvSpPr>
        <p:spPr bwMode="auto">
          <a:xfrm>
            <a:off x="2927648" y="-7690"/>
            <a:ext cx="3556992" cy="1754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 scaled="1"/>
                </a:gradFill>
                <a:cs typeface="Times New Roman"/>
              </a:rPr>
              <a:t>Зина ПОРТНОВА</a:t>
            </a:r>
            <a:endParaRPr/>
          </a:p>
          <a:p>
            <a:pPr algn="ctr">
              <a:defRPr/>
            </a:pPr>
            <a:endParaRPr lang="be-BY" sz="3600"/>
          </a:p>
        </p:txBody>
      </p:sp>
      <p:pic>
        <p:nvPicPr>
          <p:cNvPr id="11" name="Picture 5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8763000" y="435223"/>
            <a:ext cx="2948715" cy="442307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</p:spPr>
      </p:pic>
      <p:sp>
        <p:nvSpPr>
          <p:cNvPr id="12" name="Rectangle 7" hidden="0"/>
          <p:cNvSpPr>
            <a:spLocks noChangeArrowheads="1"/>
          </p:cNvSpPr>
          <p:nvPr isPhoto="0" userDrawn="0"/>
        </p:nvSpPr>
        <p:spPr bwMode="auto">
          <a:xfrm>
            <a:off x="1524000" y="5589589"/>
            <a:ext cx="9144000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br>
              <a:rPr lang="ru-RU"/>
            </a:b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Схема 4" hidden="0"/>
          <p:cNvGrpSpPr/>
          <p:nvPr isPhoto="0" userDrawn="0"/>
        </p:nvGrpSpPr>
        <p:grpSpPr bwMode="auto">
          <a:xfrm>
            <a:off x="4030455" y="332656"/>
            <a:ext cx="8161546" cy="6525344"/>
            <a:chOff x="0" y="0"/>
            <a:chExt cx="8161546" cy="6525344"/>
          </a:xfrm>
        </p:grpSpPr>
        <p:sp>
          <p:nvSpPr>
            <p:cNvPr id="5" name="" hidden="0"/>
            <p:cNvSpPr/>
            <p:nvPr isPhoto="0" userDrawn="0"/>
          </p:nvSpPr>
          <p:spPr bwMode="auto">
            <a:xfrm>
              <a:off x="0" y="814207"/>
              <a:ext cx="4896927" cy="4896927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</p:sp>
        <p:sp>
          <p:nvSpPr>
            <p:cNvPr id="6" name="" hidden="0"/>
            <p:cNvSpPr/>
            <p:nvPr isPhoto="0" userDrawn="0"/>
          </p:nvSpPr>
          <p:spPr bwMode="auto">
            <a:xfrm>
              <a:off x="2448463" y="814207"/>
              <a:ext cx="5713082" cy="4896927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/>
                <a:t>Ее группа провела много диверсий на железной дороге, заводах, собирала разведывательные данные для командования советских войск. </a:t>
              </a:r>
              <a:endParaRPr lang="ru-RU" sz="2400"/>
            </a:p>
          </p:txBody>
        </p:sp>
        <p:sp>
          <p:nvSpPr>
            <p:cNvPr id="7" name="" hidden="0"/>
            <p:cNvSpPr/>
            <p:nvPr isPhoto="0" userDrawn="0"/>
          </p:nvSpPr>
          <p:spPr bwMode="auto">
            <a:xfrm>
              <a:off x="856963" y="2283289"/>
              <a:ext cx="3182999" cy="3182999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</p:sp>
        <p:sp>
          <p:nvSpPr>
            <p:cNvPr id="8" name="" hidden="0"/>
            <p:cNvSpPr/>
            <p:nvPr isPhoto="0" userDrawn="0"/>
          </p:nvSpPr>
          <p:spPr bwMode="auto">
            <a:xfrm>
              <a:off x="2448463" y="2283289"/>
              <a:ext cx="5713082" cy="3182999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/>
                <a:t>В 1942 г. Вера Хоружая вместе со своими боевыми товарищами была схвачена и казнена. </a:t>
              </a:r>
              <a:endParaRPr lang="ru-RU" sz="2400"/>
            </a:p>
          </p:txBody>
        </p:sp>
        <p:sp>
          <p:nvSpPr>
            <p:cNvPr id="9" name="" hidden="0"/>
            <p:cNvSpPr/>
            <p:nvPr isPhoto="0" userDrawn="0"/>
          </p:nvSpPr>
          <p:spPr bwMode="auto">
            <a:xfrm>
              <a:off x="1713925" y="3752366"/>
              <a:ext cx="1469076" cy="1469076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</p:sp>
        <p:sp>
          <p:nvSpPr>
            <p:cNvPr id="10" name="" hidden="0"/>
            <p:cNvSpPr/>
            <p:nvPr isPhoto="0" userDrawn="0"/>
          </p:nvSpPr>
          <p:spPr bwMode="auto">
            <a:xfrm>
              <a:off x="2448463" y="3752366"/>
              <a:ext cx="5713082" cy="1469076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/>
                <a:t>Звание Героя Советского Союза присвоено посмертно.</a:t>
              </a:r>
              <a:endParaRPr lang="ru-RU" sz="2400"/>
            </a:p>
          </p:txBody>
        </p:sp>
      </p:grpSp>
      <p:pic>
        <p:nvPicPr>
          <p:cNvPr id="11" name="Picture 6" descr="untitle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479375" y="548680"/>
            <a:ext cx="3551079" cy="43204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</p:spPr>
      </p:pic>
      <p:sp>
        <p:nvSpPr>
          <p:cNvPr id="12" name="Прямоугольник 3" hidden="0"/>
          <p:cNvSpPr/>
          <p:nvPr isPhoto="0" userDrawn="0"/>
        </p:nvSpPr>
        <p:spPr bwMode="auto">
          <a:xfrm>
            <a:off x="5375920" y="59315"/>
            <a:ext cx="6096001" cy="97872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61938" algn="ctr">
              <a:lnSpc>
                <a:spcPct val="80000"/>
              </a:lnSpc>
              <a:defRPr/>
            </a:pPr>
            <a:r>
              <a:rPr lang="ru-RU" sz="36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 scaled="1"/>
                </a:gradFill>
                <a:cs typeface="Times New Roman"/>
              </a:rPr>
              <a:t>Вера</a:t>
            </a:r>
            <a:br>
              <a:rPr lang="ru-RU" sz="36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 scaled="1"/>
                </a:gradFill>
                <a:cs typeface="Times New Roman"/>
              </a:rPr>
            </a:br>
            <a:r>
              <a:rPr lang="ru-RU" sz="36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 scaled="1"/>
                </a:gradFill>
                <a:cs typeface="Times New Roman"/>
              </a:rPr>
              <a:t> ХОРУЖАЯ</a:t>
            </a:r>
            <a:endParaRPr lang="ru-RU" sz="3600" b="1"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498187" y="5229200"/>
            <a:ext cx="9505056" cy="1143000"/>
          </a:xfrm>
        </p:spPr>
        <p:txBody>
          <a:bodyPr>
            <a:noAutofit/>
          </a:bodyPr>
          <a:lstStyle/>
          <a:p>
            <a:pPr lvl="0" algn="ctr">
              <a:defRPr/>
            </a:pPr>
            <a:r>
              <a:rPr lang="ru-RU" sz="5400"/>
              <a:t>РЕЛЬСОВАЯ ВОЙНА</a:t>
            </a:r>
            <a:endParaRPr lang="be-BY" sz="5400"/>
          </a:p>
        </p:txBody>
      </p:sp>
      <p:pic>
        <p:nvPicPr>
          <p:cNvPr id="5" name="Рисунок 1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927649" y="476673"/>
            <a:ext cx="6721585" cy="4740027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Объект 3" hidden="0"/>
          <p:cNvGrpSpPr/>
          <p:nvPr isPhoto="0" userDrawn="0"/>
        </p:nvGrpSpPr>
        <p:grpSpPr bwMode="auto">
          <a:xfrm>
            <a:off x="0" y="0"/>
            <a:ext cx="12000656" cy="3717032"/>
            <a:chOff x="0" y="0"/>
            <a:chExt cx="12000656" cy="3717032"/>
          </a:xfrm>
        </p:grpSpPr>
        <p:sp>
          <p:nvSpPr>
            <p:cNvPr id="5" name="" hidden="0"/>
            <p:cNvSpPr/>
            <p:nvPr isPhoto="0" userDrawn="0"/>
          </p:nvSpPr>
          <p:spPr bwMode="auto">
            <a:xfrm>
              <a:off x="900049" y="0"/>
              <a:ext cx="10200557" cy="371703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6" name="" hidden="0"/>
            <p:cNvSpPr/>
            <p:nvPr isPhoto="0" userDrawn="0"/>
          </p:nvSpPr>
          <p:spPr bwMode="auto">
            <a:xfrm>
              <a:off x="0" y="1115109"/>
              <a:ext cx="12000656" cy="1486812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Операция «Рельсовая война» — кодовое наименование операции советских партизан, проводившейся с 3 августа по 15 сентября 1943 года на оккупированной территории РСФСР, БССР и части УССР в рамках рельсовой войны.</a:t>
              </a:r>
              <a:endParaRPr lang="ru-RU" sz="2800"/>
            </a:p>
          </p:txBody>
        </p:sp>
      </p:grpSp>
      <p:pic>
        <p:nvPicPr>
          <p:cNvPr id="7" name="Рисунок 1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3431704" y="3356992"/>
            <a:ext cx="4678314" cy="290127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1991544" y="0"/>
            <a:ext cx="8229600" cy="1143000"/>
          </a:xfrm>
        </p:spPr>
        <p:txBody>
          <a:bodyPr/>
          <a:lstStyle/>
          <a:p>
            <a:pPr algn="ctr">
              <a:defRPr/>
            </a:pPr>
            <a:r>
              <a:rPr lang="ru-RU" sz="4400">
                <a:solidFill>
                  <a:schemeClr val="tx1"/>
                </a:solidFill>
              </a:rPr>
              <a:t>«Рельсовая война»</a:t>
            </a:r>
            <a:endParaRPr/>
          </a:p>
        </p:txBody>
      </p:sp>
      <p:grpSp>
        <p:nvGrpSpPr>
          <p:cNvPr id="5" name="Объект 1" hidden="0"/>
          <p:cNvGrpSpPr/>
          <p:nvPr isPhoto="0" userDrawn="0"/>
        </p:nvGrpSpPr>
        <p:grpSpPr bwMode="auto">
          <a:xfrm>
            <a:off x="0" y="404664"/>
            <a:ext cx="12192000" cy="6624736"/>
            <a:chOff x="0" y="0"/>
            <a:chExt cx="12192000" cy="6624736"/>
          </a:xfrm>
        </p:grpSpPr>
        <p:sp>
          <p:nvSpPr>
            <p:cNvPr id="6" name="" hidden="0"/>
            <p:cNvSpPr/>
            <p:nvPr isPhoto="0" userDrawn="0"/>
          </p:nvSpPr>
          <p:spPr bwMode="auto">
            <a:xfrm>
              <a:off x="914399" y="0"/>
              <a:ext cx="10363200" cy="6624736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1">
              <a:srgbClr val="000000"/>
            </a:fillRef>
            <a:effectRef idx="2">
              <a:srgbClr val="000000"/>
            </a:effectRef>
            <a:fontRef idx="minor"/>
          </p:style>
        </p:sp>
        <p:sp>
          <p:nvSpPr>
            <p:cNvPr id="7" name="" hidden="0"/>
            <p:cNvSpPr/>
            <p:nvPr isPhoto="0" userDrawn="0"/>
          </p:nvSpPr>
          <p:spPr bwMode="auto">
            <a:xfrm>
              <a:off x="5737" y="1987420"/>
              <a:ext cx="3556294" cy="2649894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accent1">
                    <a:hueOff val="0"/>
                    <a:satOff val="0"/>
                    <a:lumOff val="0"/>
                    <a:alphaOff val="0"/>
                    <a:lumMod val="95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alphaOff val="0"/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0">
              <a:srgbClr val="000000"/>
            </a:lnRef>
            <a:fillRef idx="3">
              <a:srgbClr val="000000"/>
            </a:fillRef>
            <a:effectRef idx="3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1 этап – с 3-4 августа по сер. сентября 1943 г. Сопровождал битву под Курском</a:t>
              </a:r>
              <a:endParaRPr lang="ru-RU" sz="2800"/>
            </a:p>
          </p:txBody>
        </p:sp>
        <p:sp>
          <p:nvSpPr>
            <p:cNvPr id="8" name="" hidden="0"/>
            <p:cNvSpPr/>
            <p:nvPr isPhoto="0" userDrawn="0"/>
          </p:nvSpPr>
          <p:spPr bwMode="auto">
            <a:xfrm>
              <a:off x="3791743" y="2016225"/>
              <a:ext cx="4091622" cy="2649894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accent1">
                    <a:hueOff val="0"/>
                    <a:satOff val="0"/>
                    <a:lumOff val="0"/>
                    <a:alphaOff val="0"/>
                    <a:lumMod val="95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alphaOff val="0"/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0">
              <a:srgbClr val="000000"/>
            </a:lnRef>
            <a:fillRef idx="3">
              <a:srgbClr val="000000"/>
            </a:fillRef>
            <a:effectRef idx="3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2 этап- «Концерт» – с 19 сентября по ноябрь 1943 г. Сопровождал начало освобождения Украины и Беларуси</a:t>
              </a:r>
              <a:endParaRPr lang="ru-RU" sz="2800"/>
            </a:p>
          </p:txBody>
        </p:sp>
        <p:sp>
          <p:nvSpPr>
            <p:cNvPr id="9" name="" hidden="0"/>
            <p:cNvSpPr/>
            <p:nvPr isPhoto="0" userDrawn="0"/>
          </p:nvSpPr>
          <p:spPr bwMode="auto">
            <a:xfrm>
              <a:off x="8112223" y="2016225"/>
              <a:ext cx="3556294" cy="2649894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accent1">
                    <a:hueOff val="0"/>
                    <a:satOff val="0"/>
                    <a:lumOff val="0"/>
                    <a:alphaOff val="0"/>
                    <a:lumMod val="95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alphaOff val="0"/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0">
              <a:srgbClr val="000000"/>
            </a:lnRef>
            <a:fillRef idx="3">
              <a:srgbClr val="000000"/>
            </a:fillRef>
            <a:effectRef idx="3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Третий этап – с 20 июня 1944 г. Сопровождал операцию «Багратион»</a:t>
              </a:r>
              <a:endParaRPr lang="ru-RU" sz="28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4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2098675" y="304801"/>
            <a:ext cx="8001000" cy="460375"/>
          </a:xfrm>
        </p:spPr>
        <p:txBody>
          <a:bodyPr/>
          <a:lstStyle/>
          <a:p>
            <a:pPr algn="ctr">
              <a:defRPr/>
            </a:pPr>
            <a:r>
              <a:rPr lang="ru-RU" sz="3100">
                <a:solidFill>
                  <a:schemeClr val="tx1"/>
                </a:solidFill>
              </a:rPr>
              <a:t>«Рельсовая война» 1943-1944 гг.</a:t>
            </a:r>
            <a:endParaRPr sz="4100"/>
          </a:p>
        </p:txBody>
      </p:sp>
      <p:pic>
        <p:nvPicPr>
          <p:cNvPr id="5" name="Picture 6" descr="Рельсовая война 1943-1944" hidden="0"/>
          <p:cNvPicPr>
            <a:picLocks noChangeAspect="1" noChangeArrowheads="1" noGrp="1"/>
          </p:cNvPicPr>
          <p:nvPr isPhoto="0" userDrawn="0">
            <p:ph sz="quarter" idx="13" hasCustomPrompt="0"/>
          </p:nvPr>
        </p:nvPicPr>
        <p:blipFill>
          <a:blip r:embed="rId2"/>
          <a:stretch/>
        </p:blipFill>
        <p:spPr bwMode="auto">
          <a:xfrm>
            <a:off x="1540107" y="25565"/>
            <a:ext cx="9165436" cy="664379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4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2098675" y="304801"/>
            <a:ext cx="8001000" cy="315913"/>
          </a:xfrm>
        </p:spPr>
        <p:txBody>
          <a:bodyPr/>
          <a:lstStyle/>
          <a:p>
            <a:pPr>
              <a:defRPr/>
            </a:pPr>
            <a:r>
              <a:rPr lang="ru-RU" sz="3100">
                <a:solidFill>
                  <a:schemeClr val="accent2"/>
                </a:solidFill>
              </a:rPr>
              <a:t>«Рельсовая война», 1943 г.</a:t>
            </a:r>
            <a:endParaRPr sz="4100"/>
          </a:p>
        </p:txBody>
      </p:sp>
      <p:pic>
        <p:nvPicPr>
          <p:cNvPr id="5" name="Picture 6" descr="Рельсовая война 1943 год" hidden="0"/>
          <p:cNvPicPr>
            <a:picLocks noChangeAspect="1" noChangeArrowheads="1" noGrp="1"/>
          </p:cNvPicPr>
          <p:nvPr isPhoto="0" userDrawn="0">
            <p:ph sz="quarter" idx="13" hasCustomPrompt="0"/>
          </p:nvPr>
        </p:nvPicPr>
        <p:blipFill>
          <a:blip r:embed="rId2"/>
          <a:stretch/>
        </p:blipFill>
        <p:spPr bwMode="auto">
          <a:xfrm>
            <a:off x="1991545" y="908720"/>
            <a:ext cx="8169059" cy="561622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4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2098675" y="304801"/>
            <a:ext cx="8001000" cy="531813"/>
          </a:xfrm>
        </p:spPr>
        <p:txBody>
          <a:bodyPr/>
          <a:lstStyle/>
          <a:p>
            <a:pPr>
              <a:defRPr/>
            </a:pPr>
            <a:r>
              <a:rPr lang="ru-RU" sz="3100">
                <a:solidFill>
                  <a:schemeClr val="accent2"/>
                </a:solidFill>
              </a:rPr>
              <a:t>«Рельсовая война», 1943 г.</a:t>
            </a:r>
            <a:endParaRPr sz="4100"/>
          </a:p>
        </p:txBody>
      </p:sp>
      <p:pic>
        <p:nvPicPr>
          <p:cNvPr id="5" name="Picture 6" descr="рельсовая вона беларусь 1943 год" hidden="0"/>
          <p:cNvPicPr>
            <a:picLocks noChangeAspect="1" noChangeArrowheads="1" noGrp="1"/>
          </p:cNvPicPr>
          <p:nvPr isPhoto="0" userDrawn="0">
            <p:ph sz="quarter" idx="13" hasCustomPrompt="0"/>
          </p:nvPr>
        </p:nvPicPr>
        <p:blipFill>
          <a:blip r:embed="rId2"/>
          <a:stretch/>
        </p:blipFill>
        <p:spPr bwMode="auto">
          <a:xfrm>
            <a:off x="1919536" y="1124745"/>
            <a:ext cx="8244408" cy="525437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991544" y="0"/>
            <a:ext cx="8229600" cy="850106"/>
          </a:xfrm>
        </p:spPr>
        <p:txBody>
          <a:bodyPr/>
          <a:lstStyle/>
          <a:p>
            <a:pPr algn="ctr">
              <a:defRPr/>
            </a:pPr>
            <a:r>
              <a:rPr lang="be-BY" sz="4400"/>
              <a:t>Результаты операции</a:t>
            </a:r>
            <a:endParaRPr/>
          </a:p>
        </p:txBody>
      </p:sp>
      <p:grpSp>
        <p:nvGrpSpPr>
          <p:cNvPr id="5" name="Объект 3" hidden="0"/>
          <p:cNvGrpSpPr/>
          <p:nvPr isPhoto="0" userDrawn="0"/>
        </p:nvGrpSpPr>
        <p:grpSpPr bwMode="auto">
          <a:xfrm>
            <a:off x="0" y="836712"/>
            <a:ext cx="12072664" cy="6021288"/>
            <a:chOff x="0" y="0"/>
            <a:chExt cx="12072664" cy="6021288"/>
          </a:xfrm>
        </p:grpSpPr>
        <p:sp>
          <p:nvSpPr>
            <p:cNvPr id="6" name="" hidden="0"/>
            <p:cNvSpPr/>
            <p:nvPr isPhoto="0" userDrawn="0"/>
          </p:nvSpPr>
          <p:spPr bwMode="auto">
            <a:xfrm>
              <a:off x="0" y="0"/>
              <a:ext cx="6021288" cy="6021288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</p:sp>
        <p:sp>
          <p:nvSpPr>
            <p:cNvPr id="7" name="" hidden="0"/>
            <p:cNvSpPr/>
            <p:nvPr isPhoto="0" userDrawn="0"/>
          </p:nvSpPr>
          <p:spPr bwMode="auto">
            <a:xfrm>
              <a:off x="3010644" y="0"/>
              <a:ext cx="9062020" cy="6021288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/>
                <a:t>В ходе операции было подорвано около 215 тысяч рельсов, белорусскими партизанами — 836 эшелонов и 3 бронепоезда, взорваны мосты и станционные сооружения. </a:t>
              </a:r>
              <a:endParaRPr lang="ru-RU" sz="2400"/>
            </a:p>
          </p:txBody>
        </p:sp>
        <p:sp>
          <p:nvSpPr>
            <p:cNvPr id="8" name="" hidden="0"/>
            <p:cNvSpPr/>
            <p:nvPr isPhoto="0" userDrawn="0"/>
          </p:nvSpPr>
          <p:spPr bwMode="auto">
            <a:xfrm>
              <a:off x="790294" y="1279523"/>
              <a:ext cx="4440699" cy="4440699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</p:sp>
        <p:sp>
          <p:nvSpPr>
            <p:cNvPr id="9" name="" hidden="0"/>
            <p:cNvSpPr/>
            <p:nvPr isPhoto="0" userDrawn="0"/>
          </p:nvSpPr>
          <p:spPr bwMode="auto">
            <a:xfrm>
              <a:off x="3010644" y="1279523"/>
              <a:ext cx="9062020" cy="4440699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/>
                <a:t>Особо значительные разрушения произведены на участках Полоцк—Молодечно, Минск—Бобруйск, Лунинец—Калинковичи и Могилёв—Жлобин.</a:t>
              </a:r>
              <a:endParaRPr lang="ru-RU" sz="2400"/>
            </a:p>
          </p:txBody>
        </p:sp>
        <p:sp>
          <p:nvSpPr>
            <p:cNvPr id="10" name="" hidden="0"/>
            <p:cNvSpPr/>
            <p:nvPr isPhoto="0" userDrawn="0"/>
          </p:nvSpPr>
          <p:spPr bwMode="auto">
            <a:xfrm>
              <a:off x="1580588" y="2559047"/>
              <a:ext cx="2860111" cy="2860111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</p:sp>
        <p:sp>
          <p:nvSpPr>
            <p:cNvPr id="11" name="" hidden="0"/>
            <p:cNvSpPr/>
            <p:nvPr isPhoto="0" userDrawn="0"/>
          </p:nvSpPr>
          <p:spPr bwMode="auto">
            <a:xfrm>
              <a:off x="3010644" y="2559047"/>
              <a:ext cx="9062020" cy="2860111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/>
                <a:t>К осени оперативные перевозки противника сократились на 40 процентов.</a:t>
              </a:r>
              <a:endParaRPr lang="ru-RU" sz="2400"/>
            </a:p>
          </p:txBody>
        </p:sp>
        <p:sp>
          <p:nvSpPr>
            <p:cNvPr id="12" name="" hidden="0"/>
            <p:cNvSpPr/>
            <p:nvPr isPhoto="0" userDrawn="0"/>
          </p:nvSpPr>
          <p:spPr bwMode="auto">
            <a:xfrm>
              <a:off x="2370882" y="3838571"/>
              <a:ext cx="1279523" cy="1279523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</p:sp>
        <p:sp>
          <p:nvSpPr>
            <p:cNvPr id="13" name="" hidden="0"/>
            <p:cNvSpPr/>
            <p:nvPr isPhoto="0" userDrawn="0"/>
          </p:nvSpPr>
          <p:spPr bwMode="auto">
            <a:xfrm>
              <a:off x="3010644" y="3838571"/>
              <a:ext cx="9062020" cy="1279523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/>
                <a:t>На некоторых железных дорогах движение было задержано на 3—15 суток, а магистрали Могилёв — Кричев, Полоцк — Двинск, Могилёв — Жлобин не работали весь август. </a:t>
              </a:r>
              <a:endParaRPr lang="ru-RU" sz="24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4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2063750" y="333375"/>
            <a:ext cx="8001000" cy="747713"/>
          </a:xfrm>
        </p:spPr>
        <p:txBody>
          <a:bodyPr/>
          <a:lstStyle/>
          <a:p>
            <a:pPr>
              <a:defRPr/>
            </a:pPr>
            <a:r>
              <a:rPr lang="ru-RU" sz="3100">
                <a:solidFill>
                  <a:schemeClr val="tx1"/>
                </a:solidFill>
              </a:rPr>
              <a:t>Подорванный партизанами поезд,  </a:t>
            </a:r>
            <a:r>
              <a:rPr lang="ru-RU" sz="3100">
                <a:solidFill>
                  <a:schemeClr val="tx1"/>
                </a:solidFill>
              </a:rPr>
              <a:t>Виленский</a:t>
            </a:r>
            <a:r>
              <a:rPr lang="ru-RU" sz="3100">
                <a:solidFill>
                  <a:schemeClr val="tx1"/>
                </a:solidFill>
              </a:rPr>
              <a:t> край, лето 1944 г.</a:t>
            </a:r>
            <a:endParaRPr sz="4100"/>
          </a:p>
        </p:txBody>
      </p:sp>
      <p:pic>
        <p:nvPicPr>
          <p:cNvPr id="5" name="Picture 6" descr="подорванный партизанами поезд Литва (виленский край) лето 1944" hidden="0"/>
          <p:cNvPicPr>
            <a:picLocks noChangeAspect="1" noChangeArrowheads="1" noGrp="1"/>
          </p:cNvPicPr>
          <p:nvPr isPhoto="0" userDrawn="0">
            <p:ph sz="quarter" idx="13" hasCustomPrompt="0"/>
          </p:nvPr>
        </p:nvPicPr>
        <p:blipFill>
          <a:blip r:embed="rId2"/>
          <a:stretch/>
        </p:blipFill>
        <p:spPr bwMode="auto">
          <a:xfrm>
            <a:off x="2063552" y="1426737"/>
            <a:ext cx="8100516" cy="543562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3863753" y="2132856"/>
            <a:ext cx="6512511" cy="1143000"/>
          </a:xfrm>
        </p:spPr>
        <p:txBody>
          <a:bodyPr/>
          <a:lstStyle/>
          <a:p>
            <a:pPr>
              <a:defRPr/>
            </a:pPr>
            <a:r>
              <a:rPr lang="ru-RU">
                <a:solidFill>
                  <a:schemeClr val="tx1"/>
                </a:solidFill>
              </a:rPr>
              <a:t>Борьба мирного населения</a:t>
            </a:r>
            <a:endParaRPr lang="be-BY">
              <a:solidFill>
                <a:schemeClr val="tx1"/>
              </a:solidFill>
            </a:endParaRPr>
          </a:p>
        </p:txBody>
      </p:sp>
      <p:pic>
        <p:nvPicPr>
          <p:cNvPr id="5" name="Рисунок 4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1631505" y="900915"/>
            <a:ext cx="3533673" cy="4896544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2135560" y="116632"/>
            <a:ext cx="8229600" cy="634082"/>
          </a:xfrm>
        </p:spPr>
        <p:txBody>
          <a:bodyPr/>
          <a:lstStyle/>
          <a:p>
            <a:pPr algn="ctr">
              <a:defRPr/>
            </a:pPr>
            <a:r>
              <a:rPr lang="ru-RU" sz="4100"/>
              <a:t>Борьба мирного населения</a:t>
            </a:r>
            <a:endParaRPr lang="be-BY" sz="4100"/>
          </a:p>
        </p:txBody>
      </p:sp>
      <p:grpSp>
        <p:nvGrpSpPr>
          <p:cNvPr id="5" name="Объект 3" hidden="0"/>
          <p:cNvGrpSpPr/>
          <p:nvPr isPhoto="0" userDrawn="0"/>
        </p:nvGrpSpPr>
        <p:grpSpPr bwMode="auto">
          <a:xfrm>
            <a:off x="335360" y="908720"/>
            <a:ext cx="11856640" cy="5949280"/>
            <a:chOff x="0" y="0"/>
            <a:chExt cx="11856640" cy="5949280"/>
          </a:xfrm>
        </p:grpSpPr>
        <p:sp>
          <p:nvSpPr>
            <p:cNvPr id="6" name="" hidden="0"/>
            <p:cNvSpPr/>
            <p:nvPr isPhoto="0" userDrawn="0"/>
          </p:nvSpPr>
          <p:spPr bwMode="auto">
            <a:xfrm>
              <a:off x="0" y="0"/>
              <a:ext cx="5949279" cy="5949279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</p:sp>
        <p:sp>
          <p:nvSpPr>
            <p:cNvPr id="7" name="" hidden="0"/>
            <p:cNvSpPr/>
            <p:nvPr isPhoto="0" userDrawn="0"/>
          </p:nvSpPr>
          <p:spPr bwMode="auto">
            <a:xfrm>
              <a:off x="2974639" y="0"/>
              <a:ext cx="8882000" cy="5949279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700" b="1"/>
                <a:t>В 1943г. в партизанском движении принял участие в качестве связного 99-летний дед Талаш. </a:t>
              </a:r>
              <a:endParaRPr lang="ru-RU" sz="2700"/>
            </a:p>
          </p:txBody>
        </p:sp>
        <p:sp>
          <p:nvSpPr>
            <p:cNvPr id="8" name="" hidden="0"/>
            <p:cNvSpPr/>
            <p:nvPr isPhoto="0" userDrawn="0"/>
          </p:nvSpPr>
          <p:spPr bwMode="auto">
            <a:xfrm>
              <a:off x="1561685" y="2825908"/>
              <a:ext cx="2825908" cy="2825908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15875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</p:sp>
        <p:sp>
          <p:nvSpPr>
            <p:cNvPr id="9" name="" hidden="0"/>
            <p:cNvSpPr/>
            <p:nvPr isPhoto="0" userDrawn="0"/>
          </p:nvSpPr>
          <p:spPr bwMode="auto">
            <a:xfrm>
              <a:off x="2974639" y="2825908"/>
              <a:ext cx="8882000" cy="2825908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15875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700" b="1"/>
                <a:t>Бессмертный подвиг совершили жители полесской деревни Новины братья Михаил и Иван Цубы. Каратели, ворвавшись в деревню, схватили их и приказали показать дорогу в партизанский лагерь. Михаил Цуба наотрез отказался и тут же на глазах у брата был расстрелян. А 70-летний Иван Цуба завел фашистов в гиблое болото.</a:t>
              </a:r>
              <a:endParaRPr lang="ru-RU" sz="27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487488" y="4653136"/>
            <a:ext cx="9505056" cy="1143000"/>
          </a:xfrm>
        </p:spPr>
        <p:txBody>
          <a:bodyPr>
            <a:noAutofit/>
          </a:bodyPr>
          <a:lstStyle/>
          <a:p>
            <a:pPr lvl="0" algn="ctr">
              <a:defRPr/>
            </a:pPr>
            <a:r>
              <a:rPr lang="ru-RU" sz="4400">
                <a:solidFill>
                  <a:schemeClr val="tx1"/>
                </a:solidFill>
              </a:rPr>
              <a:t>ПОДВИГИ ДЕТЕЙ И ПОДРОСТКОВ В БОРЬБЕ С ФАШИЗМОМ</a:t>
            </a:r>
            <a:endParaRPr lang="be-BY" sz="44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981200" y="274638"/>
            <a:ext cx="8229600" cy="1066130"/>
          </a:xfrm>
        </p:spPr>
        <p:txBody>
          <a:bodyPr anchor="t"/>
          <a:lstStyle/>
          <a:p>
            <a:pPr algn="ctr">
              <a:defRPr/>
            </a:pPr>
            <a:r>
              <a:rPr lang="ru-RU"/>
              <a:t>ТИХОН БАРАН</a:t>
            </a:r>
            <a:endParaRPr lang="be-BY"/>
          </a:p>
        </p:txBody>
      </p:sp>
      <p:pic>
        <p:nvPicPr>
          <p:cNvPr id="5" name="Picture 2" descr="http://pruzhany.net/uploads/posts/2012-04/1333521577_tihon.jpg" hidden="0"/>
          <p:cNvPicPr>
            <a:picLocks noChangeAspect="1" noChangeArrowheads="1" noGrp="1"/>
          </p:cNvPicPr>
          <p:nvPr isPhoto="0" userDrawn="0">
            <p:ph sz="quarter" idx="13" hasCustomPrompt="0"/>
          </p:nvPr>
        </p:nvPicPr>
        <p:blipFill>
          <a:blip r:embed="rId2"/>
          <a:stretch/>
        </p:blipFill>
        <p:spPr bwMode="auto">
          <a:xfrm>
            <a:off x="1055440" y="1369913"/>
            <a:ext cx="3186277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</p:spPr>
      </p:pic>
      <p:sp>
        <p:nvSpPr>
          <p:cNvPr id="6" name="Объект 3" hidden="0"/>
          <p:cNvSpPr>
            <a:spLocks noGrp="1"/>
          </p:cNvSpPr>
          <p:nvPr isPhoto="0" userDrawn="0">
            <p:ph sz="quarter" idx="14" hasCustomPrompt="0"/>
          </p:nvPr>
        </p:nvSpPr>
        <p:spPr bwMode="auto">
          <a:xfrm>
            <a:off x="5087888" y="1124744"/>
            <a:ext cx="6552728" cy="5544616"/>
          </a:xfrm>
        </p:spPr>
        <p:txBody>
          <a:bodyPr/>
          <a:lstStyle/>
          <a:p>
            <a:pPr>
              <a:defRPr/>
            </a:pPr>
            <a:r>
              <a:rPr lang="ru-RU" sz="3600" b="1">
                <a:solidFill>
                  <a:schemeClr val="tx1"/>
                </a:solidFill>
              </a:rPr>
              <a:t>Подвиг братьев </a:t>
            </a:r>
            <a:r>
              <a:rPr lang="ru-RU" sz="3600" b="1">
                <a:solidFill>
                  <a:schemeClr val="tx1"/>
                </a:solidFill>
              </a:rPr>
              <a:t>Цубов</a:t>
            </a:r>
            <a:r>
              <a:rPr lang="ru-RU" sz="3600" b="1">
                <a:solidFill>
                  <a:schemeClr val="tx1"/>
                </a:solidFill>
              </a:rPr>
              <a:t> повторил 12-летний Тихон Баран. Когда фашисты сожгли Байки - родную деревню Тихона - он </a:t>
            </a:r>
            <a:r>
              <a:rPr lang="ru-RU" sz="3600" b="1">
                <a:solidFill>
                  <a:schemeClr val="tx1"/>
                </a:solidFill>
              </a:rPr>
              <a:t>завел</a:t>
            </a:r>
            <a:r>
              <a:rPr lang="ru-RU" sz="3600" b="1">
                <a:solidFill>
                  <a:schemeClr val="tx1"/>
                </a:solidFill>
              </a:rPr>
              <a:t> карателей в незамерзающее болото </a:t>
            </a:r>
            <a:r>
              <a:rPr lang="ru-RU" sz="3600" b="1">
                <a:solidFill>
                  <a:schemeClr val="tx1"/>
                </a:solidFill>
              </a:rPr>
              <a:t>Ружанской</a:t>
            </a:r>
            <a:r>
              <a:rPr lang="ru-RU" sz="3600" b="1">
                <a:solidFill>
                  <a:schemeClr val="tx1"/>
                </a:solidFill>
              </a:rPr>
              <a:t> пущи, под пули партизан.</a:t>
            </a:r>
            <a:endParaRPr lang="be-BY" sz="3600" b="1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2927649" y="18173"/>
            <a:ext cx="6512511" cy="1143000"/>
          </a:xfrm>
        </p:spPr>
        <p:txBody>
          <a:bodyPr/>
          <a:lstStyle/>
          <a:p>
            <a:pPr algn="ctr">
              <a:defRPr/>
            </a:pPr>
            <a:r>
              <a:rPr lang="ru-RU"/>
              <a:t>ПЕТЯ КЛЫПА</a:t>
            </a:r>
            <a:endParaRPr lang="be-BY"/>
          </a:p>
        </p:txBody>
      </p:sp>
      <p:pic>
        <p:nvPicPr>
          <p:cNvPr id="5" name="Picture 2" descr="http://www.molodguard.ru/brest20.jpg" hidden="0"/>
          <p:cNvPicPr>
            <a:picLocks noChangeAspect="1" noChangeArrowheads="1" noGrp="1"/>
          </p:cNvPicPr>
          <p:nvPr isPhoto="0" userDrawn="0">
            <p:ph sz="quarter" idx="13" hasCustomPrompt="0"/>
          </p:nvPr>
        </p:nvPicPr>
        <p:blipFill>
          <a:blip r:embed="rId2"/>
          <a:stretch/>
        </p:blipFill>
        <p:spPr bwMode="auto">
          <a:xfrm>
            <a:off x="1919537" y="1556793"/>
            <a:ext cx="2845699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</p:spPr>
      </p:pic>
      <p:sp>
        <p:nvSpPr>
          <p:cNvPr id="6" name="Объект 3" hidden="0"/>
          <p:cNvSpPr>
            <a:spLocks noGrp="1"/>
          </p:cNvSpPr>
          <p:nvPr isPhoto="0" userDrawn="0">
            <p:ph sz="quarter" idx="14" hasCustomPrompt="0"/>
          </p:nvPr>
        </p:nvSpPr>
        <p:spPr bwMode="auto">
          <a:xfrm>
            <a:off x="5015880" y="1600200"/>
            <a:ext cx="6696744" cy="4781128"/>
          </a:xfrm>
        </p:spPr>
        <p:txBody>
          <a:bodyPr/>
          <a:lstStyle/>
          <a:p>
            <a:pPr>
              <a:defRPr/>
            </a:pPr>
            <a:r>
              <a:rPr lang="ru-RU" sz="3600" b="1">
                <a:solidFill>
                  <a:schemeClr val="tx1"/>
                </a:solidFill>
              </a:rPr>
              <a:t>Уже в первые дни войны при защите Брестской крепости отличился воспитанник музыкального взвода, 14-летний Петя Клыпа.</a:t>
            </a:r>
            <a:endParaRPr lang="be-BY" sz="3600" b="1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981200" y="274638"/>
            <a:ext cx="8229600" cy="1066130"/>
          </a:xfrm>
        </p:spPr>
        <p:txBody>
          <a:bodyPr anchor="t"/>
          <a:lstStyle/>
          <a:p>
            <a:pPr algn="ctr">
              <a:defRPr/>
            </a:pPr>
            <a:r>
              <a:rPr lang="ru-RU"/>
              <a:t>МАРАТ КАЗЕЙ</a:t>
            </a:r>
            <a:endParaRPr lang="be-BY"/>
          </a:p>
        </p:txBody>
      </p:sp>
      <p:pic>
        <p:nvPicPr>
          <p:cNvPr id="5" name="Picture 2" descr="http://www.world-war.ru/uploads/marat.jpg" hidden="0"/>
          <p:cNvPicPr>
            <a:picLocks noChangeAspect="1" noChangeArrowheads="1" noGrp="1"/>
          </p:cNvPicPr>
          <p:nvPr isPhoto="0" userDrawn="0">
            <p:ph sz="quarter" idx="13" hasCustomPrompt="0"/>
          </p:nvPr>
        </p:nvPicPr>
        <p:blipFill>
          <a:blip r:embed="rId2"/>
          <a:stretch/>
        </p:blipFill>
        <p:spPr bwMode="auto">
          <a:xfrm>
            <a:off x="1847528" y="1484785"/>
            <a:ext cx="3063728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</p:spPr>
      </p:pic>
      <p:sp>
        <p:nvSpPr>
          <p:cNvPr id="6" name="Объект 3" hidden="0"/>
          <p:cNvSpPr>
            <a:spLocks noGrp="1"/>
          </p:cNvSpPr>
          <p:nvPr isPhoto="0" userDrawn="0">
            <p:ph sz="quarter" idx="14" hasCustomPrompt="0"/>
          </p:nvPr>
        </p:nvSpPr>
        <p:spPr bwMode="auto">
          <a:xfrm>
            <a:off x="4944171" y="1052736"/>
            <a:ext cx="6984776" cy="5544616"/>
          </a:xfrm>
        </p:spPr>
        <p:txBody>
          <a:bodyPr/>
          <a:lstStyle/>
          <a:p>
            <a:pPr>
              <a:defRPr/>
            </a:pPr>
            <a:r>
              <a:rPr lang="ru-RU" sz="3200" b="1">
                <a:solidFill>
                  <a:schemeClr val="tx1"/>
                </a:solidFill>
              </a:rPr>
              <a:t>Из </a:t>
            </a:r>
            <a:r>
              <a:rPr lang="ru-RU" sz="3200" b="1">
                <a:solidFill>
                  <a:schemeClr val="tx1"/>
                </a:solidFill>
              </a:rPr>
              <a:t>юных партизан особо известен подвиг Марата </a:t>
            </a:r>
            <a:r>
              <a:rPr lang="ru-RU" sz="3200" b="1">
                <a:solidFill>
                  <a:schemeClr val="tx1"/>
                </a:solidFill>
              </a:rPr>
              <a:t>Казея</a:t>
            </a:r>
            <a:r>
              <a:rPr lang="ru-RU" sz="3200" b="1">
                <a:solidFill>
                  <a:schemeClr val="tx1"/>
                </a:solidFill>
              </a:rPr>
              <a:t> – юного разведчика партизанской бригады, действовавшей в Минской области. Он подорвал себя гранатой, когда оказался в окружении врагов. Посмертно был удостоен звания Героя Советского Союза.</a:t>
            </a:r>
            <a:endParaRPr lang="be-BY" sz="3200" b="1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cover dir="l"/>
      </p:transition>
    </mc:Choice>
    <mc:Fallback>
      <p:transition spd="med" advClick="1">
        <p:cover dir="l"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7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ДОМАШНЕЕ ЗАДАНИЕ</a:t>
            </a:r>
            <a:endParaRPr/>
          </a:p>
        </p:txBody>
      </p:sp>
      <p:sp>
        <p:nvSpPr>
          <p:cNvPr id="5" name="Content Placeholder 9" hidden="0"/>
          <p:cNvSpPr>
            <a:spLocks noGrp="1"/>
          </p:cNvSpPr>
          <p:nvPr isPhoto="0" userDrawn="0">
            <p:ph sz="quarter" idx="13" hasCustomPrompt="0"/>
          </p:nvPr>
        </p:nvSpPr>
        <p:spPr bwMode="auto">
          <a:xfrm>
            <a:off x="1523999" y="731520"/>
            <a:ext cx="8534399" cy="3474720"/>
          </a:xfrm>
        </p:spPr>
        <p:txBody>
          <a:bodyPr/>
          <a:lstStyle/>
          <a:p>
            <a:pPr>
              <a:defRPr/>
            </a:pPr>
            <a:r>
              <a:rPr lang="ru-RU" b="1"/>
              <a:t>УМЕТЬ ОБЪЯСНЯТЬ : ПАРТИЗАНСКОЕ ДВИЖЕНИЕ, </a:t>
            </a:r>
            <a:r>
              <a:rPr lang="ru-RU" b="1"/>
              <a:t>ПОДПОЛЬНАЯ БОРЬБА, ПАРТИЗАНСКИЕ ЗОНЫ, РЕЛ</a:t>
            </a:r>
            <a:r>
              <a:rPr lang="ru-RU" b="1"/>
              <a:t>ЬСОВАЯ ВОЙНА, СУРАЖСКИЕ ВОРОТА</a:t>
            </a:r>
            <a:endParaRPr b="1"/>
          </a:p>
          <a:p>
            <a:pPr>
              <a:defRPr/>
            </a:pPr>
            <a:endParaRPr b="1"/>
          </a:p>
          <a:p>
            <a:pPr>
              <a:defRPr/>
            </a:pPr>
            <a:r>
              <a:rPr lang="ru-RU" b="1"/>
              <a:t>ЗНАТЬ ГЕРОЕВ ПАРТИЗАНСКОГО И ПОДПОЛЬНОГО СОПРОТИВЛЕНИЯ</a:t>
            </a:r>
            <a:endParaRPr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Воздушный поток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Воздушный поток">
      <a:majorFont>
        <a:latin typeface="Trebuchet MS"/>
        <a:ea typeface="Arial"/>
        <a:cs typeface="Arial"/>
      </a:majorFont>
      <a:minorFont>
        <a:latin typeface="Trebuchet MS"/>
        <a:ea typeface="Arial"/>
        <a:cs typeface="Arial"/>
      </a:minorFont>
    </a:fontScheme>
    <a:fmtScheme name="Воздушный поток">
      <a:fillStyleLst>
        <a:solidFill>
          <a:schemeClr val="phClr"/>
        </a:solidFill>
        <a:gradFill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/>
        </a:gradFill>
        <a:gradFill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ONLYOFFICE/2.4.526.0</Application>
  <PresentationFormat>On-screen Show (4:3)</PresentationFormat>
  <Paragraphs>0</Paragraphs>
  <Slides>47</Slides>
  <Notes>47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/>
  <cp:lastModifiedBy/>
</cp:coreProperties>
</file>