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1523999" y="1122363"/>
            <a:ext cx="9250368" cy="198482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sz="48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Подвиг белорусского народа в годы Великой Отечественной войны: оборонительные бои летом 1941 г., партизанское и подпольное движение</a:t>
            </a:r>
            <a:r>
              <a:rPr sz="48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.</a:t>
            </a:r>
            <a:endParaRPr sz="4800" b="1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486272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5052205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037087" y="240436"/>
            <a:ext cx="3316712" cy="18680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>
                <a:latin typeface="Times New Roman"/>
                <a:cs typeface="Times New Roman"/>
              </a:rPr>
              <a:t>Отбросили врага на 40 км . В бою участвовало 1500 танков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35258484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22908810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23664" y="157208"/>
            <a:ext cx="6946182" cy="3778188"/>
          </a:xfrm>
          <a:prstGeom prst="rect">
            <a:avLst/>
          </a:prstGeom>
        </p:spPr>
      </p:pic>
      <p:pic>
        <p:nvPicPr>
          <p:cNvPr id="64856188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269847" y="2196420"/>
            <a:ext cx="4883664" cy="3662748"/>
          </a:xfrm>
          <a:prstGeom prst="rect">
            <a:avLst/>
          </a:prstGeom>
        </p:spPr>
      </p:pic>
      <p:sp>
        <p:nvSpPr>
          <p:cNvPr id="1938140823" name=""/>
          <p:cNvSpPr txBox="1"/>
          <p:nvPr/>
        </p:nvSpPr>
        <p:spPr bwMode="auto">
          <a:xfrm flipH="0" flipV="0">
            <a:off x="380097" y="3935396"/>
            <a:ext cx="6686066" cy="2865155"/>
          </a:xfrm>
          <a:prstGeom prst="rect">
            <a:avLst/>
          </a:prstGeom>
          <a:solidFill>
            <a:schemeClr val="accent2">
              <a:lumMod val="20000"/>
              <a:lumOff val="80000"/>
              <a:alpha val="37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just">
              <a:defRPr/>
            </a:pPr>
            <a:r>
              <a:rPr sz="2600" b="1">
                <a:latin typeface="Times New Roman"/>
                <a:cs typeface="Times New Roman"/>
              </a:rPr>
              <a:t>-двухмесячные оборонительные бои не позволили реализовать план «молниеносной войны»</a:t>
            </a:r>
            <a:endParaRPr sz="2600" b="1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sz="2600" b="1">
                <a:latin typeface="Times New Roman"/>
                <a:cs typeface="Times New Roman"/>
              </a:rPr>
              <a:t>-выиграли время для подготовки обороны в Московском направлении</a:t>
            </a:r>
            <a:endParaRPr sz="2600" b="1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 b="1">
                <a:latin typeface="Times New Roman"/>
                <a:cs typeface="Times New Roman"/>
              </a:rPr>
              <a:t>-США и Великобритания заявили о своей помощи СССР</a:t>
            </a:r>
            <a:endParaRPr sz="2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373854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248527033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333858" y="365124"/>
            <a:ext cx="11019940" cy="920287"/>
          </a:xfrm>
        </p:spPr>
        <p:txBody>
          <a:bodyPr/>
          <a:lstStyle/>
          <a:p>
            <a:pPr>
              <a:defRPr/>
            </a:pPr>
            <a:r>
              <a:rPr b="1">
                <a:latin typeface="Times New Roman"/>
                <a:cs typeface="Times New Roman"/>
              </a:rPr>
              <a:t>Партизанское и подпольное движение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142370430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33858" y="1165194"/>
            <a:ext cx="11019940" cy="5011768"/>
          </a:xfrm>
        </p:spPr>
        <p:txBody>
          <a:bodyPr/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оккупированной территории развернулось :</a:t>
            </a:r>
            <a:endParaRPr sz="260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defRPr/>
            </a:pPr>
            <a:r>
              <a:rPr sz="2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Партизанское движение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вооруженная борьба широких слоев населения, организованных в боевые формирования и ведущие открытые бои на оккупированной территории</a:t>
            </a:r>
            <a:r>
              <a:rPr sz="2600"/>
              <a:t> </a:t>
            </a:r>
            <a:r>
              <a:rPr sz="2600">
                <a:latin typeface="Times New Roman"/>
                <a:cs typeface="Times New Roman"/>
              </a:rPr>
              <a:t>(в сельской местности)</a:t>
            </a:r>
            <a:endParaRPr sz="2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2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Подпольная борьба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нелегальная диверсионная деятельность направленная на срыв мероприятий противника.</a:t>
            </a:r>
            <a:endParaRPr sz="2600"/>
          </a:p>
          <a:p>
            <a:pPr>
              <a:defRPr/>
            </a:pPr>
            <a:endParaRPr sz="2600"/>
          </a:p>
        </p:txBody>
      </p:sp>
      <p:pic>
        <p:nvPicPr>
          <p:cNvPr id="198260545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25388" y="3463048"/>
            <a:ext cx="6085849" cy="3361197"/>
          </a:xfrm>
          <a:prstGeom prst="rect">
            <a:avLst/>
          </a:prstGeom>
        </p:spPr>
      </p:pic>
      <p:sp>
        <p:nvSpPr>
          <p:cNvPr id="1421247949" name=""/>
          <p:cNvSpPr txBox="1"/>
          <p:nvPr/>
        </p:nvSpPr>
        <p:spPr bwMode="auto">
          <a:xfrm flipH="0" flipV="0">
            <a:off x="6973616" y="3625048"/>
            <a:ext cx="4605399" cy="2865155"/>
          </a:xfrm>
          <a:prstGeom prst="rect">
            <a:avLst/>
          </a:prstGeom>
          <a:solidFill>
            <a:schemeClr val="accent2">
              <a:lumMod val="20000"/>
              <a:lumOff val="80000"/>
              <a:alpha val="52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Пинском районе уже на 5-й день войны был сформирован партизанский </a:t>
            </a:r>
            <a:r>
              <a:rPr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отряд Василия Коржа.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Полесье создан отряд «Красный Октябрь» под командованием </a:t>
            </a:r>
            <a:r>
              <a:rPr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Бумажкова и Павловского.</a:t>
            </a:r>
            <a:r>
              <a:rPr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2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8002479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15363" y="240436"/>
            <a:ext cx="11038435" cy="3930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июле 1941 г. в Суражском районе Витебской области был сформирован партизанский отряд под руководством </a:t>
            </a:r>
            <a:r>
              <a:rPr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Миная Филипповича Шмырёва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(1891—1964). Позже он создал и возглавил 1-ю Белорусскую партизанскую бригаду. Герой Советского Союза. Среди партизан получил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прозвище «Батька Минай». </a:t>
            </a:r>
            <a:endParaRPr sz="2600"/>
          </a:p>
        </p:txBody>
      </p:sp>
      <p:sp>
        <p:nvSpPr>
          <p:cNvPr id="183185583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197231351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 flipV="0">
            <a:off x="189571" y="3319012"/>
            <a:ext cx="5165719" cy="3445494"/>
          </a:xfrm>
          <a:prstGeom prst="rect">
            <a:avLst/>
          </a:prstGeom>
        </p:spPr>
      </p:pic>
      <p:pic>
        <p:nvPicPr>
          <p:cNvPr id="20840201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067354" y="1798652"/>
            <a:ext cx="5599845" cy="3145730"/>
          </a:xfrm>
          <a:prstGeom prst="rect">
            <a:avLst/>
          </a:prstGeom>
        </p:spPr>
      </p:pic>
      <p:sp>
        <p:nvSpPr>
          <p:cNvPr id="654374845" name=""/>
          <p:cNvSpPr txBox="1"/>
          <p:nvPr/>
        </p:nvSpPr>
        <p:spPr bwMode="auto">
          <a:xfrm flipH="0" flipV="0">
            <a:off x="5651213" y="5041759"/>
            <a:ext cx="6374565" cy="13716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latin typeface="Times New Roman"/>
                <a:cs typeface="Times New Roman"/>
              </a:rPr>
              <a:t>Его подразделение контролировало разрыв на линии фронта «Витебские ворота»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6660653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468957325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269125" y="286674"/>
            <a:ext cx="11084673" cy="5890287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партизанских отрядах часто сражались дети и подростки. Известен подвиг 14-летнего </a:t>
            </a:r>
            <a:r>
              <a:rPr sz="2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Марата Казея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(1929—1944) — юного разведчика партизанской бригады, действовавшей в Минской области. В мае 1944 г., выполняя боевое задание, он оказался в окружении и чтобы не попасть в плен, подорвал себя гранатой. 17-летний партизан Николай Гойшик в апреле 1944 г., вы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полняя боевое задание в Брестской обл., бросился с миной под эшелон с танками, пушками и живой силой врага.</a:t>
            </a:r>
            <a:endParaRPr sz="2600"/>
          </a:p>
        </p:txBody>
      </p:sp>
      <p:pic>
        <p:nvPicPr>
          <p:cNvPr id="48858349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42159" y="2940728"/>
            <a:ext cx="5667440" cy="3606553"/>
          </a:xfrm>
          <a:prstGeom prst="rect">
            <a:avLst/>
          </a:prstGeom>
        </p:spPr>
      </p:pic>
      <p:sp>
        <p:nvSpPr>
          <p:cNvPr id="698890438" name=""/>
          <p:cNvSpPr txBox="1"/>
          <p:nvPr/>
        </p:nvSpPr>
        <p:spPr bwMode="auto">
          <a:xfrm flipH="0" flipV="0">
            <a:off x="6224563" y="2746528"/>
            <a:ext cx="5650338" cy="3444275"/>
          </a:xfrm>
          <a:prstGeom prst="rect">
            <a:avLst/>
          </a:prstGeom>
          <a:solidFill>
            <a:schemeClr val="accent4">
              <a:lumMod val="20000"/>
              <a:lumOff val="80000"/>
              <a:alpha val="66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апреле 1944 г. подвиг самопожертвования совершил </a:t>
            </a:r>
            <a:r>
              <a:rPr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Александр Мамкин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На своем партизанском самолете он вывозил воспитанников Полоцкого детского дома, у которых оккупанты собирались забрать  кровь для немецких солдат. Только за одну ночь с 11 на 12 апреля А. Мамкин перевез 90 воспитанников детского дома. При подлете к линии фронта с</a:t>
            </a:r>
            <a:r>
              <a:rPr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амолет был подбит и загорелся вместе с летчиком, но пилот не бросил штурвал. Спасая детей, он сгорел, но посадил самолет.</a:t>
            </a:r>
            <a:endParaRPr sz="2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8869635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957654466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6159830" y="480873"/>
            <a:ext cx="5631771" cy="5696089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результате успешных действий партизаны создавали партизанские зоны - территория в тылу немецких войск, освобождённая и длительное время удерживаемая партизанами во время Великой Отечественной войны. Там действовала советская власть, велась простая жизнь.</a:t>
            </a:r>
            <a:r>
              <a: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Партизаны активно помогали Красной Армии при проведении фронтовых операций. </a:t>
            </a:r>
            <a:endParaRPr/>
          </a:p>
        </p:txBody>
      </p:sp>
      <p:pic>
        <p:nvPicPr>
          <p:cNvPr id="31017510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29834" y="573349"/>
            <a:ext cx="5638515" cy="5805995"/>
          </a:xfrm>
          <a:prstGeom prst="rect">
            <a:avLst/>
          </a:prstGeom>
        </p:spPr>
      </p:pic>
      <p:pic>
        <p:nvPicPr>
          <p:cNvPr id="64742233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418761" y="3976455"/>
            <a:ext cx="3887483" cy="26103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673162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5666407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037087" y="240436"/>
            <a:ext cx="3976455" cy="48272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результате трёх этапов "Рельсовой войны" - партизаны уничтожили большое количество техники и живой силы противника, которая предназначалась немецкому фронту. Партизаны уничт</a:t>
            </a:r>
            <a:r>
              <a:rPr sz="2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ожали гарнизоны и коммуникации противника, проводили успешные диверсии. </a:t>
            </a:r>
            <a:endParaRPr sz="2400" b="1"/>
          </a:p>
        </p:txBody>
      </p:sp>
      <p:sp>
        <p:nvSpPr>
          <p:cNvPr id="555064722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138393978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3446" y="240436"/>
            <a:ext cx="7704174" cy="4304387"/>
          </a:xfrm>
          <a:prstGeom prst="rect">
            <a:avLst/>
          </a:prstGeom>
        </p:spPr>
      </p:pic>
      <p:sp>
        <p:nvSpPr>
          <p:cNvPr id="470561233" name=""/>
          <p:cNvSpPr txBox="1"/>
          <p:nvPr/>
        </p:nvSpPr>
        <p:spPr bwMode="auto">
          <a:xfrm flipH="0" flipV="0">
            <a:off x="2164878" y="295922"/>
            <a:ext cx="4383421" cy="51819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 b="1">
                <a:latin typeface="Times New Roman"/>
                <a:cs typeface="Times New Roman"/>
              </a:rPr>
              <a:t>Рельсовая война</a:t>
            </a:r>
            <a:endParaRPr sz="2800" b="1">
              <a:latin typeface="Times New Roman"/>
              <a:cs typeface="Times New Roman"/>
            </a:endParaRPr>
          </a:p>
        </p:txBody>
      </p:sp>
      <p:sp>
        <p:nvSpPr>
          <p:cNvPr id="1681478228" name=""/>
          <p:cNvSpPr txBox="1"/>
          <p:nvPr/>
        </p:nvSpPr>
        <p:spPr bwMode="auto">
          <a:xfrm flipH="0" flipV="0">
            <a:off x="18495" y="4625147"/>
            <a:ext cx="10238081" cy="21031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крупном железнодорожном узле Орша развернул  начальник паровозного депо </a:t>
            </a:r>
            <a:r>
              <a:rPr sz="2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Константин Заслонов</a:t>
            </a:r>
            <a:r>
              <a: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(1910—1942). Он собрал группу патриотов, которые изготавливали мины, внешне похожие на куски угля, и подбрасывали их в паровозные топки. Таким образом заслоновцы вывели из строя 170 паровозов. Когда возникла угроза разоблачения К. С. Заслонова,</a:t>
            </a:r>
            <a:r>
              <a: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он покинул</a:t>
            </a:r>
            <a:r>
              <a: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Оршу и возглавил партизанский отряд. Погиб в бою с оккупантами.</a:t>
            </a:r>
            <a:endParaRPr sz="2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113177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101554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037087" y="240436"/>
            <a:ext cx="3316712" cy="18680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55734181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782814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54971" y="198894"/>
            <a:ext cx="9501532" cy="6561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0249973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9" y="365124"/>
            <a:ext cx="5728523" cy="7168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pPr>
              <a:defRPr/>
            </a:pPr>
            <a:r>
              <a:rPr b="1">
                <a:latin typeface="Times New Roman"/>
                <a:cs typeface="Times New Roman"/>
              </a:rPr>
              <a:t>ПОДПОЛЬЕ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804534722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435582" y="1137451"/>
            <a:ext cx="10918217" cy="5178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indent="444499" algn="just">
              <a:spcBef>
                <a:spcPts val="0"/>
              </a:spcBef>
              <a:spcAft>
                <a:spcPts val="0"/>
              </a:spcAft>
              <a:defRPr/>
            </a:pPr>
            <a:r>
              <a:rPr sz="2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С июля 1941 г., несмотря на оккупацию, в </a:t>
            </a:r>
            <a:r>
              <a:rPr sz="2600" b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Витебске </a:t>
            </a:r>
            <a:r>
              <a:rPr sz="2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активно действовало партийно-комсомольское подполье. Всего более 60 групп. В августе 1942 г. для налаживания сети информаторов из числа горожан и сбора оперативных сведений о противнике из Москвы прибыла гр</a:t>
            </a:r>
            <a:r>
              <a:rPr sz="2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уппа </a:t>
            </a:r>
            <a:r>
              <a:rPr sz="2600" b="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Веры Хоружей</a:t>
            </a:r>
            <a:r>
              <a:rPr sz="26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</a:rPr>
              <a:t>. В ноябре 1942 г. В. Хоружая, проявив стойкость и мужество и не выдав никого из подпольщиков, была замучена в фашистских застенках. </a:t>
            </a: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Присвоено звание Героя Советского Союза.</a:t>
            </a:r>
            <a:endParaRPr sz="260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indent="444499" algn="just">
              <a:spcBef>
                <a:spcPts val="0"/>
              </a:spcBef>
              <a:spcAft>
                <a:spcPts val="0"/>
              </a:spcAft>
              <a:defRPr/>
            </a:pPr>
            <a:r>
              <a:rPr sz="2600" b="1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</a:rPr>
              <a:t>Федор Крылович </a:t>
            </a:r>
            <a:r>
              <a:rPr sz="2600">
                <a:solidFill>
                  <a:srgbClr val="000000"/>
                </a:solidFill>
                <a:highlight>
                  <a:srgbClr val="FFFF00"/>
                </a:highlight>
                <a:latin typeface="Times New Roman"/>
                <a:ea typeface="Times New Roman"/>
                <a:cs typeface="Times New Roman"/>
              </a:rPr>
              <a:t>– диверсия на ж/д узле в Осиповичах. Магнитные мины взорвали эшелоны с горючим и уничтожили составы с техникой.</a:t>
            </a:r>
            <a:endParaRPr sz="2600"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sz="2600">
                <a:solidFill>
                  <a:srgbClr val="000000"/>
                </a:solidFill>
                <a:highlight>
                  <a:srgbClr val="D3D3D3"/>
                </a:highlight>
                <a:latin typeface="Times New Roman"/>
                <a:ea typeface="Times New Roman"/>
                <a:cs typeface="Times New Roman"/>
              </a:rPr>
              <a:t>В поселке Оболь действовала группа «Юные мстители»</a:t>
            </a:r>
            <a:r>
              <a:rPr sz="2600">
                <a:solidFill>
                  <a:srgbClr val="000000"/>
                </a:solidFill>
                <a:highlight>
                  <a:srgbClr val="D3D3D3"/>
                </a:highlight>
                <a:latin typeface="Times New Roman"/>
                <a:ea typeface="Times New Roman"/>
                <a:cs typeface="Times New Roman"/>
              </a:rPr>
              <a:t> из 40 человек. Провели 21 диверсию. Известен подвиг </a:t>
            </a:r>
            <a:r>
              <a:rPr sz="2600" b="1">
                <a:solidFill>
                  <a:srgbClr val="000000"/>
                </a:solidFill>
                <a:highlight>
                  <a:srgbClr val="D3D3D3"/>
                </a:highlight>
                <a:latin typeface="Times New Roman"/>
                <a:ea typeface="Times New Roman"/>
                <a:cs typeface="Times New Roman"/>
              </a:rPr>
              <a:t>Зины Портновой</a:t>
            </a:r>
            <a:r>
              <a:rPr sz="2600" b="1">
                <a:solidFill>
                  <a:srgbClr val="000000"/>
                </a:solidFill>
                <a:highlight>
                  <a:srgbClr val="D3D3D3"/>
                </a:highlight>
                <a:latin typeface="Times New Roman"/>
                <a:ea typeface="Times New Roman"/>
                <a:cs typeface="Times New Roman"/>
              </a:rPr>
              <a:t> </a:t>
            </a:r>
            <a:r>
              <a:rPr sz="2600">
                <a:solidFill>
                  <a:srgbClr val="000000"/>
                </a:solidFill>
                <a:highlight>
                  <a:srgbClr val="D3D3D3"/>
                </a:highlight>
                <a:latin typeface="Times New Roman"/>
                <a:ea typeface="Times New Roman"/>
                <a:cs typeface="Times New Roman"/>
              </a:rPr>
              <a:t>– отравление немцев в столовой, попытка застрелить на допросе.</a:t>
            </a:r>
            <a:endParaRPr sz="2600">
              <a:highlight>
                <a:srgbClr val="D3D3D3"/>
              </a:highlight>
            </a:endParaRPr>
          </a:p>
        </p:txBody>
      </p:sp>
      <p:sp>
        <p:nvSpPr>
          <p:cNvPr id="1177197795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8677561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578420772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15363" y="332912"/>
            <a:ext cx="7416553" cy="614038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marL="0" indent="0" algn="just">
              <a:buFont typeface="Arial"/>
              <a:buNone/>
              <a:defRPr/>
            </a:pPr>
            <a:r>
              <a:rPr sz="2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</a:t>
            </a: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аким образом, на оккупированной территории Беларуси развернулась народная борьба, в которой приняли участие </a:t>
            </a:r>
            <a:r>
              <a:rPr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374 тыс. партизан и 70 тыс. подпольщиков, </a:t>
            </a: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что составило около 4,5% от довоенной численности населения Беларуси. Такого подъема партизанского и подп</a:t>
            </a: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ольного движения не знала ни одна страна Европы. </a:t>
            </a:r>
            <a:r>
              <a:rPr sz="28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Нигде движение Сопротивления не насчитывало в своих рядах более 1% населения.</a:t>
            </a: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Среди партизан были представители 70 национальностей. Более 70 % составляли белорусы, около 20 % — русские, приблизительно 4 % — </a:t>
            </a: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украинцы. Дружба народов СССР предопределила победу над нацистской Германией.</a:t>
            </a:r>
            <a:endParaRPr sz="2800"/>
          </a:p>
        </p:txBody>
      </p:sp>
      <p:pic>
        <p:nvPicPr>
          <p:cNvPr id="11514989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839568" y="277427"/>
            <a:ext cx="4251702" cy="3338373"/>
          </a:xfrm>
          <a:prstGeom prst="rect">
            <a:avLst/>
          </a:prstGeom>
        </p:spPr>
      </p:pic>
      <p:pic>
        <p:nvPicPr>
          <p:cNvPr id="48886769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839568" y="2764839"/>
            <a:ext cx="2422552" cy="3939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988917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50590882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324620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1">
                <a:latin typeface="Times New Roman"/>
                <a:cs typeface="Times New Roman"/>
              </a:rPr>
              <a:t>На фронтах Великой Отечественной сражались более 1 300000 белорусов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1960108807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116580272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5576" y="2903737"/>
            <a:ext cx="5716795" cy="3994951"/>
          </a:xfrm>
          <a:prstGeom prst="rect">
            <a:avLst/>
          </a:prstGeom>
        </p:spPr>
      </p:pic>
      <p:sp>
        <p:nvSpPr>
          <p:cNvPr id="666622784" name="Объект 2"/>
          <p:cNvSpPr>
            <a:spLocks noGrp="1"/>
          </p:cNvSpPr>
          <p:nvPr>
            <p:ph sz="half" idx="1"/>
          </p:nvPr>
        </p:nvSpPr>
        <p:spPr bwMode="auto">
          <a:xfrm flipH="0" flipV="0">
            <a:off x="343106" y="1825624"/>
            <a:ext cx="5676693" cy="1586729"/>
          </a:xfrm>
          <a:prstGeom prst="rect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3600" b="1">
                <a:latin typeface="Times New Roman"/>
                <a:cs typeface="Times New Roman"/>
              </a:rPr>
              <a:t>22 июня 1941-9 мая 1945</a:t>
            </a:r>
            <a:endParaRPr/>
          </a:p>
        </p:txBody>
      </p:sp>
      <p:sp>
        <p:nvSpPr>
          <p:cNvPr id="1555199820" name="Объект 3"/>
          <p:cNvSpPr>
            <a:spLocks noGrp="1"/>
          </p:cNvSpPr>
          <p:nvPr>
            <p:ph sz="half" idx="2"/>
          </p:nvPr>
        </p:nvSpPr>
        <p:spPr bwMode="auto">
          <a:xfrm>
            <a:off x="6218437" y="1825624"/>
            <a:ext cx="5181599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3600">
                <a:latin typeface="Times New Roman"/>
                <a:cs typeface="Times New Roman"/>
              </a:rPr>
              <a:t>С первых дней войны они проявл</a:t>
            </a:r>
            <a:r>
              <a:rPr sz="3600">
                <a:latin typeface="Times New Roman"/>
                <a:cs typeface="Times New Roman"/>
              </a:rPr>
              <a:t>яли беспримерный героизм и мужество. Сотни тысяч погибли в бою с захватчиками.</a:t>
            </a:r>
            <a:r>
              <a:rPr sz="3600">
                <a:latin typeface="Times New Roman"/>
                <a:cs typeface="Times New Roman"/>
              </a:rPr>
              <a:t> На фронт нередко отправлялись целыми семьями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296518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0459427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6566245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838199" y="83228"/>
            <a:ext cx="10515600" cy="1220679"/>
          </a:xfrm>
        </p:spPr>
        <p:txBody>
          <a:bodyPr/>
          <a:lstStyle/>
          <a:p>
            <a:pPr>
              <a:defRPr/>
            </a:pPr>
            <a:r>
              <a:rPr b="1">
                <a:latin typeface="Times New Roman"/>
                <a:cs typeface="Times New Roman"/>
              </a:rPr>
              <a:t>Начало Великой Отечественной войны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2140048235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5614223" y="1359393"/>
            <a:ext cx="6195873" cy="49844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 algn="just">
              <a:buFont typeface="Arial"/>
              <a:buNone/>
              <a:defRPr/>
            </a:pPr>
            <a:r>
              <a:rPr sz="3000">
                <a:latin typeface="Times New Roman"/>
                <a:cs typeface="Times New Roman"/>
              </a:rPr>
              <a:t>Вторжение Германии происходило согласно плану «Барбаросса»  силами групп армий </a:t>
            </a:r>
            <a:r>
              <a:rPr sz="3000">
                <a:highlight>
                  <a:srgbClr val="FFFFFF"/>
                </a:highlight>
                <a:latin typeface="Times New Roman"/>
                <a:cs typeface="Times New Roman"/>
              </a:rPr>
              <a:t>«Север», «Центр», «Юг».</a:t>
            </a:r>
            <a:r>
              <a:rPr sz="3000">
                <a:latin typeface="Times New Roman"/>
                <a:cs typeface="Times New Roman"/>
              </a:rPr>
              <a:t> Особенно мощной были армии группы «Центр», наступавшие в мос</a:t>
            </a:r>
            <a:r>
              <a:rPr sz="3000">
                <a:latin typeface="Times New Roman"/>
                <a:cs typeface="Times New Roman"/>
              </a:rPr>
              <a:t>ковском направлении. Среди них были танковые войска под командованием Гудериана и фон Готта. Немецкие армии встретили упорное и отчаянное сопротивление сил Красной Армии.</a:t>
            </a:r>
            <a:r>
              <a:rPr sz="2800">
                <a:latin typeface="Times New Roman"/>
                <a:cs typeface="Times New Roman"/>
              </a:rPr>
              <a:t> </a:t>
            </a:r>
            <a:endParaRPr sz="2800"/>
          </a:p>
        </p:txBody>
      </p:sp>
      <p:sp>
        <p:nvSpPr>
          <p:cNvPr id="179519225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205469055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97645" y="1072718"/>
            <a:ext cx="4665111" cy="5614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657257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4030083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98591" y="3870144"/>
            <a:ext cx="11356019" cy="27326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 marL="0" indent="0" algn="just">
              <a:buFont typeface="Arial"/>
              <a:buNone/>
              <a:defRPr/>
            </a:pPr>
            <a:r>
              <a:rPr sz="3600">
                <a:latin typeface="Times New Roman"/>
                <a:cs typeface="Times New Roman"/>
              </a:rPr>
              <a:t>Среди защитников </a:t>
            </a:r>
            <a:r>
              <a:rPr sz="3600" b="1">
                <a:highlight>
                  <a:srgbClr val="FFFFFF"/>
                </a:highlight>
                <a:latin typeface="Times New Roman"/>
                <a:cs typeface="Times New Roman"/>
              </a:rPr>
              <a:t>Брестской крепости</a:t>
            </a:r>
            <a:r>
              <a:rPr sz="3600">
                <a:latin typeface="Times New Roman"/>
                <a:cs typeface="Times New Roman"/>
              </a:rPr>
              <a:t> были семьи военнослужащих. Так начальник заставы Андрей </a:t>
            </a:r>
            <a:r>
              <a:rPr sz="3600" b="1">
                <a:latin typeface="Times New Roman"/>
                <a:cs typeface="Times New Roman"/>
              </a:rPr>
              <a:t>Кижеватов</a:t>
            </a:r>
            <a:r>
              <a:rPr sz="3600">
                <a:latin typeface="Times New Roman"/>
                <a:cs typeface="Times New Roman"/>
              </a:rPr>
              <a:t> сражался вместе со своей 14 летней дочерью Нюрой. Героизм проявили защитники бастионов Бр</a:t>
            </a:r>
            <a:r>
              <a:rPr sz="3600">
                <a:latin typeface="Times New Roman"/>
                <a:cs typeface="Times New Roman"/>
              </a:rPr>
              <a:t>естской крепости: Ефим Фомин, Иван Зубачёв, </a:t>
            </a:r>
            <a:r>
              <a:rPr sz="3600" b="1">
                <a:latin typeface="Times New Roman"/>
                <a:cs typeface="Times New Roman"/>
              </a:rPr>
              <a:t>Петр Гаврилов</a:t>
            </a:r>
            <a:r>
              <a:rPr sz="3600">
                <a:latin typeface="Times New Roman"/>
                <a:cs typeface="Times New Roman"/>
              </a:rPr>
              <a:t>. Подросток Петр Клыпа собирал патроны, добывал воду, передавал донесения. </a:t>
            </a:r>
            <a:endParaRPr sz="3600"/>
          </a:p>
        </p:txBody>
      </p:sp>
      <p:sp>
        <p:nvSpPr>
          <p:cNvPr id="571770265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87976758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94198" y="27742"/>
            <a:ext cx="11643640" cy="38424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168215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71652305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8037087" y="129465"/>
            <a:ext cx="3902475" cy="50214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 algn="just">
              <a:buFont typeface="Arial"/>
              <a:buNone/>
              <a:defRPr/>
            </a:pPr>
            <a:r>
              <a:rPr sz="2800">
                <a:latin typeface="Times New Roman"/>
                <a:cs typeface="Times New Roman"/>
              </a:rPr>
              <a:t>Последние дни обороны овеяны легендами, крепость держалась целый месяц, на стенах остались надписи «Я умираю, но не сдаюсь!»</a:t>
            </a:r>
            <a:r>
              <a: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В 1965 г. Брестская крепость удостоена почетного звания «Крепость-герой».</a:t>
            </a:r>
            <a:endParaRPr sz="2800"/>
          </a:p>
        </p:txBody>
      </p:sp>
      <p:sp>
        <p:nvSpPr>
          <p:cNvPr id="1157989416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77480723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512873" y="69356"/>
            <a:ext cx="5489372" cy="4129041"/>
          </a:xfrm>
          <a:prstGeom prst="rect">
            <a:avLst/>
          </a:prstGeom>
        </p:spPr>
      </p:pic>
      <p:pic>
        <p:nvPicPr>
          <p:cNvPr id="14423730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36247" y="1027906"/>
            <a:ext cx="2618006" cy="4161407"/>
          </a:xfrm>
          <a:prstGeom prst="rect">
            <a:avLst/>
          </a:prstGeom>
        </p:spPr>
      </p:pic>
      <p:pic>
        <p:nvPicPr>
          <p:cNvPr id="181751915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152218" y="4031941"/>
            <a:ext cx="5050121" cy="2466657"/>
          </a:xfrm>
          <a:prstGeom prst="rect">
            <a:avLst/>
          </a:prstGeom>
        </p:spPr>
      </p:pic>
      <p:pic>
        <p:nvPicPr>
          <p:cNvPr id="407515715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9302625" y="3939465"/>
            <a:ext cx="2721215" cy="2891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0935760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5288632" y="365124"/>
            <a:ext cx="6065167" cy="1307621"/>
          </a:xfrm>
        </p:spPr>
        <p:txBody>
          <a:bodyPr/>
          <a:lstStyle/>
          <a:p>
            <a:pPr>
              <a:defRPr/>
            </a:pPr>
            <a:r>
              <a:rPr>
                <a:latin typeface="Times New Roman"/>
                <a:cs typeface="Times New Roman"/>
              </a:rPr>
              <a:t>Героизм авиации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980939486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6150582" y="1266917"/>
            <a:ext cx="5203217" cy="54098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sz="2600" b="1" i="1">
                <a:solidFill>
                  <a:srgbClr val="434343"/>
                </a:solidFill>
                <a:latin typeface="Times New Roman"/>
                <a:ea typeface="Open Sans"/>
                <a:cs typeface="Times New Roman"/>
              </a:rPr>
              <a:t>Под Радошковичами</a:t>
            </a:r>
            <a:r>
              <a:rPr sz="2600" b="1">
                <a:solidFill>
                  <a:srgbClr val="434343"/>
                </a:solidFill>
                <a:latin typeface="Times New Roman"/>
                <a:ea typeface="Open Sans"/>
                <a:cs typeface="Times New Roman"/>
              </a:rPr>
              <a:t> </a:t>
            </a:r>
            <a:r>
              <a:rPr sz="2600">
                <a:solidFill>
                  <a:srgbClr val="434343"/>
                </a:solidFill>
                <a:latin typeface="Times New Roman"/>
                <a:ea typeface="Open Sans"/>
                <a:cs typeface="Times New Roman"/>
              </a:rPr>
              <a:t>совершил подвиг командир эскадрильи капитан </a:t>
            </a:r>
            <a:r>
              <a:rPr sz="2600" b="1" i="1" u="sng">
                <a:solidFill>
                  <a:srgbClr val="434343"/>
                </a:solidFill>
                <a:latin typeface="Times New Roman"/>
                <a:ea typeface="Open Sans"/>
                <a:cs typeface="Times New Roman"/>
              </a:rPr>
              <a:t>Николай Гастелло</a:t>
            </a:r>
            <a:r>
              <a:rPr sz="2600">
                <a:solidFill>
                  <a:srgbClr val="434343"/>
                </a:solidFill>
                <a:latin typeface="Times New Roman"/>
                <a:ea typeface="Open Sans"/>
                <a:cs typeface="Times New Roman"/>
              </a:rPr>
              <a:t>. С согласия экипажа он направил подбитый самолет на группу немецких танков и автомобилей, совершив наземный таран. Н. Гастелло посмертно удостоен звания Героя Советского Союза. Такой же подвиг, как и Н. Гастелло, совершил со своим экипажем </a:t>
            </a:r>
            <a:r>
              <a:rPr sz="2600" b="1" i="1" u="sng">
                <a:solidFill>
                  <a:srgbClr val="434343"/>
                </a:solidFill>
                <a:latin typeface="Times New Roman"/>
                <a:ea typeface="Open Sans"/>
                <a:cs typeface="Times New Roman"/>
              </a:rPr>
              <a:t>Александр Маслов</a:t>
            </a:r>
            <a:r>
              <a:rPr sz="2600" b="1">
                <a:solidFill>
                  <a:srgbClr val="434343"/>
                </a:solidFill>
                <a:latin typeface="Times New Roman"/>
                <a:ea typeface="Open Sans"/>
                <a:cs typeface="Times New Roman"/>
              </a:rPr>
              <a:t>, </a:t>
            </a:r>
            <a:r>
              <a:rPr sz="2600">
                <a:latin typeface="Times New Roman"/>
                <a:cs typeface="Times New Roman"/>
              </a:rPr>
              <a:t>Мужество и героизм проявили Гудимов, Данилов, которые таранили вражеские самолеты.</a:t>
            </a:r>
            <a:endParaRPr/>
          </a:p>
        </p:txBody>
      </p:sp>
      <p:sp>
        <p:nvSpPr>
          <p:cNvPr id="200685861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115331236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86674" y="108843"/>
            <a:ext cx="5001957" cy="3127806"/>
          </a:xfrm>
          <a:prstGeom prst="rect">
            <a:avLst/>
          </a:prstGeom>
        </p:spPr>
      </p:pic>
      <p:sp>
        <p:nvSpPr>
          <p:cNvPr id="1000085634" name=""/>
          <p:cNvSpPr txBox="1"/>
          <p:nvPr/>
        </p:nvSpPr>
        <p:spPr bwMode="auto">
          <a:xfrm flipH="0" flipV="0">
            <a:off x="333858" y="3393858"/>
            <a:ext cx="5548723" cy="28651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>
                <a:latin typeface="Times New Roman"/>
                <a:cs typeface="Times New Roman"/>
              </a:rPr>
              <a:t>Данилов</a:t>
            </a:r>
            <a:r>
              <a:rPr sz="2600">
                <a:latin typeface="Times New Roman"/>
                <a:cs typeface="Times New Roman"/>
              </a:rPr>
              <a:t> вступил в единоборство с 9 немецкими самолетами. Два сбил и таранил третий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 b="1">
                <a:latin typeface="Times New Roman"/>
                <a:cs typeface="Times New Roman"/>
              </a:rPr>
              <a:t>Гудимов</a:t>
            </a:r>
            <a:r>
              <a:rPr sz="2600">
                <a:latin typeface="Times New Roman"/>
                <a:cs typeface="Times New Roman"/>
              </a:rPr>
              <a:t> -первый воздушный таран 22 июня, погиб в своем первом бою</a:t>
            </a:r>
            <a:endParaRPr sz="2600">
              <a:latin typeface="Times New Roman"/>
              <a:cs typeface="Times New Roman"/>
            </a:endParaRPr>
          </a:p>
          <a:p>
            <a:pPr>
              <a:defRPr/>
            </a:pPr>
            <a:r>
              <a:rPr sz="2600" b="1">
                <a:latin typeface="Times New Roman"/>
                <a:cs typeface="Times New Roman"/>
              </a:rPr>
              <a:t>Ковзан</a:t>
            </a:r>
            <a:r>
              <a:rPr sz="2600">
                <a:latin typeface="Times New Roman"/>
                <a:cs typeface="Times New Roman"/>
              </a:rPr>
              <a:t> совершил 4 воздушных тарана и остался в живых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016609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algn="ctr">
              <a:defRPr/>
            </a:pPr>
            <a:r>
              <a:rPr b="1">
                <a:latin typeface="Times New Roman"/>
                <a:cs typeface="Times New Roman"/>
              </a:rPr>
              <a:t>Кровопролитные бои за белорусские города</a:t>
            </a:r>
            <a:endParaRPr b="1">
              <a:latin typeface="Times New Roman"/>
              <a:cs typeface="Times New Roman"/>
            </a:endParaRPr>
          </a:p>
        </p:txBody>
      </p:sp>
      <p:sp>
        <p:nvSpPr>
          <p:cNvPr id="67848968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296868" y="1027906"/>
            <a:ext cx="4651529" cy="2708112"/>
          </a:xfrm>
          <a:prstGeom prst="rect">
            <a:avLst/>
          </a:prstGeom>
          <a:solidFill>
            <a:schemeClr val="accent2">
              <a:lumMod val="20000"/>
              <a:lumOff val="80000"/>
              <a:alpha val="27999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ru-RU" sz="28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Оборонительные бои под Минском (конец июня) </a:t>
            </a:r>
            <a:endParaRPr sz="2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28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Оборона Могилева (3 июля – 26 июля)</a:t>
            </a:r>
            <a:endParaRPr sz="2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defRPr/>
            </a:pPr>
            <a:r>
              <a:rPr lang="ru-RU" sz="28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Оборона Гомеля (12–19 августа)</a:t>
            </a:r>
            <a:endParaRPr/>
          </a:p>
        </p:txBody>
      </p:sp>
      <p:sp>
        <p:nvSpPr>
          <p:cNvPr id="1412034675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486243808" name="Объект 3"/>
          <p:cNvSpPr>
            <a:spLocks noGrp="1"/>
          </p:cNvSpPr>
          <p:nvPr>
            <p:ph sz="half" idx="2"/>
          </p:nvPr>
        </p:nvSpPr>
        <p:spPr bwMode="auto">
          <a:xfrm flipH="0" flipV="0">
            <a:off x="5059368" y="1825624"/>
            <a:ext cx="6294430" cy="4351338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2632859" name=""/>
          <p:cNvSpPr txBox="1"/>
          <p:nvPr/>
        </p:nvSpPr>
        <p:spPr bwMode="auto">
          <a:xfrm flipH="0" flipV="0">
            <a:off x="491067" y="1646067"/>
            <a:ext cx="456830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pic>
        <p:nvPicPr>
          <p:cNvPr id="104548425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91067" y="3807966"/>
            <a:ext cx="9856227" cy="2915018"/>
          </a:xfrm>
          <a:prstGeom prst="rect">
            <a:avLst/>
          </a:prstGeom>
        </p:spPr>
      </p:pic>
      <p:pic>
        <p:nvPicPr>
          <p:cNvPr id="8354676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121577" y="1118955"/>
            <a:ext cx="5023007" cy="2617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7528499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5235072" y="365124"/>
            <a:ext cx="3023956" cy="1325562"/>
          </a:xfrm>
        </p:spPr>
        <p:txBody>
          <a:bodyPr/>
          <a:lstStyle/>
          <a:p>
            <a:pPr>
              <a:defRPr/>
            </a:pPr>
            <a:r>
              <a:rPr>
                <a:latin typeface="Times New Roman"/>
                <a:cs typeface="Times New Roman"/>
              </a:rPr>
              <a:t>Танковые</a:t>
            </a:r>
            <a:br>
              <a:rPr>
                <a:latin typeface="Times New Roman"/>
                <a:cs typeface="Times New Roman"/>
              </a:rPr>
            </a:br>
            <a:r>
              <a:rPr>
                <a:latin typeface="Times New Roman"/>
                <a:cs typeface="Times New Roman"/>
              </a:rPr>
              <a:t>силы</a:t>
            </a:r>
            <a:endParaRPr/>
          </a:p>
        </p:txBody>
      </p:sp>
      <p:sp>
        <p:nvSpPr>
          <p:cNvPr id="1329238213" name="Объект 2"/>
          <p:cNvSpPr>
            <a:spLocks noGrp="1"/>
          </p:cNvSpPr>
          <p:nvPr>
            <p:ph idx="1"/>
          </p:nvPr>
        </p:nvSpPr>
        <p:spPr bwMode="auto"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85827490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68119022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5157503" cy="2820509"/>
          </a:xfrm>
          <a:prstGeom prst="rect">
            <a:avLst/>
          </a:prstGeom>
        </p:spPr>
      </p:pic>
      <p:pic>
        <p:nvPicPr>
          <p:cNvPr id="40697856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054305" y="0"/>
            <a:ext cx="4184830" cy="5576286"/>
          </a:xfrm>
          <a:prstGeom prst="rect">
            <a:avLst/>
          </a:prstGeom>
        </p:spPr>
      </p:pic>
      <p:sp>
        <p:nvSpPr>
          <p:cNvPr id="570516261" name=""/>
          <p:cNvSpPr txBox="1"/>
          <p:nvPr/>
        </p:nvSpPr>
        <p:spPr bwMode="auto">
          <a:xfrm flipH="0" flipV="0">
            <a:off x="8878616" y="490121"/>
            <a:ext cx="3331870" cy="36579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Сенно-Лепельский контрудар</a:t>
            </a:r>
            <a:endParaRPr/>
          </a:p>
        </p:txBody>
      </p:sp>
      <p:pic>
        <p:nvPicPr>
          <p:cNvPr id="213451559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66456" y="2904559"/>
            <a:ext cx="7894142" cy="3836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DEB6B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0834617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49404663" name="Объект 2"/>
          <p:cNvSpPr>
            <a:spLocks noGrp="1"/>
          </p:cNvSpPr>
          <p:nvPr>
            <p:ph idx="1"/>
          </p:nvPr>
        </p:nvSpPr>
        <p:spPr bwMode="auto"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37561832" name=""/>
          <p:cNvSpPr/>
          <p:nvPr/>
        </p:nvSpPr>
        <p:spPr bwMode="auto">
          <a:xfrm rot="16199969" flipH="0" flipV="0">
            <a:off x="9522780" y="3819247"/>
            <a:ext cx="3662038" cy="2496844"/>
          </a:xfrm>
          <a:prstGeom prst="rtTriangle">
            <a:avLst/>
          </a:prstGeom>
          <a:solidFill>
            <a:schemeClr val="accent2">
              <a:lumMod val="75000"/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114277662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39028" y="240436"/>
            <a:ext cx="9373872" cy="6413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ONLYOFFICE/7.2.1.36</Application>
  <DocSecurity>0</DocSecurity>
  <PresentationFormat>Widescreen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6</cp:revision>
  <dcterms:created xsi:type="dcterms:W3CDTF">2012-12-03T06:56:55Z</dcterms:created>
  <dcterms:modified xsi:type="dcterms:W3CDTF">2025-03-21T19:15:41Z</dcterms:modified>
  <cp:category/>
  <cp:contentStatus/>
  <cp:version/>
</cp:coreProperties>
</file>