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0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/>
  <p:notesSz cx="9144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3EA928D-E39E-BAE0-6AD9-20026C567B3E}">
  <a:tblStyle styleId="{116F90C4-7841-9F86-C03D-83512B64EF38}" styleName="Table_0">
    <a:wholeTbl>
      <a:tcTxStyle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rgbClr val="EEF2F7"/>
          </a:solidFill>
        </a:fill>
      </a:tcStyle>
    </a:wholeTbl>
    <a:band1H>
      <a:tcStyle>
        <a:tcBdr/>
        <a:fill>
          <a:solidFill>
            <a:srgbClr val="DCE5EE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DCE5EE"/>
          </a:solidFill>
        </a:fill>
      </a:tcStyle>
    </a:band1V>
    <a:band2V>
      <a:tcStyle>
        <a:tcBdr/>
        <a:fill>
          <a:solidFill>
            <a:srgbClr val="DCE5EE"/>
          </a:solidFill>
        </a:fill>
      </a:tcStyle>
    </a:band2V>
    <a:la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i="off"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i="off" b="on"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i="off" b="on"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EA928D-E39E-BAE0-6AD9-20026C567B3E}" styleName="Medium Style 4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accent1"/>
              </a:solidFill>
            </a:ln>
          </a:left>
          <a:right>
            <a:ln w="12700">
              <a:solidFill>
                <a:schemeClr val="accent1"/>
              </a:solidFill>
            </a:ln>
          </a:right>
          <a:top>
            <a:ln w="12700">
              <a:solidFill>
                <a:schemeClr val="accent1"/>
              </a:solidFill>
            </a:ln>
          </a:top>
          <a:bottom>
            <a:ln w="12700">
              <a:solidFill>
                <a:schemeClr val="accent1"/>
              </a:solidFill>
            </a:ln>
          </a:bottom>
          <a:insideH>
            <a:ln w="12700">
              <a:solidFill>
                <a:schemeClr val="accent1"/>
              </a:solidFill>
            </a:ln>
          </a:insideH>
          <a:insideV>
            <a:ln w="12700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dk1"/>
      </a:tcTxStyle>
      <a:tcStyle>
        <a:tcBdr/>
      </a:tcStyle>
    </a:lastCo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38100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dk1"/>
      </a:tcTxStyle>
      <a:tcStyle>
        <a:tcBdr>
          <a:bottom>
            <a:ln w="12700">
              <a:solidFill>
                <a:schemeClr val="accent1"/>
              </a:solidFill>
            </a:ln>
          </a:bottom>
        </a:tcBdr>
        <a:fill>
          <a:solidFill>
            <a:schemeClr val="accent1">
              <a:tint val="20000"/>
            </a:schemeClr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 /><Relationship Id="rId35" Type="http://schemas.openxmlformats.org/officeDocument/2006/relationships/tableStyles" Target="tableStyles.xml" /><Relationship Id="rId3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showMasterSp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 bwMode="auto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6" name="Google Shape;16;p29"/>
          <p:cNvSpPr/>
          <p:nvPr/>
        </p:nvSpPr>
        <p:spPr bwMode="auto">
          <a:xfrm>
            <a:off x="-9525" y="4664075"/>
            <a:ext cx="1463675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Google Shape;17;p29"/>
          <p:cNvSpPr/>
          <p:nvPr/>
        </p:nvSpPr>
        <p:spPr bwMode="auto">
          <a:xfrm>
            <a:off x="1544638" y="4654550"/>
            <a:ext cx="7599362" cy="712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8" name="Google Shape;18;p29"/>
          <p:cNvSpPr/>
          <p:nvPr/>
        </p:nvSpPr>
        <p:spPr bwMode="auto">
          <a:xfrm>
            <a:off x="1447800" y="0"/>
            <a:ext cx="100013" cy="686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9" name="Google Shape;19;p29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0" name="Google Shape;20;p29"/>
          <p:cNvSpPr txBox="1"/>
          <p:nvPr>
            <p:ph type="title"/>
          </p:nvPr>
        </p:nvSpPr>
        <p:spPr bwMode="auto"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1" name="Google Shape;21;p29"/>
          <p:cNvSpPr/>
          <p:nvPr>
            <p:ph type="pic" idx="2"/>
          </p:nvPr>
        </p:nvSpPr>
        <p:spPr bwMode="auto"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22" name="Google Shape;22;p29"/>
          <p:cNvSpPr txBox="1"/>
          <p:nvPr>
            <p:ph type="dt" idx="10"/>
          </p:nvPr>
        </p:nvSpPr>
        <p:spPr bwMode="auto"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29"/>
          <p:cNvSpPr txBox="1"/>
          <p:nvPr>
            <p:ph type="sldNum" idx="12"/>
          </p:nvPr>
        </p:nvSpPr>
        <p:spPr bwMode="auto">
          <a:xfrm>
            <a:off x="0" y="4667250"/>
            <a:ext cx="1447800" cy="66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24" name="Google Shape;24;p29"/>
          <p:cNvSpPr txBox="1"/>
          <p:nvPr>
            <p:ph type="ftr" idx="11"/>
          </p:nvPr>
        </p:nvSpPr>
        <p:spPr bwMode="auto">
          <a:xfrm>
            <a:off x="1600200" y="6248400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" name="Google Shape;82;p38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38"/>
          <p:cNvSpPr txBox="1"/>
          <p:nvPr>
            <p:ph type="body" idx="1"/>
          </p:nvPr>
        </p:nvSpPr>
        <p:spPr bwMode="auto">
          <a:xfrm rot="5400000">
            <a:off x="2426494" y="-213518"/>
            <a:ext cx="4525963" cy="815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38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38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38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showMasterSp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39"/>
          <p:cNvSpPr/>
          <p:nvPr/>
        </p:nvSpPr>
        <p:spPr bwMode="auto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89" name="Google Shape;89;p39"/>
          <p:cNvSpPr/>
          <p:nvPr/>
        </p:nvSpPr>
        <p:spPr bwMode="auto"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0" name="Google Shape;90;p39"/>
          <p:cNvSpPr/>
          <p:nvPr/>
        </p:nvSpPr>
        <p:spPr bwMode="auto"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1" name="Google Shape;91;p39"/>
          <p:cNvSpPr txBox="1"/>
          <p:nvPr>
            <p:ph type="title"/>
          </p:nvPr>
        </p:nvSpPr>
        <p:spPr bwMode="auto">
          <a:xfrm rot="5400000">
            <a:off x="4823619" y="2339182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39"/>
          <p:cNvSpPr txBox="1"/>
          <p:nvPr>
            <p:ph type="body" idx="1"/>
          </p:nvPr>
        </p:nvSpPr>
        <p:spPr bwMode="auto">
          <a:xfrm rot="5400000">
            <a:off x="480218" y="586582"/>
            <a:ext cx="5516563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39"/>
          <p:cNvSpPr txBox="1"/>
          <p:nvPr>
            <p:ph type="dt" idx="10"/>
          </p:nvPr>
        </p:nvSpPr>
        <p:spPr bwMode="auto">
          <a:xfrm>
            <a:off x="6553200" y="6248400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4" name="Google Shape;94;p39"/>
          <p:cNvSpPr txBox="1"/>
          <p:nvPr>
            <p:ph type="ftr" idx="11"/>
          </p:nvPr>
        </p:nvSpPr>
        <p:spPr bwMode="auto">
          <a:xfrm>
            <a:off x="457200" y="6248400"/>
            <a:ext cx="55737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5" name="Google Shape;95;p39"/>
          <p:cNvSpPr txBox="1"/>
          <p:nvPr>
            <p:ph type="sldNum" idx="12"/>
          </p:nvPr>
        </p:nvSpPr>
        <p:spPr bwMode="auto">
          <a:xfrm rot="5400000">
            <a:off x="5989638" y="144462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7" name="Google Shape;27;p30"/>
          <p:cNvSpPr txBox="1"/>
          <p:nvPr>
            <p:ph type="body" idx="1"/>
          </p:nvPr>
        </p:nvSpPr>
        <p:spPr bwMode="auto">
          <a:xfrm>
            <a:off x="612648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30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30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0" name="Google Shape;30;p30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" name="Google Shape;32;p31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31"/>
          <p:cNvSpPr txBox="1"/>
          <p:nvPr>
            <p:ph type="body" idx="1"/>
          </p:nvPr>
        </p:nvSpPr>
        <p:spPr bwMode="auto"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31"/>
          <p:cNvSpPr txBox="1"/>
          <p:nvPr>
            <p:ph type="body" idx="2"/>
          </p:nvPr>
        </p:nvSpPr>
        <p:spPr bwMode="auto"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31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6" name="Google Shape;36;p31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37" name="Google Shape;37;p31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showMasterSp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" name="Google Shape;39;p32"/>
          <p:cNvSpPr/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0" name="Google Shape;40;p32"/>
          <p:cNvSpPr/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1" name="Google Shape;41;p32"/>
          <p:cNvSpPr/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2" name="Google Shape;42;p32"/>
          <p:cNvSpPr txBox="1"/>
          <p:nvPr>
            <p:ph type="ctrTitle"/>
          </p:nvPr>
        </p:nvSpPr>
        <p:spPr bwMode="auto">
          <a:xfrm>
            <a:off x="2362199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3" name="Google Shape;43;p32"/>
          <p:cNvSpPr txBox="1"/>
          <p:nvPr>
            <p:ph type="subTitle" idx="1"/>
          </p:nvPr>
        </p:nvSpPr>
        <p:spPr bwMode="auto">
          <a:xfrm>
            <a:off x="2362199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4" name="Google Shape;44;p32"/>
          <p:cNvSpPr txBox="1"/>
          <p:nvPr>
            <p:ph type="dt" idx="10"/>
          </p:nvPr>
        </p:nvSpPr>
        <p:spPr bwMode="auto">
          <a:xfrm>
            <a:off x="76200" y="6069013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5" name="Google Shape;45;p32"/>
          <p:cNvSpPr txBox="1"/>
          <p:nvPr>
            <p:ph type="ftr" idx="11"/>
          </p:nvPr>
        </p:nvSpPr>
        <p:spPr bwMode="auto">
          <a:xfrm>
            <a:off x="2085975" y="236538"/>
            <a:ext cx="58673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6" name="Google Shape;46;p32"/>
          <p:cNvSpPr txBox="1"/>
          <p:nvPr>
            <p:ph type="sldNum" idx="12"/>
          </p:nvPr>
        </p:nvSpPr>
        <p:spPr bwMode="auto">
          <a:xfrm>
            <a:off x="8001000" y="228600"/>
            <a:ext cx="838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showMasterSp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/>
          <p:nvPr/>
        </p:nvSpPr>
        <p:spPr bwMode="auto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" name="Google Shape;49;p33"/>
          <p:cNvSpPr/>
          <p:nvPr/>
        </p:nvSpPr>
        <p:spPr bwMode="auto"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0" name="Google Shape;50;p33"/>
          <p:cNvSpPr/>
          <p:nvPr/>
        </p:nvSpPr>
        <p:spPr bwMode="auto"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1" name="Google Shape;51;p33"/>
          <p:cNvSpPr txBox="1"/>
          <p:nvPr>
            <p:ph type="body" idx="1"/>
          </p:nvPr>
        </p:nvSpPr>
        <p:spPr bwMode="auto"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33"/>
          <p:cNvSpPr txBox="1"/>
          <p:nvPr>
            <p:ph type="title"/>
          </p:nvPr>
        </p:nvSpPr>
        <p:spPr bwMode="auto"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3" name="Google Shape;53;p33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4" name="Google Shape;54;p33"/>
          <p:cNvSpPr txBox="1"/>
          <p:nvPr>
            <p:ph type="sldNum" idx="12"/>
          </p:nvPr>
        </p:nvSpPr>
        <p:spPr bwMode="auto">
          <a:xfrm>
            <a:off x="0" y="1752599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55" name="Google Shape;55;p33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/>
          <p:nvPr>
            <p:ph type="title"/>
          </p:nvPr>
        </p:nvSpPr>
        <p:spPr bwMode="auto">
          <a:xfrm>
            <a:off x="533400" y="273050"/>
            <a:ext cx="8153399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34"/>
          <p:cNvSpPr txBox="1"/>
          <p:nvPr>
            <p:ph type="body" idx="1"/>
          </p:nvPr>
        </p:nvSpPr>
        <p:spPr bwMode="auto"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9" name="Google Shape;59;p34"/>
          <p:cNvSpPr txBox="1"/>
          <p:nvPr>
            <p:ph type="body" idx="2"/>
          </p:nvPr>
        </p:nvSpPr>
        <p:spPr bwMode="auto"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0" name="Google Shape;60;p34"/>
          <p:cNvSpPr txBox="1"/>
          <p:nvPr>
            <p:ph type="body" idx="3"/>
          </p:nvPr>
        </p:nvSpPr>
        <p:spPr bwMode="auto">
          <a:xfrm>
            <a:off x="609600" y="1752599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34"/>
          <p:cNvSpPr txBox="1"/>
          <p:nvPr>
            <p:ph type="body" idx="4"/>
          </p:nvPr>
        </p:nvSpPr>
        <p:spPr bwMode="auto">
          <a:xfrm>
            <a:off x="4800600" y="1752599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34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34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64" name="Google Shape;64;p34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7" name="Google Shape;67;p35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35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35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showMasterSp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36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36"/>
          <p:cNvSpPr txBox="1"/>
          <p:nvPr>
            <p:ph type="sldNum" idx="12"/>
          </p:nvPr>
        </p:nvSpPr>
        <p:spPr bwMode="auto"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Google Shape;75;p37"/>
          <p:cNvSpPr txBox="1"/>
          <p:nvPr>
            <p:ph type="title"/>
          </p:nvPr>
        </p:nvSpPr>
        <p:spPr bwMode="auto">
          <a:xfrm>
            <a:off x="609600" y="27305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6" name="Google Shape;76;p37"/>
          <p:cNvSpPr txBox="1"/>
          <p:nvPr>
            <p:ph type="body" idx="1"/>
          </p:nvPr>
        </p:nvSpPr>
        <p:spPr bwMode="auto">
          <a:xfrm>
            <a:off x="609600" y="1752599"/>
            <a:ext cx="16002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37"/>
          <p:cNvSpPr txBox="1"/>
          <p:nvPr>
            <p:ph type="body" idx="2"/>
          </p:nvPr>
        </p:nvSpPr>
        <p:spPr bwMode="auto">
          <a:xfrm>
            <a:off x="2362199" y="1752599"/>
            <a:ext cx="64008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5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37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37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0" name="Google Shape;80;p37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 bwMode="auto">
          <a:xfrm>
            <a:off x="609600" y="228600"/>
            <a:ext cx="8153399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28"/>
          <p:cNvSpPr txBox="1"/>
          <p:nvPr>
            <p:ph type="body" idx="1"/>
          </p:nvPr>
        </p:nvSpPr>
        <p:spPr bwMode="auto">
          <a:xfrm>
            <a:off x="612775" y="1600200"/>
            <a:ext cx="81533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909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1pPr>
            <a:lvl2pPr marL="914400" marR="0" lvl="1" indent="-344169" algn="l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2pPr>
            <a:lvl3pPr marL="1371600" marR="0" lvl="2" indent="-338137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3pPr>
            <a:lvl4pPr marL="1828800" marR="0" lvl="3" indent="-3238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A5AB81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4pPr>
            <a:lvl5pPr marL="2286000" marR="0" lvl="4" indent="-3111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8B25C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28"/>
          <p:cNvSpPr txBox="1"/>
          <p:nvPr>
            <p:ph type="dt" idx="10"/>
          </p:nvPr>
        </p:nvSpPr>
        <p:spPr bwMode="auto"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9;p28"/>
          <p:cNvSpPr txBox="1"/>
          <p:nvPr>
            <p:ph type="ftr" idx="11"/>
          </p:nvPr>
        </p:nvSpPr>
        <p:spPr bwMode="auto"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;p28"/>
          <p:cNvSpPr/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Google Shape;11;p28"/>
          <p:cNvSpPr/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12;p28"/>
          <p:cNvSpPr/>
          <p:nvPr/>
        </p:nvSpPr>
        <p:spPr bwMode="auto">
          <a:xfrm>
            <a:off x="590549" y="1279525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" name="Google Shape;13;p28"/>
          <p:cNvSpPr txBox="1"/>
          <p:nvPr>
            <p:ph type="sldNum" idx="12"/>
          </p:nvPr>
        </p:nvSpPr>
        <p:spPr bwMode="auto">
          <a:xfrm>
            <a:off x="0" y="1271587"/>
            <a:ext cx="53340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</a:defRPr>
            </a:lvl9pPr>
          </a:lstStyle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lt2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body" idx="1"/>
          </p:nvPr>
        </p:nvSpPr>
        <p:spPr bwMode="auto"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pPr>
            <a:r>
              <a:rPr lang="ru-RU" sz="2000" b="1">
                <a:solidFill>
                  <a:srgbClr val="555A3B"/>
                </a:solidFill>
              </a:rPr>
              <a:t>Всемирная история, 10 класс</a:t>
            </a:r>
            <a:endParaRPr sz="2000" b="1">
              <a:solidFill>
                <a:srgbClr val="555A3B"/>
              </a:solidFill>
            </a:endParaRPr>
          </a:p>
        </p:txBody>
      </p:sp>
      <p:sp>
        <p:nvSpPr>
          <p:cNvPr id="101" name="Google Shape;101;p1"/>
          <p:cNvSpPr txBox="1"/>
          <p:nvPr>
            <p:ph type="title"/>
          </p:nvPr>
        </p:nvSpPr>
        <p:spPr bwMode="auto">
          <a:xfrm>
            <a:off x="1560576" y="4648200"/>
            <a:ext cx="7575856" cy="6858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61D"/>
              </a:buClr>
              <a:buSzPts val="3600"/>
              <a:buFont typeface="Twentieth Century"/>
              <a:buNone/>
              <a:defRPr/>
            </a:pPr>
            <a:r>
              <a:rPr lang="ru-RU" sz="3600" b="1">
                <a:solidFill>
                  <a:srgbClr val="FF761D"/>
                </a:solidFill>
                <a:latin typeface="Times New Roman"/>
                <a:cs typeface="Times New Roman"/>
              </a:rPr>
              <a:t>Реформация и религиозные войны</a:t>
            </a:r>
            <a:endParaRPr sz="3600" b="1">
              <a:solidFill>
                <a:srgbClr val="FF761D"/>
              </a:solidFill>
              <a:latin typeface="Times New Roman"/>
              <a:cs typeface="Times New Roman"/>
            </a:endParaRPr>
          </a:p>
        </p:txBody>
      </p:sp>
      <p:sp>
        <p:nvSpPr>
          <p:cNvPr id="102" name="Google Shape;102;p1"/>
          <p:cNvSpPr/>
          <p:nvPr>
            <p:ph type="pic" idx="2"/>
          </p:nvPr>
        </p:nvSpPr>
        <p:spPr bwMode="auto"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</p:sp>
      <p:sp>
        <p:nvSpPr>
          <p:cNvPr id="103" name="Google Shape;103;p1"/>
          <p:cNvSpPr/>
          <p:nvPr/>
        </p:nvSpPr>
        <p:spPr bwMode="auto">
          <a:xfrm>
            <a:off x="-36512" y="6515363"/>
            <a:ext cx="1500165" cy="32316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/>
            </a:pPr>
            <a:r>
              <a:rPr lang="ru-RU" sz="1500" b="1" i="0" u="none" strike="noStrike" cap="none">
                <a:solidFill>
                  <a:srgbClr val="555A3B"/>
                </a:solidFill>
                <a:latin typeface="Twentieth Century"/>
                <a:ea typeface="Twentieth Century"/>
                <a:cs typeface="Twentieth Century"/>
              </a:rPr>
              <a:t>Ситник П.В.</a:t>
            </a:r>
            <a:endParaRPr sz="1500" b="1" i="0" u="none" strike="noStrike" cap="none">
              <a:solidFill>
                <a:srgbClr val="555A3B"/>
              </a:solidFill>
              <a:latin typeface="Twentieth Century"/>
              <a:ea typeface="Twentieth Century"/>
              <a:cs typeface="Twentieth Century"/>
            </a:endParaRPr>
          </a:p>
        </p:txBody>
      </p:sp>
      <p:pic>
        <p:nvPicPr>
          <p:cNvPr id="104" name="Google Shape;104;p1" descr="Ð ÐµÑÐ¾ÑÐ¼Ð°ÑÐ¸Ñ: Â«ÐÐ° Ð¾ÑÐ½Ð¾Ð²Ð°Ð½Ð¸Ð¸ ÐÐ¸ÑÐ°Ð½Ð¸Ñ Ð¸ Ð·Ð´ÑÐ°Ð²Ð¾Ð³Ð¾ ÑÐ¼ÑÑÐ»Ð°Â»"/>
          <p:cNvPicPr/>
          <p:nvPr/>
        </p:nvPicPr>
        <p:blipFill>
          <a:blip r:embed="rId2">
            <a:alphaModFix/>
          </a:blip>
          <a:srcRect l="0" t="0" r="7088" b="0"/>
          <a:stretch/>
        </p:blipFill>
        <p:spPr bwMode="auto">
          <a:xfrm>
            <a:off x="1560576" y="43650"/>
            <a:ext cx="7575855" cy="4569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Реформации в Германии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263" name="Google Shape;263;p9" descr="1529 Ð³Ð¾Ð´"/>
          <p:cNvPicPr/>
          <p:nvPr/>
        </p:nvPicPr>
        <p:blipFill>
          <a:blip r:embed="rId2">
            <a:alphaModFix/>
          </a:blip>
          <a:srcRect l="4612" t="0" r="3141" b="0"/>
          <a:stretch/>
        </p:blipFill>
        <p:spPr bwMode="auto">
          <a:xfrm>
            <a:off x="6073110" y="1700807"/>
            <a:ext cx="2928046" cy="50232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64" name="Google Shape;264;p9"/>
          <p:cNvSpPr txBox="1"/>
          <p:nvPr/>
        </p:nvSpPr>
        <p:spPr bwMode="auto">
          <a:xfrm>
            <a:off x="3923928" y="6385506"/>
            <a:ext cx="214764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Мартин Лютер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265" name="Google Shape;265;p9"/>
          <p:cNvGrpSpPr/>
          <p:nvPr/>
        </p:nvGrpSpPr>
        <p:grpSpPr bwMode="auto">
          <a:xfrm>
            <a:off x="142844" y="1700808"/>
            <a:ext cx="5797308" cy="986445"/>
            <a:chOff x="1329377" y="695854"/>
            <a:chExt cx="5982204" cy="474662"/>
          </a:xfrm>
        </p:grpSpPr>
        <p:sp>
          <p:nvSpPr>
            <p:cNvPr id="266" name="Google Shape;266;p9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7" name="Google Shape;267;p9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1517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открытое выступление против католической церкви учёного монаха и профессора Виттенбергского университета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Мартина Лютера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(1483-1546 гг.).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268" name="Google Shape;268;p9" descr="ÐÐ°ÑÑÐ¸Ð½ ÐÑÑÐµÑ Ð¿ÑÐ¸Ð±Ð¸Ð²Ð°ÐµÑ ÑÐ²Ð¾Ð¸ &quot;95 ÑÐµÐ·Ð¸ÑÐ¾Ð²&quot; Ð½Ð° Ð´Ð²ÐµÑÐ¸ ÑÐµÑÐºÐ²Ð¸ Ð² ÐÐ¸ÑÑÐµÐ½Ð±ÐµÑÐ³Ðµ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136961" y="2824458"/>
            <a:ext cx="2922872" cy="38996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69" name="Google Shape;269;p9"/>
          <p:cNvSpPr txBox="1"/>
          <p:nvPr/>
        </p:nvSpPr>
        <p:spPr bwMode="auto">
          <a:xfrm>
            <a:off x="3041498" y="2796661"/>
            <a:ext cx="2883679" cy="83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Мартин Лютер прибивает свои "95 тезисов" на двери церкви в Виттенберге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22603275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3183819" y="3739444"/>
            <a:ext cx="2373333" cy="26079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Реформации в Германии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275" name="Google Shape;275;p10"/>
          <p:cNvGrpSpPr/>
          <p:nvPr/>
        </p:nvGrpSpPr>
        <p:grpSpPr bwMode="auto">
          <a:xfrm>
            <a:off x="323531" y="1633597"/>
            <a:ext cx="8605613" cy="5030965"/>
            <a:chOff x="72010" y="4797"/>
            <a:chExt cx="8605613" cy="5030965"/>
          </a:xfrm>
        </p:grpSpPr>
        <p:sp>
          <p:nvSpPr>
            <p:cNvPr id="276" name="Google Shape;276;p10"/>
            <p:cNvSpPr/>
            <p:nvPr/>
          </p:nvSpPr>
          <p:spPr bwMode="auto">
            <a:xfrm>
              <a:off x="72010" y="2210990"/>
              <a:ext cx="2265080" cy="618579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7" name="Google Shape;277;p10"/>
            <p:cNvSpPr txBox="1"/>
            <p:nvPr/>
          </p:nvSpPr>
          <p:spPr bwMode="auto">
            <a:xfrm>
              <a:off x="90129" y="2229108"/>
              <a:ext cx="2228844" cy="58234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Учение Мартина Лютера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78" name="Google Shape;278;p10"/>
            <p:cNvSpPr/>
            <p:nvPr/>
          </p:nvSpPr>
          <p:spPr bwMode="auto">
            <a:xfrm rot="-4616684">
              <a:off x="1464143" y="1410375"/>
              <a:ext cx="2255362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9" name="Google Shape;279;p10"/>
            <p:cNvSpPr txBox="1"/>
            <p:nvPr/>
          </p:nvSpPr>
          <p:spPr bwMode="auto">
            <a:xfrm rot="-4616684">
              <a:off x="2535440" y="1365362"/>
              <a:ext cx="112768" cy="11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defRPr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 bwMode="auto">
            <a:xfrm>
              <a:off x="2846557" y="4797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1" name="Google Shape;281;p10"/>
            <p:cNvSpPr txBox="1"/>
            <p:nvPr/>
          </p:nvSpPr>
          <p:spPr bwMode="auto">
            <a:xfrm>
              <a:off x="2865209" y="23448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отрицание роли церкви как единственного посредни- ка между Богом и человеком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82" name="Google Shape;282;p10"/>
            <p:cNvSpPr/>
            <p:nvPr/>
          </p:nvSpPr>
          <p:spPr bwMode="auto">
            <a:xfrm rot="-4249259">
              <a:off x="1816432" y="1776553"/>
              <a:ext cx="1550785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3" name="Google Shape;283;p10"/>
            <p:cNvSpPr txBox="1"/>
            <p:nvPr/>
          </p:nvSpPr>
          <p:spPr bwMode="auto">
            <a:xfrm rot="-4249259">
              <a:off x="2553054" y="1749154"/>
              <a:ext cx="77539" cy="77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4" name="Google Shape;284;p10"/>
            <p:cNvSpPr/>
            <p:nvPr/>
          </p:nvSpPr>
          <p:spPr bwMode="auto">
            <a:xfrm>
              <a:off x="2846557" y="737152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5" name="Google Shape;285;p10"/>
            <p:cNvSpPr txBox="1"/>
            <p:nvPr/>
          </p:nvSpPr>
          <p:spPr bwMode="auto">
            <a:xfrm>
              <a:off x="2865209" y="755804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спасение души человека достигается чистой верой и не зависит от церковных обрядов и пожертвований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86" name="Google Shape;286;p10"/>
            <p:cNvSpPr/>
            <p:nvPr/>
          </p:nvSpPr>
          <p:spPr bwMode="auto">
            <a:xfrm rot="-3310531">
              <a:off x="2145758" y="2142731"/>
              <a:ext cx="892131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7" name="Google Shape;287;p10"/>
            <p:cNvSpPr txBox="1"/>
            <p:nvPr/>
          </p:nvSpPr>
          <p:spPr bwMode="auto">
            <a:xfrm rot="-3310531">
              <a:off x="2569521" y="2131798"/>
              <a:ext cx="44606" cy="44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8" name="Google Shape;288;p10"/>
            <p:cNvSpPr/>
            <p:nvPr/>
          </p:nvSpPr>
          <p:spPr bwMode="auto">
            <a:xfrm>
              <a:off x="2846557" y="1469508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9" name="Google Shape;289;p10"/>
            <p:cNvSpPr txBox="1"/>
            <p:nvPr/>
          </p:nvSpPr>
          <p:spPr bwMode="auto">
            <a:xfrm>
              <a:off x="2865209" y="1488160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секуляризация церковных земель (передача их в госу- дарственную собственность)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0" name="Google Shape;290;p10"/>
            <p:cNvSpPr/>
            <p:nvPr/>
          </p:nvSpPr>
          <p:spPr bwMode="auto">
            <a:xfrm>
              <a:off x="2337092" y="2508909"/>
              <a:ext cx="509464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1" name="Google Shape;291;p10"/>
            <p:cNvSpPr txBox="1"/>
            <p:nvPr/>
          </p:nvSpPr>
          <p:spPr bwMode="auto">
            <a:xfrm>
              <a:off x="2579087" y="2507543"/>
              <a:ext cx="25473" cy="25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 bwMode="auto">
            <a:xfrm>
              <a:off x="2846557" y="2201864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3" name="Google Shape;293;p10"/>
            <p:cNvSpPr txBox="1"/>
            <p:nvPr/>
          </p:nvSpPr>
          <p:spPr bwMode="auto">
            <a:xfrm>
              <a:off x="2865209" y="2220516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закрытие монастырей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4" name="Google Shape;294;p10"/>
            <p:cNvSpPr/>
            <p:nvPr/>
          </p:nvSpPr>
          <p:spPr bwMode="auto">
            <a:xfrm rot="3310531">
              <a:off x="2145758" y="2875087"/>
              <a:ext cx="892131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5" name="Google Shape;295;p10"/>
            <p:cNvSpPr txBox="1"/>
            <p:nvPr/>
          </p:nvSpPr>
          <p:spPr bwMode="auto">
            <a:xfrm rot="3310531">
              <a:off x="2569521" y="2864154"/>
              <a:ext cx="44606" cy="446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 bwMode="auto">
            <a:xfrm>
              <a:off x="2846557" y="2934220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7" name="Google Shape;297;p10"/>
            <p:cNvSpPr txBox="1"/>
            <p:nvPr/>
          </p:nvSpPr>
          <p:spPr bwMode="auto">
            <a:xfrm>
              <a:off x="2865209" y="2952872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полная автономия верующих от церковной иерархии и папства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98" name="Google Shape;298;p10"/>
            <p:cNvSpPr/>
            <p:nvPr/>
          </p:nvSpPr>
          <p:spPr bwMode="auto">
            <a:xfrm rot="4249259">
              <a:off x="1816432" y="3241265"/>
              <a:ext cx="1550785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9" name="Google Shape;299;p10"/>
            <p:cNvSpPr txBox="1"/>
            <p:nvPr/>
          </p:nvSpPr>
          <p:spPr bwMode="auto">
            <a:xfrm rot="4249259">
              <a:off x="2553054" y="3213865"/>
              <a:ext cx="77539" cy="775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0" name="Google Shape;300;p10"/>
            <p:cNvSpPr/>
            <p:nvPr/>
          </p:nvSpPr>
          <p:spPr bwMode="auto">
            <a:xfrm>
              <a:off x="2846557" y="3666576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1" name="Google Shape;301;p10"/>
            <p:cNvSpPr txBox="1"/>
            <p:nvPr/>
          </p:nvSpPr>
          <p:spPr bwMode="auto">
            <a:xfrm>
              <a:off x="2865209" y="3685228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христиане должны верить в Священное Писание и по- нимать его, а не бездумно повиноваться папе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02" name="Google Shape;302;p10"/>
            <p:cNvSpPr/>
            <p:nvPr/>
          </p:nvSpPr>
          <p:spPr bwMode="auto">
            <a:xfrm rot="4616684">
              <a:off x="1464143" y="3607442"/>
              <a:ext cx="2255362" cy="2274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59997"/>
                  </a:moveTo>
                  <a:lnTo>
                    <a:pt x="120000" y="59997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3" name="Google Shape;303;p10"/>
            <p:cNvSpPr txBox="1"/>
            <p:nvPr/>
          </p:nvSpPr>
          <p:spPr bwMode="auto">
            <a:xfrm rot="4616684">
              <a:off x="2535440" y="3562429"/>
              <a:ext cx="112768" cy="1127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  <a:defRPr/>
              </a:pPr>
              <a:endPara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4" name="Google Shape;304;p10"/>
            <p:cNvSpPr/>
            <p:nvPr/>
          </p:nvSpPr>
          <p:spPr bwMode="auto">
            <a:xfrm>
              <a:off x="2846557" y="4398931"/>
              <a:ext cx="5831067" cy="636831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5" name="Google Shape;305;p10"/>
            <p:cNvSpPr txBox="1"/>
            <p:nvPr/>
          </p:nvSpPr>
          <p:spPr bwMode="auto">
            <a:xfrm>
              <a:off x="2865209" y="4417583"/>
              <a:ext cx="5793763" cy="5995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христиане должны подчиняться власти, которая обес- печивает спокойствие и порядок в обществе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0" name="Google Shape;310;p11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Реформации в Германии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11" name="Google Shape;311;p11"/>
          <p:cNvSpPr txBox="1"/>
          <p:nvPr/>
        </p:nvSpPr>
        <p:spPr bwMode="auto">
          <a:xfrm>
            <a:off x="142844" y="5631806"/>
            <a:ext cx="1683397" cy="107721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Крестьянская война в Германии (1524-1526 гг.)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312" name="Google Shape;312;p11"/>
          <p:cNvGrpSpPr/>
          <p:nvPr/>
        </p:nvGrpSpPr>
        <p:grpSpPr bwMode="auto">
          <a:xfrm>
            <a:off x="142844" y="1700809"/>
            <a:ext cx="8858312" cy="576064"/>
            <a:chOff x="1329377" y="695854"/>
            <a:chExt cx="5982204" cy="474662"/>
          </a:xfrm>
        </p:grpSpPr>
        <p:sp>
          <p:nvSpPr>
            <p:cNvPr id="313" name="Google Shape;313;p11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4" name="Google Shape;314;p11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Мартин Лютер признавал социальную несправедливость и считал, что её нельзя уничтожить.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 bwMode="auto">
          <a:xfrm>
            <a:off x="142844" y="2348880"/>
            <a:ext cx="8858312" cy="864096"/>
            <a:chOff x="1329377" y="695854"/>
            <a:chExt cx="5982204" cy="474662"/>
          </a:xfrm>
        </p:grpSpPr>
        <p:sp>
          <p:nvSpPr>
            <p:cNvPr id="316" name="Google Shape;316;p11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7" name="Google Shape;317;p11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Мартин Лютер был противником крестьянской войны, вспыхнувшей в Германии в 1524-1526 гг. Он проклял восставших и призвал к расправе над ними: «Пусть вся- кий, кто может, рубит их, режет и колет».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318" name="Google Shape;318;p11" descr="Index of /wp-content/uploads/2017/02/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808988" y="3348822"/>
            <a:ext cx="7200431" cy="336020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3" name="Google Shape;323;p12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</a:endParaRPr>
          </a:p>
        </p:txBody>
      </p:sp>
      <p:pic>
        <p:nvPicPr>
          <p:cNvPr id="324" name="Google Shape;324;p12"/>
          <p:cNvPicPr/>
          <p:nvPr/>
        </p:nvPicPr>
        <p:blipFill>
          <a:blip r:embed="rId2">
            <a:alphaModFix/>
          </a:blip>
          <a:srcRect l="1599" t="1409" r="35081" b="1355"/>
          <a:stretch/>
        </p:blipFill>
        <p:spPr bwMode="auto">
          <a:xfrm>
            <a:off x="4550222" y="1699474"/>
            <a:ext cx="4450934" cy="50346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25" name="Google Shape;325;p12"/>
          <p:cNvPicPr/>
          <p:nvPr/>
        </p:nvPicPr>
        <p:blipFill>
          <a:blip r:embed="rId2">
            <a:alphaModFix/>
          </a:blip>
          <a:srcRect l="65391" t="1408" r="1388" b="62637"/>
          <a:stretch/>
        </p:blipFill>
        <p:spPr bwMode="auto">
          <a:xfrm>
            <a:off x="2896111" y="5450406"/>
            <a:ext cx="1570508" cy="12521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pSp>
        <p:nvGrpSpPr>
          <p:cNvPr id="326" name="Google Shape;326;p12"/>
          <p:cNvGrpSpPr/>
          <p:nvPr/>
        </p:nvGrpSpPr>
        <p:grpSpPr bwMode="auto">
          <a:xfrm>
            <a:off x="142844" y="1700808"/>
            <a:ext cx="4285139" cy="2088232"/>
            <a:chOff x="1329377" y="695854"/>
            <a:chExt cx="5982204" cy="474662"/>
          </a:xfrm>
        </p:grpSpPr>
        <p:sp>
          <p:nvSpPr>
            <p:cNvPr id="327" name="Google Shape;327;p12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8" name="Google Shape;328;p12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Распространение лютеранства в Европе: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официальное принятие лютеранства Ливонским орденом, Пруссией;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распространение лютеранства по бе- регам Балтийского моря;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проникновение лютеранства на тер- риторию Речи Посполитой.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329" name="Google Shape;329;p12"/>
          <p:cNvSpPr txBox="1"/>
          <p:nvPr/>
        </p:nvSpPr>
        <p:spPr bwMode="auto">
          <a:xfrm>
            <a:off x="149740" y="5921288"/>
            <a:ext cx="2714632" cy="83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Распространение основных протестантских учений в Европе в XVI в.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330" name="Google Shape;330;p12"/>
          <p:cNvGrpSpPr/>
          <p:nvPr/>
        </p:nvGrpSpPr>
        <p:grpSpPr bwMode="auto">
          <a:xfrm>
            <a:off x="158532" y="3861048"/>
            <a:ext cx="4269451" cy="1368152"/>
            <a:chOff x="1329377" y="695854"/>
            <a:chExt cx="5982204" cy="474662"/>
          </a:xfrm>
        </p:grpSpPr>
        <p:sp>
          <p:nvSpPr>
            <p:cNvPr id="331" name="Google Shape;331;p12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2" name="Google Shape;332;p12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После 1529 г. все движения реформато- ров получили общее название –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протес- тантизм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(одно из направлений хрис- тианства, возникшее в результате Ре- формации католической церкви в XVI в.)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7" name="Google Shape;337;p13"/>
          <p:cNvSpPr txBox="1"/>
          <p:nvPr/>
        </p:nvSpPr>
        <p:spPr bwMode="auto">
          <a:xfrm>
            <a:off x="3367201" y="6370469"/>
            <a:ext cx="168339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Жан Кальвин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338" name="Google Shape;338;p13"/>
          <p:cNvGrpSpPr/>
          <p:nvPr/>
        </p:nvGrpSpPr>
        <p:grpSpPr bwMode="auto">
          <a:xfrm>
            <a:off x="142844" y="1700809"/>
            <a:ext cx="4789196" cy="792087"/>
            <a:chOff x="1329377" y="695854"/>
            <a:chExt cx="5982204" cy="474662"/>
          </a:xfrm>
        </p:grpSpPr>
        <p:sp>
          <p:nvSpPr>
            <p:cNvPr id="339" name="Google Shape;339;p13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0" name="Google Shape;340;p13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1541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начало реформы религиозной жиз- ни в Женеве французским теологом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Жаном Кальвином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(1509-1564 гг.).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341" name="Google Shape;341;p13" descr="ÐÐ°Ð½ ÐÐ°Ð»ÑÐ²Ð¸Ð½ - Ð±Ð¸Ð¾Ð³ÑÐ°ÑÐ¸Ñ, ÑÐµÑÐ¾ÑÐ¼Ñ, ÑÐ°ÐºÑÑ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5050597" y="1711566"/>
            <a:ext cx="3950558" cy="499745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pSp>
        <p:nvGrpSpPr>
          <p:cNvPr id="342" name="Google Shape;342;p13"/>
          <p:cNvGrpSpPr/>
          <p:nvPr/>
        </p:nvGrpSpPr>
        <p:grpSpPr bwMode="auto">
          <a:xfrm>
            <a:off x="160532" y="2764701"/>
            <a:ext cx="4786821" cy="2893952"/>
            <a:chOff x="0" y="0"/>
            <a:chExt cx="4786821" cy="2893952"/>
          </a:xfrm>
        </p:grpSpPr>
        <p:sp>
          <p:nvSpPr>
            <p:cNvPr id="343" name="Google Shape;343;p13"/>
            <p:cNvSpPr/>
            <p:nvPr/>
          </p:nvSpPr>
          <p:spPr bwMode="auto">
            <a:xfrm>
              <a:off x="0" y="0"/>
              <a:ext cx="4780025" cy="563456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4" name="Google Shape;344;p13"/>
            <p:cNvSpPr txBox="1"/>
            <p:nvPr/>
          </p:nvSpPr>
          <p:spPr bwMode="auto">
            <a:xfrm>
              <a:off x="16502" y="16502"/>
              <a:ext cx="4747019" cy="5304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Учение Жана Кальвина («Наставление в христианской вере»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5" name="Google Shape;345;p13"/>
            <p:cNvSpPr/>
            <p:nvPr/>
          </p:nvSpPr>
          <p:spPr bwMode="auto">
            <a:xfrm>
              <a:off x="478002" y="563455"/>
              <a:ext cx="478002" cy="51439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6" name="Google Shape;346;p13"/>
            <p:cNvSpPr/>
            <p:nvPr/>
          </p:nvSpPr>
          <p:spPr bwMode="auto">
            <a:xfrm>
              <a:off x="956004" y="790872"/>
              <a:ext cx="3830817" cy="57395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7" name="Google Shape;347;p13"/>
            <p:cNvSpPr txBox="1"/>
            <p:nvPr/>
          </p:nvSpPr>
          <p:spPr bwMode="auto">
            <a:xfrm>
              <a:off x="972815" y="807683"/>
              <a:ext cx="3797195" cy="54033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догмат об абсолютном предопре- делении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48" name="Google Shape;348;p13"/>
            <p:cNvSpPr/>
            <p:nvPr/>
          </p:nvSpPr>
          <p:spPr bwMode="auto">
            <a:xfrm>
              <a:off x="478002" y="563455"/>
              <a:ext cx="478002" cy="131069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49" name="Google Shape;349;p13"/>
            <p:cNvSpPr/>
            <p:nvPr/>
          </p:nvSpPr>
          <p:spPr bwMode="auto">
            <a:xfrm>
              <a:off x="956004" y="1592244"/>
              <a:ext cx="3830817" cy="563811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0" name="Google Shape;350;p13"/>
            <p:cNvSpPr txBox="1"/>
            <p:nvPr/>
          </p:nvSpPr>
          <p:spPr bwMode="auto">
            <a:xfrm>
              <a:off x="972517" y="1608756"/>
              <a:ext cx="3797791" cy="53078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строгий надзор над поведением граждан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51" name="Google Shape;351;p13"/>
            <p:cNvSpPr/>
            <p:nvPr/>
          </p:nvSpPr>
          <p:spPr bwMode="auto">
            <a:xfrm>
              <a:off x="478002" y="563455"/>
              <a:ext cx="478002" cy="207387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p>
              <a:pPr>
                <a:defRPr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 bwMode="auto">
            <a:xfrm>
              <a:off x="956004" y="2383471"/>
              <a:ext cx="3829798" cy="507712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3" name="Google Shape;353;p13"/>
            <p:cNvSpPr txBox="1"/>
            <p:nvPr/>
          </p:nvSpPr>
          <p:spPr bwMode="auto">
            <a:xfrm>
              <a:off x="962055" y="2415980"/>
              <a:ext cx="3800057" cy="47797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республиканский принцип строе- ния церковной организации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354" name="Google Shape;354;p1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</a:endParaRPr>
          </a:p>
        </p:txBody>
      </p:sp>
      <p:sp>
        <p:nvSpPr>
          <p:cNvPr id="1922877818" name="Google Shape;352;p13"/>
          <p:cNvSpPr/>
          <p:nvPr/>
        </p:nvSpPr>
        <p:spPr bwMode="auto">
          <a:xfrm flipH="0" flipV="0">
            <a:off x="1001269" y="5750277"/>
            <a:ext cx="4049328" cy="620191"/>
          </a:xfrm>
          <a:prstGeom prst="roundRect">
            <a:avLst>
              <a:gd name="adj" fmla="val 10000"/>
            </a:avLst>
          </a:prstGeom>
          <a:solidFill>
            <a:schemeClr val="lt1">
              <a:alpha val="89411"/>
            </a:schemeClr>
          </a:solidFill>
          <a:ln w="10000" cap="flat" cmpd="sng">
            <a:solidFill>
              <a:srgbClr val="93B6D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30000" dir="5400000" rotWithShape="0">
              <a:srgbClr val="000000">
                <a:alpha val="44313"/>
              </a:srgbClr>
            </a:outerShdw>
          </a:effectLst>
        </p:spPr>
        <p:txBody>
          <a:bodyPr spcFirstLastPara="1" wrap="square" lIns="91424" tIns="91424" rIns="91424" bIns="91424" anchor="ctr" anchorCtr="0">
            <a:no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40133944" name="Google Shape;351;p13"/>
          <p:cNvSpPr/>
          <p:nvPr/>
        </p:nvSpPr>
        <p:spPr bwMode="auto">
          <a:xfrm flipH="0" flipV="0">
            <a:off x="638843" y="4042741"/>
            <a:ext cx="478001" cy="2073870"/>
          </a:xfrm>
          <a:custGeom>
            <a:avLst/>
            <a:gdLst/>
            <a:ahLst/>
            <a:cxnLst/>
            <a:rect l="l" t="t" r="r" b="b"/>
            <a:pathLst>
              <a:path w="120000" h="120000" fill="norm" stroke="1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</a:path>
            </a:pathLst>
          </a:custGeom>
          <a:noFill/>
          <a:ln w="19050" cap="flat" cmpd="sng">
            <a:solidFill>
              <a:srgbClr val="7590A5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p>
            <a:pPr>
              <a:defRPr/>
            </a:pPr>
            <a:endParaRPr/>
          </a:p>
        </p:txBody>
      </p:sp>
      <p:sp>
        <p:nvSpPr>
          <p:cNvPr id="633342549" name=""/>
          <p:cNvSpPr txBox="1"/>
          <p:nvPr/>
        </p:nvSpPr>
        <p:spPr bwMode="auto">
          <a:xfrm flipH="0" flipV="0">
            <a:off x="1156249" y="5750277"/>
            <a:ext cx="3827782" cy="5791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1600">
                <a:latin typeface="Times New Roman"/>
                <a:cs typeface="Times New Roman"/>
              </a:rPr>
              <a:t>создал модель церковной общины со строгими правилами, как монастырь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9" name="Google Shape;359;p1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</a:endParaRPr>
          </a:p>
        </p:txBody>
      </p:sp>
      <p:pic>
        <p:nvPicPr>
          <p:cNvPr id="360" name="Google Shape;360;p14"/>
          <p:cNvPicPr/>
          <p:nvPr/>
        </p:nvPicPr>
        <p:blipFill>
          <a:blip r:embed="rId2">
            <a:alphaModFix/>
          </a:blip>
          <a:srcRect l="1599" t="1409" r="35081" b="1355"/>
          <a:stretch/>
        </p:blipFill>
        <p:spPr bwMode="auto">
          <a:xfrm>
            <a:off x="4550222" y="1699474"/>
            <a:ext cx="4450934" cy="50346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61" name="Google Shape;361;p14"/>
          <p:cNvPicPr/>
          <p:nvPr/>
        </p:nvPicPr>
        <p:blipFill>
          <a:blip r:embed="rId2">
            <a:alphaModFix/>
          </a:blip>
          <a:srcRect l="65391" t="1408" r="1388" b="62637"/>
          <a:stretch/>
        </p:blipFill>
        <p:spPr bwMode="auto">
          <a:xfrm>
            <a:off x="2896111" y="5450406"/>
            <a:ext cx="1570508" cy="12521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pSp>
        <p:nvGrpSpPr>
          <p:cNvPr id="362" name="Google Shape;362;p14"/>
          <p:cNvGrpSpPr/>
          <p:nvPr/>
        </p:nvGrpSpPr>
        <p:grpSpPr bwMode="auto">
          <a:xfrm>
            <a:off x="142844" y="1700808"/>
            <a:ext cx="4285139" cy="2736304"/>
            <a:chOff x="1329377" y="695854"/>
            <a:chExt cx="5982204" cy="474662"/>
          </a:xfrm>
        </p:grpSpPr>
        <p:sp>
          <p:nvSpPr>
            <p:cNvPr id="363" name="Google Shape;363;p1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4" name="Google Shape;364;p14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Распространение кальвинизма в Европе: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проникновение кальвинизма во Францию (гугеноты);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появление кальвинистских общин в Шотландии, Северо-Западной Европе;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проникновение кальвинизма в Вели- кое Княжество Литовское, Венгрию;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Большое влияние кальвинизма в Анг- лии.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365" name="Google Shape;365;p14"/>
          <p:cNvSpPr txBox="1"/>
          <p:nvPr/>
        </p:nvSpPr>
        <p:spPr bwMode="auto">
          <a:xfrm>
            <a:off x="149740" y="5921288"/>
            <a:ext cx="2714632" cy="83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Распространение основных протестантских учений в Европе в XVI в.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/>
          <p:nvPr/>
        </p:nvSpPr>
        <p:spPr bwMode="auto">
          <a:xfrm>
            <a:off x="2339752" y="6413364"/>
            <a:ext cx="2374535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Генрих VIII (1509-1547)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371" name="Google Shape;371;p15"/>
          <p:cNvGrpSpPr/>
          <p:nvPr/>
        </p:nvGrpSpPr>
        <p:grpSpPr bwMode="auto">
          <a:xfrm>
            <a:off x="142844" y="1700809"/>
            <a:ext cx="4501164" cy="576064"/>
            <a:chOff x="1329377" y="695854"/>
            <a:chExt cx="5982204" cy="474662"/>
          </a:xfrm>
        </p:grpSpPr>
        <p:sp>
          <p:nvSpPr>
            <p:cNvPr id="372" name="Google Shape;372;p15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3" name="Google Shape;373;p15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Противодействие королевской власти в Англии распространению протестантизма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374" name="Google Shape;374;p15" descr="Enrique VIII de Inglaterra, por Hans Holbein el Joven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716017" y="1700808"/>
            <a:ext cx="4285140" cy="505110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pSp>
        <p:nvGrpSpPr>
          <p:cNvPr id="375" name="Google Shape;375;p15"/>
          <p:cNvGrpSpPr/>
          <p:nvPr/>
        </p:nvGrpSpPr>
        <p:grpSpPr bwMode="auto">
          <a:xfrm>
            <a:off x="142844" y="2348880"/>
            <a:ext cx="4501164" cy="576064"/>
            <a:chOff x="1329377" y="695854"/>
            <a:chExt cx="5982204" cy="474662"/>
          </a:xfrm>
        </p:grpSpPr>
        <p:sp>
          <p:nvSpPr>
            <p:cNvPr id="376" name="Google Shape;376;p15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7" name="Google Shape;377;p15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Отказ римского папы Климента VII дать развод английскому королю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Генриху VIII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378" name="Google Shape;378;p15"/>
          <p:cNvGrpSpPr/>
          <p:nvPr/>
        </p:nvGrpSpPr>
        <p:grpSpPr bwMode="auto">
          <a:xfrm>
            <a:off x="142844" y="2991376"/>
            <a:ext cx="4501164" cy="725656"/>
            <a:chOff x="1329377" y="695854"/>
            <a:chExt cx="5982204" cy="474662"/>
          </a:xfrm>
        </p:grpSpPr>
        <p:sp>
          <p:nvSpPr>
            <p:cNvPr id="379" name="Google Shape;379;p15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0" name="Google Shape;380;p15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1534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провозглашение Генриха VIII себя главой церкви – образование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англиканской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церкви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381" name="Google Shape;381;p15" descr="ÐÐ»Ð¸Ð¼ÐµÐ½Ñ VII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140158" y="3861048"/>
            <a:ext cx="2117417" cy="25531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82" name="Google Shape;382;p15"/>
          <p:cNvSpPr txBox="1"/>
          <p:nvPr/>
        </p:nvSpPr>
        <p:spPr bwMode="auto">
          <a:xfrm>
            <a:off x="2257575" y="3861048"/>
            <a:ext cx="1602510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Климент VII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383" name="Google Shape;383;p15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88" name="Google Shape;388;p16"/>
          <p:cNvGrpSpPr/>
          <p:nvPr/>
        </p:nvGrpSpPr>
        <p:grpSpPr bwMode="auto">
          <a:xfrm>
            <a:off x="148686" y="2060845"/>
            <a:ext cx="8846627" cy="3888436"/>
            <a:chOff x="5842" y="504053"/>
            <a:chExt cx="8846627" cy="3888436"/>
          </a:xfrm>
        </p:grpSpPr>
        <p:sp>
          <p:nvSpPr>
            <p:cNvPr id="389" name="Google Shape;389;p16"/>
            <p:cNvSpPr/>
            <p:nvPr/>
          </p:nvSpPr>
          <p:spPr bwMode="auto">
            <a:xfrm>
              <a:off x="5842" y="504053"/>
              <a:ext cx="4707152" cy="444071"/>
            </a:xfrm>
            <a:prstGeom prst="roundRect">
              <a:avLst>
                <a:gd name="adj" fmla="val 10000"/>
              </a:avLst>
            </a:prstGeom>
            <a:solidFill>
              <a:srgbClr val="93B6D2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0" name="Google Shape;390;p16"/>
            <p:cNvSpPr txBox="1"/>
            <p:nvPr/>
          </p:nvSpPr>
          <p:spPr bwMode="auto">
            <a:xfrm>
              <a:off x="18848" y="517059"/>
              <a:ext cx="4681140" cy="41805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8100" tIns="25400" rIns="38100" bIns="254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Англиканская церковь в Англии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1" name="Google Shape;391;p16"/>
            <p:cNvSpPr/>
            <p:nvPr/>
          </p:nvSpPr>
          <p:spPr bwMode="auto">
            <a:xfrm>
              <a:off x="476557" y="948123"/>
              <a:ext cx="470715" cy="40540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2" name="Google Shape;392;p16"/>
            <p:cNvSpPr/>
            <p:nvPr/>
          </p:nvSpPr>
          <p:spPr bwMode="auto">
            <a:xfrm>
              <a:off x="947272" y="1127356"/>
              <a:ext cx="7905197" cy="45234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3" name="Google Shape;393;p16"/>
            <p:cNvSpPr txBox="1"/>
            <p:nvPr/>
          </p:nvSpPr>
          <p:spPr bwMode="auto">
            <a:xfrm>
              <a:off x="960534" y="1140605"/>
              <a:ext cx="7878600" cy="425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находилась в подчинении английского короля, а не римского папы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4" name="Google Shape;394;p16"/>
            <p:cNvSpPr/>
            <p:nvPr/>
          </p:nvSpPr>
          <p:spPr bwMode="auto">
            <a:xfrm>
              <a:off x="476557" y="948123"/>
              <a:ext cx="470715" cy="1032983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5" name="Google Shape;395;p16"/>
            <p:cNvSpPr/>
            <p:nvPr/>
          </p:nvSpPr>
          <p:spPr bwMode="auto">
            <a:xfrm>
              <a:off x="947272" y="1758932"/>
              <a:ext cx="7905197" cy="44435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6" name="Google Shape;396;p16"/>
            <p:cNvSpPr txBox="1"/>
            <p:nvPr/>
          </p:nvSpPr>
          <p:spPr bwMode="auto">
            <a:xfrm>
              <a:off x="960300" y="1771947"/>
              <a:ext cx="7879200" cy="4182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сохранялись католические догматы и обряды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397" name="Google Shape;397;p16"/>
            <p:cNvSpPr/>
            <p:nvPr/>
          </p:nvSpPr>
          <p:spPr bwMode="auto">
            <a:xfrm>
              <a:off x="476557" y="948123"/>
              <a:ext cx="470715" cy="17040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98" name="Google Shape;398;p16"/>
            <p:cNvSpPr/>
            <p:nvPr/>
          </p:nvSpPr>
          <p:spPr bwMode="auto">
            <a:xfrm>
              <a:off x="947272" y="2382515"/>
              <a:ext cx="7905197" cy="53935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9" name="Google Shape;399;p16"/>
            <p:cNvSpPr txBox="1"/>
            <p:nvPr/>
          </p:nvSpPr>
          <p:spPr bwMode="auto">
            <a:xfrm>
              <a:off x="963082" y="2398312"/>
              <a:ext cx="7873500" cy="50789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церковь была сильно ущемлена материально (монастыри закрыты, их имущество передано в казну)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00" name="Google Shape;400;p16"/>
            <p:cNvSpPr/>
            <p:nvPr/>
          </p:nvSpPr>
          <p:spPr bwMode="auto">
            <a:xfrm>
              <a:off x="476557" y="948123"/>
              <a:ext cx="470715" cy="239213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1" name="Google Shape;401;p16"/>
            <p:cNvSpPr/>
            <p:nvPr/>
          </p:nvSpPr>
          <p:spPr bwMode="auto">
            <a:xfrm>
              <a:off x="947272" y="3101097"/>
              <a:ext cx="7905197" cy="47832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2" name="Google Shape;402;p16"/>
            <p:cNvSpPr txBox="1"/>
            <p:nvPr/>
          </p:nvSpPr>
          <p:spPr bwMode="auto">
            <a:xfrm>
              <a:off x="961295" y="3115107"/>
              <a:ext cx="7877100" cy="4503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преследование католиков, на  бывших землях церкви-огораживание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03" name="Google Shape;403;p16"/>
            <p:cNvSpPr/>
            <p:nvPr/>
          </p:nvSpPr>
          <p:spPr bwMode="auto">
            <a:xfrm>
              <a:off x="476557" y="948123"/>
              <a:ext cx="470715" cy="3127447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7590A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04" name="Google Shape;404;p16"/>
            <p:cNvSpPr/>
            <p:nvPr/>
          </p:nvSpPr>
          <p:spPr bwMode="auto">
            <a:xfrm>
              <a:off x="947272" y="3758655"/>
              <a:ext cx="7905197" cy="633834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0000" cap="flat" cmpd="sng">
              <a:solidFill>
                <a:srgbClr val="93B6D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5" name="Google Shape;405;p16"/>
            <p:cNvSpPr txBox="1"/>
            <p:nvPr/>
          </p:nvSpPr>
          <p:spPr bwMode="auto">
            <a:xfrm>
              <a:off x="965849" y="3777218"/>
              <a:ext cx="7868100" cy="5967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22850" rIns="34275" bIns="22850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преследование протестантов, требовавших более глубоких реформ (пури- тане)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06" name="Google Shape;406;p16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9827634" name="Google Shape;32;p31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95470689" name="Google Shape;33;p31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975528" name="Google Shape;34;p31"/>
          <p:cNvSpPr txBox="1"/>
          <p:nvPr>
            <p:ph type="body" idx="2"/>
          </p:nvPr>
        </p:nvSpPr>
        <p:spPr bwMode="auto">
          <a:xfrm flipH="0" flipV="0">
            <a:off x="6086319" y="1589566"/>
            <a:ext cx="29015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  <a:p>
            <a:pPr marL="160019" indent="0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Вспомните, причиной какой войны в  Европе стали противоречия между католиками и протестантами. Назовите государства, которые стали центрами европейской Реформации.</a:t>
            </a:r>
            <a:endParaRPr sz="8000"/>
          </a:p>
        </p:txBody>
      </p:sp>
      <p:pic>
        <p:nvPicPr>
          <p:cNvPr id="170471000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229305" y="88194"/>
            <a:ext cx="5698263" cy="6744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4710243" name="Google Shape;32;p31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b="1">
                <a:latin typeface="Times New Roman"/>
                <a:cs typeface="Times New Roman"/>
              </a:rPr>
              <a:t>Религиозные войны</a:t>
            </a:r>
            <a:endParaRPr b="1">
              <a:latin typeface="Times New Roman"/>
              <a:cs typeface="Times New Roman"/>
            </a:endParaRPr>
          </a:p>
        </p:txBody>
      </p:sp>
      <p:sp>
        <p:nvSpPr>
          <p:cNvPr id="1714492592" name="Google Shape;33;p31"/>
          <p:cNvSpPr txBox="1"/>
          <p:nvPr>
            <p:ph type="body" idx="1"/>
          </p:nvPr>
        </p:nvSpPr>
        <p:spPr bwMode="auto">
          <a:xfrm flipH="0" flipV="0">
            <a:off x="609599" y="3721805"/>
            <a:ext cx="5273872" cy="27075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Реформа Генриха VIII привела к кровавым столкновениям в Англии между протестантами и католиками, которые начались с момента восшествия на трон католички Марии Тюдор. Они продолжались до второй половины XVI  в. Волна насилия прекратилась только после прихода к власти королевы Елизаветы I</a:t>
            </a:r>
            <a:endParaRPr sz="8000">
              <a:latin typeface="Times New Roman"/>
              <a:cs typeface="Times New Roman"/>
            </a:endParaRPr>
          </a:p>
        </p:txBody>
      </p:sp>
      <p:sp>
        <p:nvSpPr>
          <p:cNvPr id="1689419342" name="Google Shape;34;p31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578111686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61566" y="1568427"/>
            <a:ext cx="6259891" cy="2095471"/>
          </a:xfrm>
          <a:prstGeom prst="rect">
            <a:avLst/>
          </a:prstGeom>
        </p:spPr>
      </p:pic>
      <p:pic>
        <p:nvPicPr>
          <p:cNvPr id="15965780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527291" y="1439636"/>
            <a:ext cx="2482652" cy="522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/>
          <p:nvPr>
            <p:ph type="title"/>
          </p:nvPr>
        </p:nvSpPr>
        <p:spPr bwMode="auto">
          <a:xfrm>
            <a:off x="612648" y="228600"/>
            <a:ext cx="8153399" cy="990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rgbClr val="555A3B"/>
                </a:solidFill>
              </a:rPr>
              <a:t>План</a:t>
            </a:r>
            <a:endParaRPr b="1">
              <a:solidFill>
                <a:srgbClr val="555A3B"/>
              </a:solidFill>
            </a:endParaRPr>
          </a:p>
        </p:txBody>
      </p:sp>
      <p:sp>
        <p:nvSpPr>
          <p:cNvPr id="110" name="Google Shape;110;p2"/>
          <p:cNvSpPr txBox="1"/>
          <p:nvPr>
            <p:ph type="body" idx="1"/>
          </p:nvPr>
        </p:nvSpPr>
        <p:spPr bwMode="auto">
          <a:xfrm>
            <a:off x="357158" y="1857364"/>
            <a:ext cx="8429684" cy="488400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20040" lvl="0" indent="-3200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Причины и предпосылки Реформации</a:t>
            </a:r>
            <a:endParaRPr b="1">
              <a:solidFill>
                <a:srgbClr val="555A3B"/>
              </a:solidFill>
            </a:endParaRPr>
          </a:p>
          <a:p>
            <a:pPr marL="320040" lvl="0" indent="-32004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Начало Реформации в Германии</a:t>
            </a:r>
            <a:endParaRPr b="1">
              <a:solidFill>
                <a:srgbClr val="555A3B"/>
              </a:solidFill>
            </a:endParaRPr>
          </a:p>
          <a:p>
            <a:pPr marL="320040" lvl="0" indent="-32004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Распространение Реформации в Европе и ос- нование протестантских церквей</a:t>
            </a:r>
            <a:endParaRPr b="1">
              <a:solidFill>
                <a:srgbClr val="555A3B"/>
              </a:solidFill>
            </a:endParaRPr>
          </a:p>
          <a:p>
            <a:pPr marL="320040" lvl="0" indent="-32004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Раскол Европы на католическую и протес- тантскую</a:t>
            </a:r>
            <a:endParaRPr/>
          </a:p>
          <a:p>
            <a:pPr marL="320040" lvl="0" indent="-32004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740"/>
              <a:buFont typeface="Noto Sans Symbols"/>
              <a:buChar char="➢"/>
              <a:defRPr/>
            </a:pPr>
            <a:r>
              <a:rPr lang="ru-RU" b="1">
                <a:solidFill>
                  <a:srgbClr val="555A3B"/>
                </a:solidFill>
              </a:rPr>
              <a:t>Контрреформация</a:t>
            </a:r>
            <a:endParaRPr b="1">
              <a:solidFill>
                <a:srgbClr val="555A3B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11" name="Google Shape;411;p17"/>
          <p:cNvGraphicFramePr>
            <a:graphicFrameLocks xmlns:a="http://schemas.openxmlformats.org/drawingml/2006/main"/>
          </p:cNvGraphicFramePr>
          <p:nvPr/>
        </p:nvGraphicFramePr>
        <p:xfrm>
          <a:off x="142845" y="1772816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{116F90C4-7841-9F86-C03D-83512B64EF38}</a:tableStyleId>
                <a:noFill/>
              </a:tblPr>
              <a:tblGrid>
                <a:gridCol w="1771650"/>
                <a:gridCol w="1771650"/>
                <a:gridCol w="1771650"/>
                <a:gridCol w="1771650"/>
                <a:gridCol w="1771650"/>
              </a:tblGrid>
              <a:tr h="370850">
                <a:tc gridSpan="5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Католичество и протестантизм в Европе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370850"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Католичество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Лютеранство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Кальвинизм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Англиканство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</a:tr>
              <a:tr h="37085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Особенности вероучения о спасении души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Спасение души лежит через церковь (сле- дуя заповедям, совершая бла- гие деяния, ис- поведуясь свя- щенникам)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Спасение да- руется челове- ку непосредст- венно Богом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Бог разделил людей ещё до рождения на 2 категории. Од- них предназ- начил к «спа- сению», дру- гих к «погибе- ли»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Спасти душу можно через церковь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370850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Роль священ- ников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Только свя- щенники мо- гут толковать Библию и про- щать грехи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Священники только разъяс- няют Библию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Проповедники следят за нравствен- ностью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Сохранилась роль священ- ников (толко- вать Библию и прощать гре- хи)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12" name="Google Shape;412;p17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  <a:latin typeface="Times New Roman"/>
                <a:cs typeface="Times New Roman"/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417" name="Google Shape;417;p18"/>
          <p:cNvGraphicFramePr>
            <a:graphicFrameLocks xmlns:a="http://schemas.openxmlformats.org/drawingml/2006/main"/>
          </p:cNvGraphicFramePr>
          <p:nvPr/>
        </p:nvGraphicFramePr>
        <p:xfrm>
          <a:off x="142845" y="1772816"/>
          <a:ext cx="3000000" cy="3000000"/>
        </p:xfrm>
        <a:graphic>
          <a:graphicData uri="http://schemas.openxmlformats.org/drawingml/2006/table">
            <a:tbl>
              <a:tblPr firstRow="1" firstCol="0" lastRow="0" lastCol="0" bandRow="0" bandCol="0">
                <a:tableStyleId>{116F90C4-7841-9F86-C03D-83512B64EF38}</a:tableStyleId>
                <a:noFill/>
              </a:tblPr>
              <a:tblGrid>
                <a:gridCol w="1771650"/>
                <a:gridCol w="1771650"/>
                <a:gridCol w="1771650"/>
                <a:gridCol w="1771650"/>
                <a:gridCol w="1771650"/>
              </a:tblGrid>
              <a:tr h="478000">
                <a:tc gridSpan="5"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  <a:defRPr/>
                      </a:pPr>
                      <a:r>
                        <a:rPr lang="ru-RU" sz="2000" u="none" strike="noStrike" cap="non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Католичество и протестантизм в Европе</a:t>
                      </a:r>
                      <a:endParaRPr sz="2000" u="none" strike="noStrike" cap="none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  <a:tc hMerge="1">
                  <a:txBody>
                    <a:bodyPr/>
                    <a:p>
                      <a:endParaRPr/>
                    </a:p>
                  </a:txBody>
                </a:tc>
              </a:tr>
              <a:tr h="447375"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Католичество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Лютеранство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Кальвинизм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  <a:tc>
                  <a:txBody>
                    <a:bodyPr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b="1" u="none" strike="noStrike" cap="none">
                          <a:latin typeface="Cambria"/>
                          <a:ea typeface="Cambria"/>
                          <a:cs typeface="Cambria"/>
                        </a:rPr>
                        <a:t>Англиканство</a:t>
                      </a:r>
                      <a:endParaRPr sz="1800" b="1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>
                    <a:solidFill>
                      <a:srgbClr val="D3E1EC"/>
                    </a:solidFill>
                  </a:tcPr>
                </a:tc>
              </a:tr>
              <a:tr h="77217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Верховенство власти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Римский папа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Князь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Община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Король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77217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Язык богослу- жения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Латинский язык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Родной язык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Родной язык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Английский язык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  <a:tr h="2426825"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Отношение к богатству цер- кви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Положитель- ное (богатое внутреннее уб- ранство хра- мов)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Негативное (лютеранские храмы отлича- лись скром- ностью и прос- тотой)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Негативное (полученную прибыль нель- зя было тра- тить на рос- кошь и празд- ность)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  <a:defRPr/>
                      </a:pPr>
                      <a:r>
                        <a:rPr lang="ru-RU" sz="1800" u="none" strike="noStrike" cap="none">
                          <a:latin typeface="Cambria"/>
                          <a:ea typeface="Cambria"/>
                          <a:cs typeface="Cambria"/>
                        </a:rPr>
                        <a:t>Положитель- ное (богатое внутреннее уб- ранство хра- мов)</a:t>
                      </a:r>
                      <a:endParaRPr sz="1800" u="none" strike="noStrike" cap="none">
                        <a:latin typeface="Cambria"/>
                        <a:ea typeface="Cambria"/>
                        <a:cs typeface="Cambria"/>
                      </a:endParaRPr>
                    </a:p>
                  </a:txBody>
                  <a:tcPr marL="91450" marR="91450" marT="45725" marB="45725"/>
                </a:tc>
              </a:tr>
            </a:tbl>
          </a:graphicData>
        </a:graphic>
      </p:graphicFrame>
      <p:sp>
        <p:nvSpPr>
          <p:cNvPr id="418" name="Google Shape;418;p18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600" b="1">
                <a:solidFill>
                  <a:schemeClr val="accent2"/>
                </a:solidFill>
              </a:rPr>
              <a:t>Распространение Реформации в Европе и основание протестантских церквей</a:t>
            </a:r>
            <a:endParaRPr sz="36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3" name="Google Shape;423;p19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000" b="1">
                <a:solidFill>
                  <a:schemeClr val="accent2"/>
                </a:solidFill>
                <a:latin typeface="Times New Roman"/>
                <a:cs typeface="Times New Roman"/>
              </a:rPr>
              <a:t>Раскол Европы на католическую и протестантскую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424" name="Google Shape;424;p19"/>
          <p:cNvGrpSpPr/>
          <p:nvPr/>
        </p:nvGrpSpPr>
        <p:grpSpPr bwMode="auto">
          <a:xfrm>
            <a:off x="903210" y="1721289"/>
            <a:ext cx="7409586" cy="4855577"/>
            <a:chOff x="3618" y="20482"/>
            <a:chExt cx="7409586" cy="4855577"/>
          </a:xfrm>
        </p:grpSpPr>
        <p:sp>
          <p:nvSpPr>
            <p:cNvPr id="425" name="Google Shape;425;p19"/>
            <p:cNvSpPr/>
            <p:nvPr/>
          </p:nvSpPr>
          <p:spPr bwMode="auto">
            <a:xfrm>
              <a:off x="5624531" y="3395978"/>
              <a:ext cx="91440" cy="4377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6" name="Google Shape;426;p19"/>
            <p:cNvSpPr/>
            <p:nvPr/>
          </p:nvSpPr>
          <p:spPr bwMode="auto">
            <a:xfrm>
              <a:off x="5624531" y="1915895"/>
              <a:ext cx="91440" cy="4377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7" name="Google Shape;427;p19"/>
            <p:cNvSpPr/>
            <p:nvPr/>
          </p:nvSpPr>
          <p:spPr bwMode="auto">
            <a:xfrm>
              <a:off x="3708412" y="749433"/>
              <a:ext cx="1961839" cy="4377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8" name="Google Shape;428;p19"/>
            <p:cNvSpPr/>
            <p:nvPr/>
          </p:nvSpPr>
          <p:spPr bwMode="auto">
            <a:xfrm>
              <a:off x="1700852" y="3395978"/>
              <a:ext cx="91440" cy="4377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29" name="Google Shape;429;p19"/>
            <p:cNvSpPr/>
            <p:nvPr/>
          </p:nvSpPr>
          <p:spPr bwMode="auto">
            <a:xfrm>
              <a:off x="1700852" y="1915895"/>
              <a:ext cx="91440" cy="4377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0" name="Google Shape;430;p19"/>
            <p:cNvSpPr/>
            <p:nvPr/>
          </p:nvSpPr>
          <p:spPr bwMode="auto">
            <a:xfrm>
              <a:off x="1746572" y="749433"/>
              <a:ext cx="1961839" cy="43777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31" name="Google Shape;431;p19"/>
            <p:cNvSpPr/>
            <p:nvPr/>
          </p:nvSpPr>
          <p:spPr bwMode="auto">
            <a:xfrm>
              <a:off x="2054461" y="20482"/>
              <a:ext cx="3307901" cy="7289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2" name="Google Shape;432;p19"/>
            <p:cNvSpPr txBox="1"/>
            <p:nvPr/>
          </p:nvSpPr>
          <p:spPr bwMode="auto">
            <a:xfrm>
              <a:off x="2054461" y="20482"/>
              <a:ext cx="3307901" cy="7289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Раскол Европы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33" name="Google Shape;433;p19"/>
            <p:cNvSpPr/>
            <p:nvPr/>
          </p:nvSpPr>
          <p:spPr bwMode="auto">
            <a:xfrm>
              <a:off x="3618" y="1187204"/>
              <a:ext cx="3485907" cy="7286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4" name="Google Shape;434;p19"/>
            <p:cNvSpPr txBox="1"/>
            <p:nvPr/>
          </p:nvSpPr>
          <p:spPr bwMode="auto">
            <a:xfrm>
              <a:off x="3618" y="1187204"/>
              <a:ext cx="3485907" cy="72869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католичество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35" name="Google Shape;435;p19"/>
            <p:cNvSpPr/>
            <p:nvPr/>
          </p:nvSpPr>
          <p:spPr bwMode="auto">
            <a:xfrm>
              <a:off x="3618" y="2353666"/>
              <a:ext cx="3485907" cy="10423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6" name="Google Shape;436;p19"/>
            <p:cNvSpPr txBox="1"/>
            <p:nvPr/>
          </p:nvSpPr>
          <p:spPr bwMode="auto">
            <a:xfrm>
              <a:off x="3618" y="2353666"/>
              <a:ext cx="3485907" cy="10423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Италия, Испания, Португалия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37" name="Google Shape;437;p19"/>
            <p:cNvSpPr/>
            <p:nvPr/>
          </p:nvSpPr>
          <p:spPr bwMode="auto">
            <a:xfrm>
              <a:off x="3618" y="3833749"/>
              <a:ext cx="3485907" cy="10423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8" name="Google Shape;438;p19"/>
            <p:cNvSpPr txBox="1"/>
            <p:nvPr/>
          </p:nvSpPr>
          <p:spPr bwMode="auto">
            <a:xfrm>
              <a:off x="3618" y="3833749"/>
              <a:ext cx="3485907" cy="10423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преследование протестантов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39" name="Google Shape;439;p19"/>
            <p:cNvSpPr/>
            <p:nvPr/>
          </p:nvSpPr>
          <p:spPr bwMode="auto">
            <a:xfrm>
              <a:off x="3927297" y="1187204"/>
              <a:ext cx="3485907" cy="7286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0" name="Google Shape;440;p19"/>
            <p:cNvSpPr txBox="1"/>
            <p:nvPr/>
          </p:nvSpPr>
          <p:spPr bwMode="auto">
            <a:xfrm>
              <a:off x="3927297" y="1187204"/>
              <a:ext cx="3485907" cy="72869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протестантизм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41" name="Google Shape;441;p19"/>
            <p:cNvSpPr/>
            <p:nvPr/>
          </p:nvSpPr>
          <p:spPr bwMode="auto">
            <a:xfrm>
              <a:off x="3927297" y="2353666"/>
              <a:ext cx="3485907" cy="10423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2" name="Google Shape;442;p19"/>
            <p:cNvSpPr txBox="1"/>
            <p:nvPr/>
          </p:nvSpPr>
          <p:spPr bwMode="auto">
            <a:xfrm>
              <a:off x="3927297" y="2353666"/>
              <a:ext cx="3485907" cy="10423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Англия, Шотландия, Швеция, бóльшая часть Германии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43" name="Google Shape;443;p19"/>
            <p:cNvSpPr/>
            <p:nvPr/>
          </p:nvSpPr>
          <p:spPr bwMode="auto">
            <a:xfrm>
              <a:off x="3927297" y="3833749"/>
              <a:ext cx="3485907" cy="104231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4" name="Google Shape;444;p19"/>
            <p:cNvSpPr txBox="1"/>
            <p:nvPr/>
          </p:nvSpPr>
          <p:spPr bwMode="auto">
            <a:xfrm>
              <a:off x="3927297" y="3833749"/>
              <a:ext cx="3485907" cy="104231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гонения католиков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9" name="Google Shape;449;p20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000" b="1">
                <a:solidFill>
                  <a:schemeClr val="accent2"/>
                </a:solidFill>
                <a:latin typeface="Times New Roman"/>
                <a:cs typeface="Times New Roman"/>
              </a:rPr>
              <a:t>Раскол Европы на католическую и протестантскую</a:t>
            </a:r>
            <a:endParaRPr b="1">
              <a:solidFill>
                <a:schemeClr val="accent2"/>
              </a:solidFill>
            </a:endParaRPr>
          </a:p>
        </p:txBody>
      </p:sp>
      <p:pic>
        <p:nvPicPr>
          <p:cNvPr id="450" name="Google Shape;450;p20" descr="Titian - Portrait of Charles V Seated - WGA22964.jpg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6110206" y="1628801"/>
            <a:ext cx="2890949" cy="489654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451" name="Google Shape;451;p20"/>
          <p:cNvSpPr txBox="1"/>
          <p:nvPr/>
        </p:nvSpPr>
        <p:spPr bwMode="auto">
          <a:xfrm>
            <a:off x="6083490" y="6488677"/>
            <a:ext cx="2865949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Карл V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452" name="Google Shape;452;p20"/>
          <p:cNvGrpSpPr/>
          <p:nvPr/>
        </p:nvGrpSpPr>
        <p:grpSpPr bwMode="auto">
          <a:xfrm>
            <a:off x="142844" y="1657538"/>
            <a:ext cx="5869316" cy="1051382"/>
            <a:chOff x="1329377" y="695854"/>
            <a:chExt cx="5982204" cy="474662"/>
          </a:xfrm>
        </p:grpSpPr>
        <p:sp>
          <p:nvSpPr>
            <p:cNvPr id="453" name="Google Shape;453;p20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4" name="Google Shape;454;p20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1529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император Священной Римской империи Карл V призвал восстановить католическое богослужение и искоренить лютеранство в Священной Римской империи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55" name="Google Shape;455;p20"/>
          <p:cNvGrpSpPr/>
          <p:nvPr/>
        </p:nvGrpSpPr>
        <p:grpSpPr bwMode="auto">
          <a:xfrm>
            <a:off x="142118" y="3356992"/>
            <a:ext cx="2860078" cy="810294"/>
            <a:chOff x="1329377" y="695854"/>
            <a:chExt cx="5982204" cy="474662"/>
          </a:xfrm>
        </p:grpSpPr>
        <p:sp>
          <p:nvSpPr>
            <p:cNvPr id="456" name="Google Shape;456;p20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7" name="Google Shape;457;p20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поддержка со стороны большинства германских князей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58" name="Google Shape;458;p20"/>
          <p:cNvGrpSpPr/>
          <p:nvPr/>
        </p:nvGrpSpPr>
        <p:grpSpPr bwMode="auto">
          <a:xfrm>
            <a:off x="3258638" y="3338786"/>
            <a:ext cx="2753522" cy="810294"/>
            <a:chOff x="1329377" y="695854"/>
            <a:chExt cx="5982204" cy="474662"/>
          </a:xfrm>
        </p:grpSpPr>
        <p:sp>
          <p:nvSpPr>
            <p:cNvPr id="459" name="Google Shape;459;p20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0" name="Google Shape;460;p20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протест 5 князей-лютеран и 14 городов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61" name="Google Shape;461;p20"/>
          <p:cNvSpPr/>
          <p:nvPr/>
        </p:nvSpPr>
        <p:spPr bwMode="auto">
          <a:xfrm>
            <a:off x="1320129" y="2708920"/>
            <a:ext cx="504056" cy="648072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2" name="Google Shape;462;p20"/>
          <p:cNvSpPr/>
          <p:nvPr/>
        </p:nvSpPr>
        <p:spPr bwMode="auto">
          <a:xfrm>
            <a:off x="4389122" y="2714004"/>
            <a:ext cx="504056" cy="648072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63" name="Google Shape;463;p20"/>
          <p:cNvGrpSpPr/>
          <p:nvPr/>
        </p:nvGrpSpPr>
        <p:grpSpPr bwMode="auto">
          <a:xfrm>
            <a:off x="107503" y="4840472"/>
            <a:ext cx="5904656" cy="604802"/>
            <a:chOff x="1329377" y="695854"/>
            <a:chExt cx="5982204" cy="474662"/>
          </a:xfrm>
        </p:grpSpPr>
        <p:sp>
          <p:nvSpPr>
            <p:cNvPr id="464" name="Google Shape;464;p20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5" name="Google Shape;465;p20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1547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начало Карлом V военной кампании против лютеранских князей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66" name="Google Shape;466;p20"/>
          <p:cNvSpPr/>
          <p:nvPr/>
        </p:nvSpPr>
        <p:spPr bwMode="auto">
          <a:xfrm>
            <a:off x="1320129" y="4184522"/>
            <a:ext cx="504056" cy="648072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67" name="Google Shape;467;p20"/>
          <p:cNvSpPr/>
          <p:nvPr/>
        </p:nvSpPr>
        <p:spPr bwMode="auto">
          <a:xfrm>
            <a:off x="4420995" y="4170740"/>
            <a:ext cx="504056" cy="648072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468" name="Google Shape;468;p20"/>
          <p:cNvGrpSpPr/>
          <p:nvPr/>
        </p:nvGrpSpPr>
        <p:grpSpPr bwMode="auto">
          <a:xfrm>
            <a:off x="107503" y="6140403"/>
            <a:ext cx="5896031" cy="604802"/>
            <a:chOff x="1329377" y="695854"/>
            <a:chExt cx="5982204" cy="474662"/>
          </a:xfrm>
        </p:grpSpPr>
        <p:sp>
          <p:nvSpPr>
            <p:cNvPr id="469" name="Google Shape;469;p20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0" name="Google Shape;470;p20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1555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подписание Аугсбургского мира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71" name="Google Shape;471;p20"/>
          <p:cNvSpPr/>
          <p:nvPr/>
        </p:nvSpPr>
        <p:spPr bwMode="auto">
          <a:xfrm>
            <a:off x="2825474" y="5488594"/>
            <a:ext cx="504056" cy="648072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6" name="Google Shape;476;p21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000" b="1">
                <a:solidFill>
                  <a:schemeClr val="accent2"/>
                </a:solidFill>
                <a:latin typeface="Times New Roman"/>
                <a:cs typeface="Times New Roman"/>
              </a:rPr>
              <a:t>Раскол Европы на католическую и протестантскую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477" name="Google Shape;477;p21"/>
          <p:cNvGrpSpPr/>
          <p:nvPr/>
        </p:nvGrpSpPr>
        <p:grpSpPr bwMode="auto">
          <a:xfrm>
            <a:off x="146830" y="1789863"/>
            <a:ext cx="8813669" cy="2774328"/>
            <a:chOff x="3987" y="89055"/>
            <a:chExt cx="8813669" cy="2774328"/>
          </a:xfrm>
        </p:grpSpPr>
        <p:sp>
          <p:nvSpPr>
            <p:cNvPr id="478" name="Google Shape;478;p21"/>
            <p:cNvSpPr/>
            <p:nvPr/>
          </p:nvSpPr>
          <p:spPr bwMode="auto">
            <a:xfrm>
              <a:off x="4410822" y="533772"/>
              <a:ext cx="3093926" cy="46811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79" name="Google Shape;479;p21"/>
            <p:cNvSpPr/>
            <p:nvPr/>
          </p:nvSpPr>
          <p:spPr bwMode="auto">
            <a:xfrm>
              <a:off x="4365102" y="533772"/>
              <a:ext cx="91440" cy="46811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80" name="Google Shape;480;p21"/>
            <p:cNvSpPr/>
            <p:nvPr/>
          </p:nvSpPr>
          <p:spPr bwMode="auto">
            <a:xfrm>
              <a:off x="1316895" y="533772"/>
              <a:ext cx="3093926" cy="46811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481" name="Google Shape;481;p21"/>
            <p:cNvSpPr/>
            <p:nvPr/>
          </p:nvSpPr>
          <p:spPr bwMode="auto">
            <a:xfrm>
              <a:off x="2627629" y="89055"/>
              <a:ext cx="3566384" cy="4447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2" name="Google Shape;482;p21"/>
            <p:cNvSpPr txBox="1"/>
            <p:nvPr/>
          </p:nvSpPr>
          <p:spPr bwMode="auto">
            <a:xfrm>
              <a:off x="2686879" y="89055"/>
              <a:ext cx="3566400" cy="4446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Аугбургский мир 1555 г.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3" name="Google Shape;483;p21"/>
            <p:cNvSpPr/>
            <p:nvPr/>
          </p:nvSpPr>
          <p:spPr bwMode="auto">
            <a:xfrm>
              <a:off x="3987" y="1001883"/>
              <a:ext cx="2625815" cy="18613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4" name="Google Shape;484;p21"/>
            <p:cNvSpPr txBox="1"/>
            <p:nvPr/>
          </p:nvSpPr>
          <p:spPr bwMode="auto">
            <a:xfrm>
              <a:off x="63237" y="1001883"/>
              <a:ext cx="2625900" cy="1861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признание лютеранства официальной религией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5" name="Google Shape;485;p21"/>
            <p:cNvSpPr/>
            <p:nvPr/>
          </p:nvSpPr>
          <p:spPr bwMode="auto">
            <a:xfrm>
              <a:off x="3097914" y="1001883"/>
              <a:ext cx="2625815" cy="18613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6" name="Google Shape;486;p21"/>
            <p:cNvSpPr txBox="1"/>
            <p:nvPr/>
          </p:nvSpPr>
          <p:spPr bwMode="auto">
            <a:xfrm>
              <a:off x="3157164" y="1001883"/>
              <a:ext cx="2625900" cy="18615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предоставление высшему дворянству, духовенству и знатным горожанам Священной Римской империи права самим выбирать вероисповедание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487" name="Google Shape;487;p21"/>
            <p:cNvSpPr/>
            <p:nvPr/>
          </p:nvSpPr>
          <p:spPr bwMode="auto">
            <a:xfrm>
              <a:off x="6191841" y="1001883"/>
              <a:ext cx="2625815" cy="18613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8" name="Google Shape;488;p21"/>
            <p:cNvSpPr txBox="1"/>
            <p:nvPr/>
          </p:nvSpPr>
          <p:spPr bwMode="auto">
            <a:xfrm>
              <a:off x="6191841" y="1001883"/>
              <a:ext cx="2625815" cy="18613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официальное закрепление раскола христианства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89" name="Google Shape;489;p21"/>
          <p:cNvGrpSpPr/>
          <p:nvPr/>
        </p:nvGrpSpPr>
        <p:grpSpPr bwMode="auto">
          <a:xfrm>
            <a:off x="466818" y="4797152"/>
            <a:ext cx="8208912" cy="504056"/>
            <a:chOff x="1329377" y="695854"/>
            <a:chExt cx="5982204" cy="474662"/>
          </a:xfrm>
        </p:grpSpPr>
        <p:sp>
          <p:nvSpPr>
            <p:cNvPr id="490" name="Google Shape;490;p21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1" name="Google Shape;491;p21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Расширение религиозного конфликта в Европе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92" name="Google Shape;492;p21"/>
          <p:cNvGrpSpPr/>
          <p:nvPr/>
        </p:nvGrpSpPr>
        <p:grpSpPr bwMode="auto">
          <a:xfrm>
            <a:off x="466818" y="5889622"/>
            <a:ext cx="3439796" cy="810294"/>
            <a:chOff x="1329377" y="695854"/>
            <a:chExt cx="5982204" cy="474662"/>
          </a:xfrm>
        </p:grpSpPr>
        <p:sp>
          <p:nvSpPr>
            <p:cNvPr id="493" name="Google Shape;493;p21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4" name="Google Shape;494;p21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гугенотские войны во Франции 1562-1598 гг.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495" name="Google Shape;495;p21"/>
          <p:cNvGrpSpPr/>
          <p:nvPr/>
        </p:nvGrpSpPr>
        <p:grpSpPr bwMode="auto">
          <a:xfrm>
            <a:off x="5364088" y="5909834"/>
            <a:ext cx="3311642" cy="810294"/>
            <a:chOff x="1329377" y="695854"/>
            <a:chExt cx="5982204" cy="474662"/>
          </a:xfrm>
        </p:grpSpPr>
        <p:sp>
          <p:nvSpPr>
            <p:cNvPr id="496" name="Google Shape;496;p21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7" name="Google Shape;497;p21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Тридцатилетняя война 1618-1648 гг.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498" name="Google Shape;498;p21"/>
          <p:cNvSpPr/>
          <p:nvPr/>
        </p:nvSpPr>
        <p:spPr bwMode="auto">
          <a:xfrm>
            <a:off x="6767881" y="5312474"/>
            <a:ext cx="504056" cy="577148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99" name="Google Shape;499;p21"/>
          <p:cNvSpPr/>
          <p:nvPr/>
        </p:nvSpPr>
        <p:spPr bwMode="auto">
          <a:xfrm>
            <a:off x="1934687" y="5316947"/>
            <a:ext cx="504056" cy="577148"/>
          </a:xfrm>
          <a:prstGeom prst="downArrow">
            <a:avLst>
              <a:gd name="adj1" fmla="val 50000"/>
              <a:gd name="adj2" fmla="val 70537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4" name="Google Shape;504;p22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000" b="1">
                <a:solidFill>
                  <a:schemeClr val="accent2"/>
                </a:solidFill>
                <a:latin typeface="Times New Roman"/>
                <a:cs typeface="Times New Roman"/>
              </a:rPr>
              <a:t>Раскол Европы на католическую и протестантскую</a:t>
            </a:r>
            <a:endParaRPr sz="4000" b="1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grpSp>
        <p:nvGrpSpPr>
          <p:cNvPr id="505" name="Google Shape;505;p22"/>
          <p:cNvGrpSpPr/>
          <p:nvPr/>
        </p:nvGrpSpPr>
        <p:grpSpPr bwMode="auto">
          <a:xfrm>
            <a:off x="254309" y="1916383"/>
            <a:ext cx="8635381" cy="4465393"/>
            <a:chOff x="2789" y="215575"/>
            <a:chExt cx="8635381" cy="4465393"/>
          </a:xfrm>
        </p:grpSpPr>
        <p:sp>
          <p:nvSpPr>
            <p:cNvPr id="506" name="Google Shape;506;p22"/>
            <p:cNvSpPr/>
            <p:nvPr/>
          </p:nvSpPr>
          <p:spPr bwMode="auto">
            <a:xfrm>
              <a:off x="6534253" y="3319822"/>
              <a:ext cx="91440" cy="4025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7" name="Google Shape;507;p22"/>
            <p:cNvSpPr/>
            <p:nvPr/>
          </p:nvSpPr>
          <p:spPr bwMode="auto">
            <a:xfrm>
              <a:off x="6534253" y="1958676"/>
              <a:ext cx="91440" cy="4025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8" name="Google Shape;508;p22"/>
            <p:cNvSpPr/>
            <p:nvPr/>
          </p:nvSpPr>
          <p:spPr bwMode="auto">
            <a:xfrm>
              <a:off x="4320480" y="885949"/>
              <a:ext cx="2259493" cy="4025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09" name="Google Shape;509;p22"/>
            <p:cNvSpPr/>
            <p:nvPr/>
          </p:nvSpPr>
          <p:spPr bwMode="auto">
            <a:xfrm>
              <a:off x="2015266" y="1958676"/>
              <a:ext cx="91440" cy="4025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10" name="Google Shape;510;p22"/>
            <p:cNvSpPr/>
            <p:nvPr/>
          </p:nvSpPr>
          <p:spPr bwMode="auto">
            <a:xfrm>
              <a:off x="2060985" y="885949"/>
              <a:ext cx="2259493" cy="4025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11" name="Google Shape;511;p22"/>
            <p:cNvSpPr/>
            <p:nvPr/>
          </p:nvSpPr>
          <p:spPr bwMode="auto">
            <a:xfrm>
              <a:off x="1401961" y="215575"/>
              <a:ext cx="5837036" cy="6703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2" name="Google Shape;512;p22"/>
            <p:cNvSpPr txBox="1"/>
            <p:nvPr/>
          </p:nvSpPr>
          <p:spPr bwMode="auto">
            <a:xfrm>
              <a:off x="1401961" y="215575"/>
              <a:ext cx="5837036" cy="67037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Тридцатилетняя война 1618-1648 гг.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13" name="Google Shape;513;p22"/>
            <p:cNvSpPr/>
            <p:nvPr/>
          </p:nvSpPr>
          <p:spPr bwMode="auto">
            <a:xfrm>
              <a:off x="2789" y="1288541"/>
              <a:ext cx="4116394" cy="6701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4" name="Google Shape;514;p22"/>
            <p:cNvSpPr txBox="1"/>
            <p:nvPr/>
          </p:nvSpPr>
          <p:spPr bwMode="auto">
            <a:xfrm>
              <a:off x="2789" y="1288541"/>
              <a:ext cx="4116394" cy="67013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Габсбургский блок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15" name="Google Shape;515;p22"/>
            <p:cNvSpPr/>
            <p:nvPr/>
          </p:nvSpPr>
          <p:spPr bwMode="auto">
            <a:xfrm>
              <a:off x="2789" y="2361268"/>
              <a:ext cx="4116394" cy="9585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6" name="Google Shape;516;p22"/>
            <p:cNvSpPr txBox="1"/>
            <p:nvPr/>
          </p:nvSpPr>
          <p:spPr bwMode="auto">
            <a:xfrm>
              <a:off x="2789" y="2361268"/>
              <a:ext cx="4116394" cy="9585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Испания, Австрия, католические князья Германии, Речь Посполитая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17" name="Google Shape;517;p22"/>
            <p:cNvSpPr/>
            <p:nvPr/>
          </p:nvSpPr>
          <p:spPr bwMode="auto">
            <a:xfrm>
              <a:off x="4521776" y="1288541"/>
              <a:ext cx="4116394" cy="6701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8" name="Google Shape;518;p22"/>
            <p:cNvSpPr txBox="1"/>
            <p:nvPr/>
          </p:nvSpPr>
          <p:spPr bwMode="auto">
            <a:xfrm>
              <a:off x="4521776" y="1288541"/>
              <a:ext cx="4116394" cy="67013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Антигабсбургский блок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19" name="Google Shape;519;p22"/>
            <p:cNvSpPr/>
            <p:nvPr/>
          </p:nvSpPr>
          <p:spPr bwMode="auto">
            <a:xfrm>
              <a:off x="4521776" y="2361268"/>
              <a:ext cx="4116394" cy="9585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0" name="Google Shape;520;p22"/>
            <p:cNvSpPr txBox="1"/>
            <p:nvPr/>
          </p:nvSpPr>
          <p:spPr bwMode="auto">
            <a:xfrm>
              <a:off x="4521776" y="2361268"/>
              <a:ext cx="4116394" cy="9585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протестантские князья Германии, Франция, Швеция, Дания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21" name="Google Shape;521;p22"/>
            <p:cNvSpPr/>
            <p:nvPr/>
          </p:nvSpPr>
          <p:spPr bwMode="auto">
            <a:xfrm>
              <a:off x="4521776" y="3722415"/>
              <a:ext cx="4116394" cy="9585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2" name="Google Shape;522;p22"/>
            <p:cNvSpPr txBox="1"/>
            <p:nvPr/>
          </p:nvSpPr>
          <p:spPr bwMode="auto">
            <a:xfrm>
              <a:off x="4521776" y="3722415"/>
              <a:ext cx="4116394" cy="958553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поддержали Голландия, Англия, Россия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23" name="Google Shape;523;p22"/>
          <p:cNvGrpSpPr/>
          <p:nvPr/>
        </p:nvGrpSpPr>
        <p:grpSpPr bwMode="auto">
          <a:xfrm>
            <a:off x="1043608" y="5733256"/>
            <a:ext cx="2428750" cy="670134"/>
            <a:chOff x="2789" y="1288541"/>
            <a:chExt cx="4116394" cy="670134"/>
          </a:xfrm>
        </p:grpSpPr>
        <p:sp>
          <p:nvSpPr>
            <p:cNvPr id="524" name="Google Shape;524;p22"/>
            <p:cNvSpPr/>
            <p:nvPr/>
          </p:nvSpPr>
          <p:spPr bwMode="auto">
            <a:xfrm>
              <a:off x="2789" y="1288541"/>
              <a:ext cx="4116394" cy="67013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5" name="Google Shape;525;p22"/>
            <p:cNvSpPr txBox="1"/>
            <p:nvPr/>
          </p:nvSpPr>
          <p:spPr bwMode="auto">
            <a:xfrm>
              <a:off x="2789" y="1288541"/>
              <a:ext cx="4116394" cy="6701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поражение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26" name="Google Shape;526;p22"/>
          <p:cNvSpPr/>
          <p:nvPr/>
        </p:nvSpPr>
        <p:spPr bwMode="auto">
          <a:xfrm>
            <a:off x="2123728" y="5013176"/>
            <a:ext cx="432048" cy="720080"/>
          </a:xfrm>
          <a:prstGeom prst="upArrow">
            <a:avLst>
              <a:gd name="adj1" fmla="val 50000"/>
              <a:gd name="adj2" fmla="val 78452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1" name="Google Shape;531;p2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000" b="1">
                <a:solidFill>
                  <a:schemeClr val="accent2"/>
                </a:solidFill>
                <a:latin typeface="Times New Roman"/>
                <a:cs typeface="Times New Roman"/>
              </a:rPr>
              <a:t>Раскол Европы на католическую и протестантскую</a:t>
            </a:r>
            <a:endParaRPr sz="4000" b="1">
              <a:solidFill>
                <a:schemeClr val="accent2"/>
              </a:solidFill>
              <a:latin typeface="Times New Roman"/>
              <a:cs typeface="Times New Roman"/>
            </a:endParaRPr>
          </a:p>
        </p:txBody>
      </p:sp>
      <p:pic>
        <p:nvPicPr>
          <p:cNvPr id="532" name="Google Shape;532;p23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464690" y="1700808"/>
            <a:ext cx="4536465" cy="502689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533" name="Google Shape;533;p23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2843807" y="4545649"/>
            <a:ext cx="1540515" cy="216829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pSp>
        <p:nvGrpSpPr>
          <p:cNvPr id="534" name="Google Shape;534;p23"/>
          <p:cNvGrpSpPr/>
          <p:nvPr/>
        </p:nvGrpSpPr>
        <p:grpSpPr bwMode="auto">
          <a:xfrm>
            <a:off x="142844" y="1700807"/>
            <a:ext cx="4241479" cy="2592289"/>
            <a:chOff x="1329377" y="695854"/>
            <a:chExt cx="5982204" cy="474662"/>
          </a:xfrm>
        </p:grpSpPr>
        <p:sp>
          <p:nvSpPr>
            <p:cNvPr id="535" name="Google Shape;535;p23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6" name="Google Shape;536;p23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1648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подписание Вестфальского мира: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закреплена политическая раздроб- ленность Германии;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закрепление существования на тер- ритории Германии католических и протестантских государств;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85750" marR="0" lvl="0" indent="-28575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-"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превращение Франции в самую могу- щественную державу Европы.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537" name="Google Shape;537;p23"/>
          <p:cNvSpPr txBox="1"/>
          <p:nvPr/>
        </p:nvSpPr>
        <p:spPr bwMode="auto">
          <a:xfrm>
            <a:off x="142844" y="6375392"/>
            <a:ext cx="270096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Тридцатилетняя война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2037254" name="Google Shape;32;p31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4000" b="1">
                <a:latin typeface="Times New Roman"/>
                <a:cs typeface="Times New Roman"/>
              </a:rPr>
              <a:t>Гугенотские войны во Франции</a:t>
            </a:r>
            <a:endParaRPr sz="4000" b="1">
              <a:latin typeface="Times New Roman"/>
              <a:cs typeface="Times New Roman"/>
            </a:endParaRPr>
          </a:p>
        </p:txBody>
      </p:sp>
      <p:sp>
        <p:nvSpPr>
          <p:cNvPr id="30645068" name="Google Shape;33;p31"/>
          <p:cNvSpPr txBox="1"/>
          <p:nvPr>
            <p:ph type="body" idx="1"/>
          </p:nvPr>
        </p:nvSpPr>
        <p:spPr bwMode="auto">
          <a:xfrm flipH="0" flipV="0">
            <a:off x="212569" y="1102430"/>
            <a:ext cx="3704166" cy="567090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 marL="160019" indent="0" algn="just">
              <a:buClr>
                <a:schemeClr val="accent2"/>
              </a:buClr>
              <a:buSzPts val="1080"/>
              <a:buFont typeface="Noto Sans Symbols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 Франции длительная война между католиками и гугенотами (французскими протестантами) привела к  гибели десятков тысяч человек. Самым известным и  трагическим событием этого противостояния стала Варфоломеевская ночь 1572 г., когда были убиты тысячи гугенотов. Война за веру продолжалась до издания в </a:t>
            </a:r>
            <a:r>
              <a:rPr sz="2000" b="0" i="0" u="none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1598 г. Генрихом IV Нантского эдикта</a:t>
            </a:r>
            <a:r>
              <a:rPr sz="2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который предоставил гугенотам религиозные и гражданские права.</a:t>
            </a:r>
            <a:endParaRPr sz="8000"/>
          </a:p>
        </p:txBody>
      </p:sp>
      <p:sp>
        <p:nvSpPr>
          <p:cNvPr id="850317517" name="Google Shape;34;p31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3539776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4056177" y="1693333"/>
            <a:ext cx="4788958" cy="3192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Контрреформация</a:t>
            </a:r>
            <a:endParaRPr sz="4800" b="1">
              <a:solidFill>
                <a:schemeClr val="accent2"/>
              </a:solidFill>
            </a:endParaRPr>
          </a:p>
        </p:txBody>
      </p:sp>
      <p:grpSp>
        <p:nvGrpSpPr>
          <p:cNvPr id="543" name="Google Shape;543;p24"/>
          <p:cNvGrpSpPr/>
          <p:nvPr/>
        </p:nvGrpSpPr>
        <p:grpSpPr bwMode="auto">
          <a:xfrm>
            <a:off x="142844" y="1700807"/>
            <a:ext cx="8858312" cy="792089"/>
            <a:chOff x="1329377" y="695854"/>
            <a:chExt cx="5982204" cy="474662"/>
          </a:xfrm>
        </p:grpSpPr>
        <p:sp>
          <p:nvSpPr>
            <p:cNvPr id="544" name="Google Shape;544;p2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5" name="Google Shape;545;p24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Контрреформация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это католическое церковно-политическое движение в Европе середины XVI - XVII вв., направленное против Реформации и имевшее своей целью восстановить позиции и престиж Римско-католической церкви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546" name="Google Shape;546;p24" descr="Philip II by Alonso Sanchez Coello.jpg"/>
          <p:cNvPicPr/>
          <p:nvPr/>
        </p:nvPicPr>
        <p:blipFill>
          <a:blip r:embed="rId2">
            <a:alphaModFix/>
          </a:blip>
          <a:srcRect l="0" t="0" r="0" b="1245"/>
          <a:stretch/>
        </p:blipFill>
        <p:spPr bwMode="auto">
          <a:xfrm>
            <a:off x="5559404" y="2636912"/>
            <a:ext cx="3436035" cy="408037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547" name="Google Shape;547;p24"/>
          <p:cNvSpPr txBox="1"/>
          <p:nvPr/>
        </p:nvSpPr>
        <p:spPr bwMode="auto">
          <a:xfrm>
            <a:off x="1763687" y="6401912"/>
            <a:ext cx="3795716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Филипп II Габсбург (1556-1598)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548" name="Google Shape;548;p24"/>
          <p:cNvGrpSpPr/>
          <p:nvPr/>
        </p:nvGrpSpPr>
        <p:grpSpPr bwMode="auto">
          <a:xfrm>
            <a:off x="142844" y="2622422"/>
            <a:ext cx="5293252" cy="806578"/>
            <a:chOff x="1329377" y="695854"/>
            <a:chExt cx="5982204" cy="474662"/>
          </a:xfrm>
        </p:grpSpPr>
        <p:sp>
          <p:nvSpPr>
            <p:cNvPr id="549" name="Google Shape;549;p2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31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0" name="Google Shape;550;p24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Военная и политическая опора католической церкви в XVI-XVII вв. – династия Габсбургов, правившая в Испании и Австрии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51" name="Google Shape;551;p24"/>
          <p:cNvGrpSpPr/>
          <p:nvPr/>
        </p:nvGrpSpPr>
        <p:grpSpPr bwMode="auto">
          <a:xfrm>
            <a:off x="145236" y="3610319"/>
            <a:ext cx="5288467" cy="2071142"/>
            <a:chOff x="2392" y="51793"/>
            <a:chExt cx="5288467" cy="2071142"/>
          </a:xfrm>
        </p:grpSpPr>
        <p:sp>
          <p:nvSpPr>
            <p:cNvPr id="552" name="Google Shape;552;p24"/>
            <p:cNvSpPr/>
            <p:nvPr/>
          </p:nvSpPr>
          <p:spPr bwMode="auto">
            <a:xfrm>
              <a:off x="2646626" y="725165"/>
              <a:ext cx="1856449" cy="28088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3" name="Google Shape;553;p24"/>
            <p:cNvSpPr/>
            <p:nvPr/>
          </p:nvSpPr>
          <p:spPr bwMode="auto">
            <a:xfrm>
              <a:off x="2600906" y="725165"/>
              <a:ext cx="91440" cy="28088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4" name="Google Shape;554;p24"/>
            <p:cNvSpPr/>
            <p:nvPr/>
          </p:nvSpPr>
          <p:spPr bwMode="auto">
            <a:xfrm>
              <a:off x="790176" y="725165"/>
              <a:ext cx="1856449" cy="280880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55" name="Google Shape;555;p24"/>
            <p:cNvSpPr/>
            <p:nvPr/>
          </p:nvSpPr>
          <p:spPr bwMode="auto">
            <a:xfrm>
              <a:off x="1296143" y="51793"/>
              <a:ext cx="2700964" cy="67337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6" name="Google Shape;556;p24"/>
            <p:cNvSpPr txBox="1"/>
            <p:nvPr/>
          </p:nvSpPr>
          <p:spPr bwMode="auto">
            <a:xfrm>
              <a:off x="1296143" y="51793"/>
              <a:ext cx="2700964" cy="67337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Испанский король Филипп II Габсбург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57" name="Google Shape;557;p24"/>
            <p:cNvSpPr/>
            <p:nvPr/>
          </p:nvSpPr>
          <p:spPr bwMode="auto">
            <a:xfrm>
              <a:off x="2392" y="1006046"/>
              <a:ext cx="1575568" cy="11168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8" name="Google Shape;558;p24"/>
            <p:cNvSpPr txBox="1"/>
            <p:nvPr/>
          </p:nvSpPr>
          <p:spPr bwMode="auto">
            <a:xfrm>
              <a:off x="2392" y="1006046"/>
              <a:ext cx="1575568" cy="1116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посылал войска в Нидерланды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59" name="Google Shape;559;p24"/>
            <p:cNvSpPr/>
            <p:nvPr/>
          </p:nvSpPr>
          <p:spPr bwMode="auto">
            <a:xfrm>
              <a:off x="1858841" y="1006046"/>
              <a:ext cx="1575568" cy="11168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0" name="Google Shape;560;p24"/>
            <p:cNvSpPr txBox="1"/>
            <p:nvPr/>
          </p:nvSpPr>
          <p:spPr bwMode="auto">
            <a:xfrm>
              <a:off x="1858841" y="1006046"/>
              <a:ext cx="1575568" cy="1116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поддерживал католиков во Франции и Германии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61" name="Google Shape;561;p24"/>
            <p:cNvSpPr/>
            <p:nvPr/>
          </p:nvSpPr>
          <p:spPr bwMode="auto">
            <a:xfrm>
              <a:off x="3715291" y="1006046"/>
              <a:ext cx="1575568" cy="111688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2" name="Google Shape;562;p24"/>
            <p:cNvSpPr txBox="1"/>
            <p:nvPr/>
          </p:nvSpPr>
          <p:spPr bwMode="auto">
            <a:xfrm>
              <a:off x="3715291" y="1006046"/>
              <a:ext cx="1575568" cy="111688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вёл войны с Англией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7" name="Google Shape;567;p25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Контрреформация</a:t>
            </a:r>
            <a:endParaRPr sz="4800" b="1">
              <a:solidFill>
                <a:schemeClr val="accent2"/>
              </a:solidFill>
            </a:endParaRPr>
          </a:p>
        </p:txBody>
      </p:sp>
      <p:sp>
        <p:nvSpPr>
          <p:cNvPr id="568" name="Google Shape;568;p25"/>
          <p:cNvSpPr txBox="1"/>
          <p:nvPr/>
        </p:nvSpPr>
        <p:spPr bwMode="auto">
          <a:xfrm>
            <a:off x="1763687" y="6401912"/>
            <a:ext cx="3210344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Игнатий Лойола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grpSp>
        <p:nvGrpSpPr>
          <p:cNvPr id="569" name="Google Shape;569;p25"/>
          <p:cNvGrpSpPr/>
          <p:nvPr/>
        </p:nvGrpSpPr>
        <p:grpSpPr bwMode="auto">
          <a:xfrm>
            <a:off x="137666" y="1700809"/>
            <a:ext cx="4717187" cy="576063"/>
            <a:chOff x="1329377" y="695854"/>
            <a:chExt cx="5982204" cy="474662"/>
          </a:xfrm>
        </p:grpSpPr>
        <p:sp>
          <p:nvSpPr>
            <p:cNvPr id="570" name="Google Shape;570;p25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1" name="Google Shape;571;p25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1540 г.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– создание ордена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иезуитов (Об- щество Иисуса) 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для борьбы с Реформацией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572" name="Google Shape;572;p25" descr="ÐÐ¾Ð¹Ð¾Ð»Ð° ÐÐ³Ð½Ð°ÑÐ¸Ð¹ - Ð ÑÑÑÐºÐ°Ñ Ð¸ÑÑÐ¾ÑÐ¸ÑÐµÑÐºÐ°Ñ Ð±Ð¸Ð±Ð»Ð¸Ð¾ÑÐµÐºÐ°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4974032" y="1700809"/>
            <a:ext cx="4035663" cy="50396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grpSp>
        <p:nvGrpSpPr>
          <p:cNvPr id="573" name="Google Shape;573;p25"/>
          <p:cNvGrpSpPr/>
          <p:nvPr/>
        </p:nvGrpSpPr>
        <p:grpSpPr bwMode="auto">
          <a:xfrm>
            <a:off x="142844" y="2348880"/>
            <a:ext cx="4717187" cy="576064"/>
            <a:chOff x="1329377" y="695854"/>
            <a:chExt cx="5982204" cy="474662"/>
          </a:xfrm>
        </p:grpSpPr>
        <p:sp>
          <p:nvSpPr>
            <p:cNvPr id="574" name="Google Shape;574;p25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5" name="Google Shape;575;p25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Руководитель (генерал) ордена иезуитов – испанский дворянин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Игнатий Лойола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576" name="Google Shape;576;p25"/>
          <p:cNvGrpSpPr/>
          <p:nvPr/>
        </p:nvGrpSpPr>
        <p:grpSpPr bwMode="auto">
          <a:xfrm>
            <a:off x="143558" y="3097403"/>
            <a:ext cx="4710581" cy="2772007"/>
            <a:chOff x="714" y="244467"/>
            <a:chExt cx="4710581" cy="2772007"/>
          </a:xfrm>
        </p:grpSpPr>
        <p:sp>
          <p:nvSpPr>
            <p:cNvPr id="577" name="Google Shape;577;p25"/>
            <p:cNvSpPr/>
            <p:nvPr/>
          </p:nvSpPr>
          <p:spPr bwMode="auto">
            <a:xfrm>
              <a:off x="2356004" y="953937"/>
              <a:ext cx="1251630" cy="29593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8" name="Google Shape;578;p25"/>
            <p:cNvSpPr/>
            <p:nvPr/>
          </p:nvSpPr>
          <p:spPr bwMode="auto">
            <a:xfrm>
              <a:off x="1104374" y="953937"/>
              <a:ext cx="1251630" cy="29593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79" name="Google Shape;579;p25"/>
            <p:cNvSpPr/>
            <p:nvPr/>
          </p:nvSpPr>
          <p:spPr bwMode="auto">
            <a:xfrm>
              <a:off x="563568" y="244467"/>
              <a:ext cx="3584873" cy="70947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0" name="Google Shape;580;p25"/>
            <p:cNvSpPr txBox="1"/>
            <p:nvPr/>
          </p:nvSpPr>
          <p:spPr bwMode="auto">
            <a:xfrm>
              <a:off x="563568" y="244467"/>
              <a:ext cx="3584873" cy="70947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Результаты деятельности ордена иезуитов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81" name="Google Shape;581;p25"/>
            <p:cNvSpPr/>
            <p:nvPr/>
          </p:nvSpPr>
          <p:spPr bwMode="auto">
            <a:xfrm>
              <a:off x="714" y="1249876"/>
              <a:ext cx="2207321" cy="17665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2" name="Google Shape;582;p25"/>
            <p:cNvSpPr txBox="1"/>
            <p:nvPr/>
          </p:nvSpPr>
          <p:spPr bwMode="auto">
            <a:xfrm>
              <a:off x="714" y="1249876"/>
              <a:ext cx="2207321" cy="17665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Южная Германия, Австрия, протестан- ты Польши и Вели- кого Княжества Ли- товского вернулись в лоно католической церкви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83" name="Google Shape;583;p25"/>
            <p:cNvSpPr/>
            <p:nvPr/>
          </p:nvSpPr>
          <p:spPr bwMode="auto">
            <a:xfrm>
              <a:off x="2503974" y="1249876"/>
              <a:ext cx="2207321" cy="17665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4" name="Google Shape;584;p25"/>
            <p:cNvSpPr txBox="1"/>
            <p:nvPr/>
          </p:nvSpPr>
          <p:spPr bwMode="auto">
            <a:xfrm>
              <a:off x="2503974" y="1249876"/>
              <a:ext cx="2207321" cy="176659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многие народы Южной Америки и Азии обращены в христианство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10773027" name=""/>
          <p:cNvSpPr txBox="1"/>
          <p:nvPr/>
        </p:nvSpPr>
        <p:spPr bwMode="auto">
          <a:xfrm flipH="0" flipV="0">
            <a:off x="4295972" y="1075971"/>
            <a:ext cx="4878592" cy="426755"/>
          </a:xfrm>
          <a:prstGeom prst="rect">
            <a:avLst/>
          </a:prstGeom>
          <a:solidFill>
            <a:srgbClr val="FFFFFF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200" b="1">
                <a:latin typeface="Times New Roman"/>
                <a:cs typeface="Times New Roman"/>
              </a:rPr>
              <a:t>Боевой отряд воинствующей церкви</a:t>
            </a:r>
            <a:endParaRPr sz="22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900" b="1">
                <a:solidFill>
                  <a:schemeClr val="accent2"/>
                </a:solidFill>
              </a:rPr>
              <a:t>Причины и предпосылки Реформации</a:t>
            </a:r>
            <a:endParaRPr sz="3900" b="1">
              <a:solidFill>
                <a:schemeClr val="accent2"/>
              </a:solidFill>
            </a:endParaRPr>
          </a:p>
        </p:txBody>
      </p:sp>
      <p:grpSp>
        <p:nvGrpSpPr>
          <p:cNvPr id="116" name="Google Shape;116;p3"/>
          <p:cNvGrpSpPr/>
          <p:nvPr/>
        </p:nvGrpSpPr>
        <p:grpSpPr bwMode="auto">
          <a:xfrm>
            <a:off x="143474" y="2051266"/>
            <a:ext cx="8857050" cy="4267634"/>
            <a:chOff x="630" y="350458"/>
            <a:chExt cx="8857050" cy="4267634"/>
          </a:xfrm>
        </p:grpSpPr>
        <p:sp>
          <p:nvSpPr>
            <p:cNvPr id="117" name="Google Shape;117;p3"/>
            <p:cNvSpPr/>
            <p:nvPr/>
          </p:nvSpPr>
          <p:spPr bwMode="auto">
            <a:xfrm>
              <a:off x="6763467" y="2376265"/>
              <a:ext cx="91440" cy="66307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8" name="Google Shape;118;p3"/>
            <p:cNvSpPr/>
            <p:nvPr/>
          </p:nvSpPr>
          <p:spPr bwMode="auto">
            <a:xfrm>
              <a:off x="4429156" y="1018223"/>
              <a:ext cx="2380031" cy="66307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19" name="Google Shape;119;p3"/>
            <p:cNvSpPr/>
            <p:nvPr/>
          </p:nvSpPr>
          <p:spPr bwMode="auto">
            <a:xfrm>
              <a:off x="2003404" y="2376265"/>
              <a:ext cx="91440" cy="66307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0" name="Google Shape;120;p3"/>
            <p:cNvSpPr/>
            <p:nvPr/>
          </p:nvSpPr>
          <p:spPr bwMode="auto">
            <a:xfrm>
              <a:off x="2049124" y="1018223"/>
              <a:ext cx="2380031" cy="66307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21" name="Google Shape;121;p3"/>
            <p:cNvSpPr/>
            <p:nvPr/>
          </p:nvSpPr>
          <p:spPr bwMode="auto">
            <a:xfrm>
              <a:off x="1476825" y="350458"/>
              <a:ext cx="5904658" cy="66776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 bwMode="auto">
            <a:xfrm>
              <a:off x="1476825" y="350458"/>
              <a:ext cx="5904658" cy="66776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Реформация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(от лат. reformatio – преобразование)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3" name="Google Shape;123;p3"/>
            <p:cNvSpPr/>
            <p:nvPr/>
          </p:nvSpPr>
          <p:spPr bwMode="auto">
            <a:xfrm>
              <a:off x="630" y="1681299"/>
              <a:ext cx="4096987" cy="6949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24;p3"/>
            <p:cNvSpPr txBox="1"/>
            <p:nvPr/>
          </p:nvSpPr>
          <p:spPr bwMode="auto">
            <a:xfrm>
              <a:off x="630" y="1681299"/>
              <a:ext cx="4096987" cy="6949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узком смысле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5" name="Google Shape;125;p3"/>
            <p:cNvSpPr/>
            <p:nvPr/>
          </p:nvSpPr>
          <p:spPr bwMode="auto">
            <a:xfrm>
              <a:off x="630" y="3039341"/>
              <a:ext cx="4096987" cy="15787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 bwMode="auto">
            <a:xfrm>
              <a:off x="630" y="3039341"/>
              <a:ext cx="4096987" cy="15787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борьба за реформирование римско- католической церкви, переживавшей в XIV-XVI вв. тяжелейший кризис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7" name="Google Shape;127;p3"/>
            <p:cNvSpPr/>
            <p:nvPr/>
          </p:nvSpPr>
          <p:spPr bwMode="auto">
            <a:xfrm>
              <a:off x="4760693" y="1681299"/>
              <a:ext cx="4096987" cy="6949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 bwMode="auto">
            <a:xfrm>
              <a:off x="4760693" y="1681299"/>
              <a:ext cx="4096987" cy="694966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 широком смысле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29" name="Google Shape;129;p3"/>
            <p:cNvSpPr/>
            <p:nvPr/>
          </p:nvSpPr>
          <p:spPr bwMode="auto">
            <a:xfrm>
              <a:off x="4760693" y="3039341"/>
              <a:ext cx="4096987" cy="1578751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30;p3"/>
            <p:cNvSpPr txBox="1"/>
            <p:nvPr/>
          </p:nvSpPr>
          <p:spPr bwMode="auto">
            <a:xfrm>
              <a:off x="4760693" y="3039341"/>
              <a:ext cx="4096987" cy="157875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Массовое религиозное социально-политическое движение за преобразования в римско-католической церкви и приведшее к возникновению протестантизма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Контрреформация</a:t>
            </a:r>
            <a:endParaRPr sz="4800" b="1">
              <a:solidFill>
                <a:schemeClr val="accent2"/>
              </a:solidFill>
            </a:endParaRPr>
          </a:p>
        </p:txBody>
      </p:sp>
      <p:grpSp>
        <p:nvGrpSpPr>
          <p:cNvPr id="590" name="Google Shape;590;p26"/>
          <p:cNvGrpSpPr/>
          <p:nvPr/>
        </p:nvGrpSpPr>
        <p:grpSpPr bwMode="auto">
          <a:xfrm>
            <a:off x="149134" y="2487454"/>
            <a:ext cx="8845731" cy="3395257"/>
            <a:chOff x="6290" y="786647"/>
            <a:chExt cx="8845731" cy="3395257"/>
          </a:xfrm>
        </p:grpSpPr>
        <p:sp>
          <p:nvSpPr>
            <p:cNvPr id="591" name="Google Shape;591;p26"/>
            <p:cNvSpPr/>
            <p:nvPr/>
          </p:nvSpPr>
          <p:spPr bwMode="auto">
            <a:xfrm>
              <a:off x="4429156" y="1656316"/>
              <a:ext cx="3069497" cy="36276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2" name="Google Shape;592;p26"/>
            <p:cNvSpPr/>
            <p:nvPr/>
          </p:nvSpPr>
          <p:spPr bwMode="auto">
            <a:xfrm>
              <a:off x="4383436" y="1656316"/>
              <a:ext cx="91440" cy="36276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3" name="Google Shape;593;p26"/>
            <p:cNvSpPr/>
            <p:nvPr/>
          </p:nvSpPr>
          <p:spPr bwMode="auto">
            <a:xfrm>
              <a:off x="1359658" y="1656316"/>
              <a:ext cx="3069497" cy="362761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594" name="Google Shape;594;p26"/>
            <p:cNvSpPr/>
            <p:nvPr/>
          </p:nvSpPr>
          <p:spPr bwMode="auto">
            <a:xfrm>
              <a:off x="2231987" y="786647"/>
              <a:ext cx="4394337" cy="8696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5" name="Google Shape;595;p26"/>
            <p:cNvSpPr txBox="1"/>
            <p:nvPr/>
          </p:nvSpPr>
          <p:spPr bwMode="auto">
            <a:xfrm>
              <a:off x="2231987" y="786647"/>
              <a:ext cx="4394337" cy="869668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Мероприятия Контрреформации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96" name="Google Shape;596;p26"/>
            <p:cNvSpPr/>
            <p:nvPr/>
          </p:nvSpPr>
          <p:spPr bwMode="auto">
            <a:xfrm>
              <a:off x="6290" y="2019077"/>
              <a:ext cx="2706736" cy="21628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7" name="Google Shape;597;p26"/>
            <p:cNvSpPr txBox="1"/>
            <p:nvPr/>
          </p:nvSpPr>
          <p:spPr bwMode="auto">
            <a:xfrm>
              <a:off x="6290" y="2019077"/>
              <a:ext cx="2706736" cy="21628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усиление деятельности инквизиции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598" name="Google Shape;598;p26"/>
            <p:cNvSpPr/>
            <p:nvPr/>
          </p:nvSpPr>
          <p:spPr bwMode="auto">
            <a:xfrm>
              <a:off x="3075787" y="2019077"/>
              <a:ext cx="2706736" cy="21628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99" name="Google Shape;599;p26"/>
            <p:cNvSpPr txBox="1"/>
            <p:nvPr/>
          </p:nvSpPr>
          <p:spPr bwMode="auto">
            <a:xfrm>
              <a:off x="3075787" y="2019077"/>
              <a:ext cx="2706736" cy="21628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создание ордена иезуи- тов, одной из целей кото- рого была борьба с про- тестантизмом любыми способами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600" name="Google Shape;600;p26"/>
            <p:cNvSpPr/>
            <p:nvPr/>
          </p:nvSpPr>
          <p:spPr bwMode="auto">
            <a:xfrm>
              <a:off x="6145285" y="2019077"/>
              <a:ext cx="2706736" cy="21628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1" name="Google Shape;601;p26"/>
            <p:cNvSpPr txBox="1"/>
            <p:nvPr/>
          </p:nvSpPr>
          <p:spPr bwMode="auto">
            <a:xfrm>
              <a:off x="6145285" y="2019077"/>
              <a:ext cx="2706736" cy="216282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highlight>
                    <a:srgbClr val="FFFF00"/>
                  </a:highlight>
                  <a:latin typeface="Cambria"/>
                  <a:ea typeface="Cambria"/>
                  <a:cs typeface="Cambria"/>
                </a:rPr>
                <a:t>решения Тридентского (1545-1563 гг.) собора, закрепившего незыбле- мость всех католических догматов, реформировав- шего деятельность като- лической церкви</a:t>
              </a:r>
              <a:endParaRPr sz="1800" b="0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6" name="Google Shape;606;p27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4800" b="1">
                <a:solidFill>
                  <a:schemeClr val="accent2"/>
                </a:solidFill>
              </a:rPr>
              <a:t>Контрреформация</a:t>
            </a:r>
            <a:endParaRPr sz="4800" b="1">
              <a:solidFill>
                <a:schemeClr val="accent2"/>
              </a:solidFill>
            </a:endParaRPr>
          </a:p>
        </p:txBody>
      </p:sp>
      <p:grpSp>
        <p:nvGrpSpPr>
          <p:cNvPr id="607" name="Google Shape;607;p27"/>
          <p:cNvGrpSpPr/>
          <p:nvPr/>
        </p:nvGrpSpPr>
        <p:grpSpPr bwMode="auto">
          <a:xfrm>
            <a:off x="557222" y="1988840"/>
            <a:ext cx="8029556" cy="576064"/>
            <a:chOff x="1329377" y="695854"/>
            <a:chExt cx="5982204" cy="474662"/>
          </a:xfrm>
        </p:grpSpPr>
        <p:sp>
          <p:nvSpPr>
            <p:cNvPr id="608" name="Google Shape;608;p27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9" name="Google Shape;609;p27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Реформация подорвала духовные и экономические основы католицизма, а также во многом предопределила облик современной Европы</a:t>
              </a:r>
              <a:endParaRPr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610" name="Google Shape;610;p27" descr="https://lh3.googleusercontent.com/proxy/nJWM_FkKi_qZ-srchTfqCSs15LHybIstSqax3RY6UkvG5ftfZeDUTUBT4rz6xyQKHP0clTwwhCSzsD6hYFcCRg0A8fWqGjrEKUaVOrghbnEHvoMyCx10vDu1CctXT8TBvh-sQl3TOGs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2133600" y="3068960"/>
            <a:ext cx="4876800" cy="31908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611" name="Google Shape;611;p27"/>
          <p:cNvSpPr txBox="1"/>
          <p:nvPr/>
        </p:nvSpPr>
        <p:spPr bwMode="auto">
          <a:xfrm>
            <a:off x="2151216" y="6259836"/>
            <a:ext cx="4883797" cy="33855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Мартин Лютер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900" b="1">
                <a:solidFill>
                  <a:schemeClr val="accent2"/>
                </a:solidFill>
              </a:rPr>
              <a:t>Причины и предпосылки Реформации</a:t>
            </a:r>
            <a:endParaRPr sz="3900" b="1">
              <a:solidFill>
                <a:schemeClr val="accent2"/>
              </a:solidFill>
            </a:endParaRPr>
          </a:p>
        </p:txBody>
      </p:sp>
      <p:grpSp>
        <p:nvGrpSpPr>
          <p:cNvPr id="136" name="Google Shape;136;p4"/>
          <p:cNvGrpSpPr/>
          <p:nvPr/>
        </p:nvGrpSpPr>
        <p:grpSpPr bwMode="auto">
          <a:xfrm>
            <a:off x="147426" y="1745399"/>
            <a:ext cx="8849146" cy="4879368"/>
            <a:chOff x="4582" y="116599"/>
            <a:chExt cx="8849146" cy="4879368"/>
          </a:xfrm>
        </p:grpSpPr>
        <p:sp>
          <p:nvSpPr>
            <p:cNvPr id="137" name="Google Shape;137;p4"/>
            <p:cNvSpPr/>
            <p:nvPr/>
          </p:nvSpPr>
          <p:spPr bwMode="auto">
            <a:xfrm>
              <a:off x="4429156" y="576067"/>
              <a:ext cx="3468942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8" name="Google Shape;138;p4"/>
            <p:cNvSpPr/>
            <p:nvPr/>
          </p:nvSpPr>
          <p:spPr bwMode="auto">
            <a:xfrm>
              <a:off x="5585470" y="2486833"/>
              <a:ext cx="2312628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39" name="Google Shape;139;p4"/>
            <p:cNvSpPr/>
            <p:nvPr/>
          </p:nvSpPr>
          <p:spPr bwMode="auto">
            <a:xfrm>
              <a:off x="5539750" y="2486833"/>
              <a:ext cx="91440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0" name="Google Shape;140;p4"/>
            <p:cNvSpPr/>
            <p:nvPr/>
          </p:nvSpPr>
          <p:spPr bwMode="auto">
            <a:xfrm>
              <a:off x="3272841" y="2486833"/>
              <a:ext cx="2312628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1" name="Google Shape;141;p4"/>
            <p:cNvSpPr/>
            <p:nvPr/>
          </p:nvSpPr>
          <p:spPr bwMode="auto">
            <a:xfrm>
              <a:off x="4429156" y="576067"/>
              <a:ext cx="1156314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2" name="Google Shape;142;p4"/>
            <p:cNvSpPr/>
            <p:nvPr/>
          </p:nvSpPr>
          <p:spPr bwMode="auto">
            <a:xfrm>
              <a:off x="914493" y="2486833"/>
              <a:ext cx="91440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C5713F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3" name="Google Shape;143;p4"/>
            <p:cNvSpPr/>
            <p:nvPr/>
          </p:nvSpPr>
          <p:spPr bwMode="auto">
            <a:xfrm>
              <a:off x="960213" y="576067"/>
              <a:ext cx="3468942" cy="401365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44" name="Google Shape;144;p4"/>
            <p:cNvSpPr/>
            <p:nvPr/>
          </p:nvSpPr>
          <p:spPr bwMode="auto">
            <a:xfrm>
              <a:off x="2844976" y="116599"/>
              <a:ext cx="3168358" cy="4594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145;p4"/>
            <p:cNvSpPr txBox="1"/>
            <p:nvPr/>
          </p:nvSpPr>
          <p:spPr bwMode="auto">
            <a:xfrm>
              <a:off x="2844976" y="116599"/>
              <a:ext cx="3168358" cy="459467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Причины Реформации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6" name="Google Shape;146;p4"/>
            <p:cNvSpPr/>
            <p:nvPr/>
          </p:nvSpPr>
          <p:spPr bwMode="auto">
            <a:xfrm>
              <a:off x="4582" y="977432"/>
              <a:ext cx="1911262" cy="150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47;p4"/>
            <p:cNvSpPr txBox="1"/>
            <p:nvPr/>
          </p:nvSpPr>
          <p:spPr bwMode="auto">
            <a:xfrm>
              <a:off x="4582" y="977432"/>
              <a:ext cx="1911262" cy="1509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распространение гуманистических идей эпохи Возрождения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48" name="Google Shape;148;p4"/>
            <p:cNvSpPr/>
            <p:nvPr/>
          </p:nvSpPr>
          <p:spPr bwMode="auto">
            <a:xfrm>
              <a:off x="4582" y="2888198"/>
              <a:ext cx="1911262" cy="11219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49;p4"/>
            <p:cNvSpPr txBox="1"/>
            <p:nvPr/>
          </p:nvSpPr>
          <p:spPr bwMode="auto">
            <a:xfrm>
              <a:off x="4582" y="2888198"/>
              <a:ext cx="1911262" cy="112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формирование нового мировоззрения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0" name="Google Shape;150;p4"/>
            <p:cNvSpPr/>
            <p:nvPr/>
          </p:nvSpPr>
          <p:spPr bwMode="auto">
            <a:xfrm>
              <a:off x="4629838" y="977432"/>
              <a:ext cx="1911262" cy="150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51;p4"/>
            <p:cNvSpPr txBox="1"/>
            <p:nvPr/>
          </p:nvSpPr>
          <p:spPr bwMode="auto">
            <a:xfrm>
              <a:off x="4629838" y="977432"/>
              <a:ext cx="1911262" cy="1509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роскошь церкви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2" name="Google Shape;152;p4"/>
            <p:cNvSpPr/>
            <p:nvPr/>
          </p:nvSpPr>
          <p:spPr bwMode="auto">
            <a:xfrm>
              <a:off x="2317210" y="2888198"/>
              <a:ext cx="1911262" cy="11219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153;p4"/>
            <p:cNvSpPr txBox="1"/>
            <p:nvPr/>
          </p:nvSpPr>
          <p:spPr bwMode="auto">
            <a:xfrm>
              <a:off x="2317210" y="2888198"/>
              <a:ext cx="1911262" cy="112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великосветский образ жизни духовенства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4" name="Google Shape;154;p4"/>
            <p:cNvSpPr/>
            <p:nvPr/>
          </p:nvSpPr>
          <p:spPr bwMode="auto">
            <a:xfrm>
              <a:off x="4629838" y="2888198"/>
              <a:ext cx="1911262" cy="11219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55;p4"/>
            <p:cNvSpPr txBox="1"/>
            <p:nvPr/>
          </p:nvSpPr>
          <p:spPr bwMode="auto">
            <a:xfrm>
              <a:off x="4629838" y="2888198"/>
              <a:ext cx="1911262" cy="11219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пренебрежение соблюдением церковных обетов и уставов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6" name="Google Shape;156;p4"/>
            <p:cNvSpPr/>
            <p:nvPr/>
          </p:nvSpPr>
          <p:spPr bwMode="auto">
            <a:xfrm>
              <a:off x="6942466" y="2888198"/>
              <a:ext cx="1911262" cy="210776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 bwMode="auto">
            <a:xfrm>
              <a:off x="6942466" y="2888198"/>
              <a:ext cx="1911262" cy="210776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занятия при- быльной дея- тельностью (пла- та за проведение обрядов,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симо- ния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, продажа </a:t>
              </a: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ин- дульгенций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и т.п.)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58" name="Google Shape;158;p4"/>
            <p:cNvSpPr/>
            <p:nvPr/>
          </p:nvSpPr>
          <p:spPr bwMode="auto">
            <a:xfrm>
              <a:off x="6942466" y="977432"/>
              <a:ext cx="1911262" cy="1509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159;p4"/>
            <p:cNvSpPr txBox="1"/>
            <p:nvPr/>
          </p:nvSpPr>
          <p:spPr bwMode="auto">
            <a:xfrm>
              <a:off x="6942466" y="977432"/>
              <a:ext cx="1911262" cy="15094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стремление свет- ской власти огра- ничить вмеша- тельство церкви в дела государст- ва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60" name="Google Shape;160;p4"/>
          <p:cNvGrpSpPr/>
          <p:nvPr/>
        </p:nvGrpSpPr>
        <p:grpSpPr bwMode="auto">
          <a:xfrm>
            <a:off x="3851920" y="5754922"/>
            <a:ext cx="3096344" cy="986446"/>
            <a:chOff x="1329377" y="695854"/>
            <a:chExt cx="5982204" cy="474662"/>
          </a:xfrm>
        </p:grpSpPr>
        <p:sp>
          <p:nvSpPr>
            <p:cNvPr id="161" name="Google Shape;161;p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62;p4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Индульгенция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– это полное или частичное отпущение грехов за плату, а также сви- детельство об этом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63" name="Google Shape;163;p4"/>
          <p:cNvGrpSpPr/>
          <p:nvPr/>
        </p:nvGrpSpPr>
        <p:grpSpPr bwMode="auto">
          <a:xfrm>
            <a:off x="87708" y="5754922"/>
            <a:ext cx="3692203" cy="986445"/>
            <a:chOff x="1329377" y="695854"/>
            <a:chExt cx="5982204" cy="474662"/>
          </a:xfrm>
        </p:grpSpPr>
        <p:sp>
          <p:nvSpPr>
            <p:cNvPr id="164" name="Google Shape;164;p4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65;p4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Симония</a:t>
              </a: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 – это продажа и покупка церковных должностей, духовного санa, церковных таинств и свя- щеннодействий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accent1">
            <a:lumMod val="40000"/>
            <a:lumOff val="60000"/>
          </a:schemeClr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4011220" name="Google Shape;32;p31"/>
          <p:cNvSpPr txBox="1"/>
          <p:nvPr>
            <p:ph type="title"/>
          </p:nvPr>
        </p:nvSpPr>
        <p:spPr bwMode="auto">
          <a:xfrm>
            <a:off x="609599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r>
              <a:rPr lang="ru-RU" sz="3600" b="1">
                <a:latin typeface="Times New Roman"/>
                <a:cs typeface="Times New Roman"/>
              </a:rPr>
              <a:t>ПРЕДПОСЫЛКИ РЕФОРМАЦИИ</a:t>
            </a:r>
            <a:endParaRPr/>
          </a:p>
        </p:txBody>
      </p:sp>
      <p:sp>
        <p:nvSpPr>
          <p:cNvPr id="1016332934" name="Google Shape;33;p31"/>
          <p:cNvSpPr txBox="1"/>
          <p:nvPr>
            <p:ph type="body" idx="1"/>
          </p:nvPr>
        </p:nvSpPr>
        <p:spPr bwMode="auto">
          <a:xfrm>
            <a:off x="609599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964298070" name="Google Shape;34;p31"/>
          <p:cNvSpPr txBox="1"/>
          <p:nvPr>
            <p:ph type="body" idx="2"/>
          </p:nvPr>
        </p:nvSpPr>
        <p:spPr bwMode="auto">
          <a:xfrm>
            <a:off x="48449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4" tIns="45699" rIns="91424" bIns="45699" anchor="t" anchorCtr="0">
            <a:noAutofit/>
          </a:bodyPr>
          <a:lstStyle>
            <a:lvl1pPr marL="457200" lvl="0" indent="-297180" algn="l">
              <a:lnSpc>
                <a:spcPct val="100000"/>
              </a:lnSpc>
              <a:spcBef>
                <a:spcPts val="699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lnSpc>
                <a:spcPct val="100000"/>
              </a:lnSpc>
              <a:spcBef>
                <a:spcPts val="549"/>
              </a:spcBef>
              <a:spcAft>
                <a:spcPts val="0"/>
              </a:spcAft>
              <a:buSzPts val="1260"/>
              <a:buChar char="?"/>
              <a:defRPr/>
            </a:lvl2pPr>
            <a:lvl3pPr marL="1371600" lvl="2" indent="-314324" algn="l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4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lnSpc>
                <a:spcPct val="100000"/>
              </a:lnSpc>
              <a:spcBef>
                <a:spcPts val="399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pPr>
              <a:defRPr/>
            </a:pPr>
            <a:endParaRPr/>
          </a:p>
        </p:txBody>
      </p:sp>
      <p:graphicFrame>
        <p:nvGraphicFramePr>
          <p:cNvPr id="1224040126" name=""/>
          <p:cNvGraphicFramePr>
            <a:graphicFrameLocks xmlns:a="http://schemas.openxmlformats.org/drawingml/2006/main"/>
          </p:cNvGraphicFramePr>
          <p:nvPr/>
        </p:nvGraphicFramePr>
        <p:xfrm>
          <a:off x="-2116" y="1219199"/>
          <a:ext cx="8995833" cy="5214619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{93EA928D-E39E-BAE0-6AD9-20026C567B3E}</a:tableStyleId>
              </a:tblPr>
              <a:tblGrid>
                <a:gridCol w="2270791"/>
                <a:gridCol w="2270791"/>
                <a:gridCol w="2270791"/>
                <a:gridCol w="2270791"/>
              </a:tblGrid>
              <a:tr h="1159106">
                <a:tc>
                  <a:txBody>
                    <a:bodyPr/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Религиозно-нравственные</a:t>
                      </a: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599"/>
                        </a:spcAft>
                        <a:defRPr/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Политические: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599"/>
                        </a:spcAft>
                        <a:defRPr/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Социально-экономические: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599"/>
                        </a:spcAft>
                        <a:defRPr/>
                      </a:pPr>
                      <a:r>
                        <a:rPr sz="1800" b="1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Культурные и технологические: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</a:tr>
              <a:tr h="4401023"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1.Коррупция в церковной иерархии.</a:t>
                      </a:r>
                      <a:endParaRPr sz="1800" b="0"/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2.Продажа индульгенций.</a:t>
                      </a:r>
                      <a:endParaRPr sz="1800" b="0"/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3.Бюрократизация религиозной жизни.</a:t>
                      </a:r>
                      <a:endParaRPr sz="1800" b="0"/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 b="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4.Потребность в глубоком личном духовном опыте без посредников.</a:t>
                      </a:r>
                      <a:endParaRPr sz="1800" b="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1.Стремление правителей германских государств к независимости от власти Габсбургов.</a:t>
                      </a:r>
                      <a:endParaRPr sz="1800"/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2.Желание Англии освободиться от церковной зависимости от папы римского и континентальной Европы.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Рост городов и становление буржуазии.</a:t>
                      </a:r>
                      <a:endParaRPr sz="18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Распространение идей индивидуализма.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  <a:tc>
                  <a:txBody>
                    <a:bodyPr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Изобретение книгопечатания (И. Гутенберг) — широкое распространение Библии и знаний.</a:t>
                      </a:r>
                      <a:endParaRPr sz="1800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800">
                          <a:solidFill>
                            <a:srgbClr val="0F1115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Влияние идей Ренессанса (уважение к человеческому разуму).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spcBef>
                          <a:spcPts val="1199"/>
                        </a:spcBef>
                        <a:spcAft>
                          <a:spcPts val="1199"/>
                        </a:spcAft>
                        <a:defRPr/>
                      </a:pPr>
                      <a:endParaRPr sz="1800" b="1">
                        <a:solidFill>
                          <a:srgbClr val="0F1115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" name="Google Shape;170;p5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900" b="1">
                <a:solidFill>
                  <a:schemeClr val="accent2"/>
                </a:solidFill>
              </a:rPr>
              <a:t>Причины и предпосылки Реформации</a:t>
            </a:r>
            <a:endParaRPr sz="3900" b="1">
              <a:solidFill>
                <a:schemeClr val="accent2"/>
              </a:solidFill>
            </a:endParaRPr>
          </a:p>
        </p:txBody>
      </p:sp>
      <p:grpSp>
        <p:nvGrpSpPr>
          <p:cNvPr id="171" name="Google Shape;171;p5"/>
          <p:cNvGrpSpPr/>
          <p:nvPr/>
        </p:nvGrpSpPr>
        <p:grpSpPr bwMode="auto">
          <a:xfrm>
            <a:off x="143437" y="1546742"/>
            <a:ext cx="8857122" cy="3133660"/>
            <a:chOff x="594" y="917445"/>
            <a:chExt cx="8857122" cy="3133660"/>
          </a:xfrm>
        </p:grpSpPr>
        <p:sp>
          <p:nvSpPr>
            <p:cNvPr id="172" name="Google Shape;172;p5"/>
            <p:cNvSpPr/>
            <p:nvPr/>
          </p:nvSpPr>
          <p:spPr bwMode="auto">
            <a:xfrm>
              <a:off x="4429156" y="2212346"/>
              <a:ext cx="3133660" cy="54385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3" name="Google Shape;173;p5"/>
            <p:cNvSpPr/>
            <p:nvPr/>
          </p:nvSpPr>
          <p:spPr bwMode="auto">
            <a:xfrm>
              <a:off x="4383436" y="2212346"/>
              <a:ext cx="91440" cy="54385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4" name="Google Shape;174;p5"/>
            <p:cNvSpPr/>
            <p:nvPr/>
          </p:nvSpPr>
          <p:spPr bwMode="auto">
            <a:xfrm>
              <a:off x="1295495" y="2212346"/>
              <a:ext cx="3133660" cy="543858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75" name="Google Shape;175;p5"/>
            <p:cNvSpPr/>
            <p:nvPr/>
          </p:nvSpPr>
          <p:spPr bwMode="auto">
            <a:xfrm>
              <a:off x="2844973" y="917445"/>
              <a:ext cx="3168363" cy="129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76;p5"/>
            <p:cNvSpPr txBox="1"/>
            <p:nvPr/>
          </p:nvSpPr>
          <p:spPr bwMode="auto">
            <a:xfrm>
              <a:off x="2844973" y="917445"/>
              <a:ext cx="3168363" cy="1294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Кризис католической церкви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7" name="Google Shape;177;p5"/>
            <p:cNvSpPr/>
            <p:nvPr/>
          </p:nvSpPr>
          <p:spPr bwMode="auto">
            <a:xfrm>
              <a:off x="594" y="2756205"/>
              <a:ext cx="2589801" cy="129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78;p5"/>
            <p:cNvSpPr txBox="1"/>
            <p:nvPr/>
          </p:nvSpPr>
          <p:spPr bwMode="auto">
            <a:xfrm>
              <a:off x="594" y="2756205"/>
              <a:ext cx="2589801" cy="1294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недоверие к духовенству как посреднику между Богом и людьми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79" name="Google Shape;179;p5"/>
            <p:cNvSpPr/>
            <p:nvPr/>
          </p:nvSpPr>
          <p:spPr bwMode="auto">
            <a:xfrm>
              <a:off x="3134255" y="2756205"/>
              <a:ext cx="2589801" cy="129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0" name="Google Shape;180;p5"/>
            <p:cNvSpPr txBox="1"/>
            <p:nvPr/>
          </p:nvSpPr>
          <p:spPr bwMode="auto">
            <a:xfrm>
              <a:off x="3134255" y="2756205"/>
              <a:ext cx="2589801" cy="1294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уклонение верующих от исполнения церковных обрядов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181" name="Google Shape;181;p5"/>
            <p:cNvSpPr/>
            <p:nvPr/>
          </p:nvSpPr>
          <p:spPr bwMode="auto">
            <a:xfrm>
              <a:off x="6267914" y="2756205"/>
              <a:ext cx="2589801" cy="129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82;p5"/>
            <p:cNvSpPr txBox="1"/>
            <p:nvPr/>
          </p:nvSpPr>
          <p:spPr bwMode="auto">
            <a:xfrm>
              <a:off x="6267914" y="2756205"/>
              <a:ext cx="2589801" cy="129490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ослабление роли церкви в обществе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pic>
        <p:nvPicPr>
          <p:cNvPr id="164858406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1896955" y="4833055"/>
            <a:ext cx="5503941" cy="18633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" name="Google Shape;187;p6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900" b="1">
                <a:solidFill>
                  <a:schemeClr val="accent2"/>
                </a:solidFill>
              </a:rPr>
              <a:t>Причины и предпосылки Реформации</a:t>
            </a:r>
            <a:endParaRPr sz="3900" b="1">
              <a:solidFill>
                <a:schemeClr val="accent2"/>
              </a:solidFill>
            </a:endParaRPr>
          </a:p>
        </p:txBody>
      </p:sp>
      <p:grpSp>
        <p:nvGrpSpPr>
          <p:cNvPr id="188" name="Google Shape;188;p6"/>
          <p:cNvGrpSpPr/>
          <p:nvPr/>
        </p:nvGrpSpPr>
        <p:grpSpPr bwMode="auto">
          <a:xfrm>
            <a:off x="142844" y="1700808"/>
            <a:ext cx="4429156" cy="986445"/>
            <a:chOff x="1329377" y="695854"/>
            <a:chExt cx="5982204" cy="474662"/>
          </a:xfrm>
        </p:grpSpPr>
        <p:sp>
          <p:nvSpPr>
            <p:cNvPr id="189" name="Google Shape;189;p6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90;p6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Попытки восстановления авторитета и чистоты католической церкви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 bwMode="auto">
          <a:xfrm>
            <a:off x="6300192" y="1700808"/>
            <a:ext cx="2700964" cy="986445"/>
            <a:chOff x="1329377" y="695854"/>
            <a:chExt cx="5982204" cy="474662"/>
          </a:xfrm>
        </p:grpSpPr>
        <p:sp>
          <p:nvSpPr>
            <p:cNvPr id="192" name="Google Shape;192;p6"/>
            <p:cNvSpPr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30000" dir="5400000" rotWithShape="0">
                <a:srgbClr val="000000">
                  <a:alpha val="44705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93;p6"/>
            <p:cNvSpPr txBox="1"/>
            <p:nvPr/>
          </p:nvSpPr>
          <p:spPr bwMode="auto">
            <a:xfrm>
              <a:off x="1329377" y="695854"/>
              <a:ext cx="5982204" cy="474662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Борьба церкви с проявлениями любого инакомыслия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  <p:sp>
        <p:nvSpPr>
          <p:cNvPr id="194" name="Google Shape;194;p6"/>
          <p:cNvSpPr/>
          <p:nvPr/>
        </p:nvSpPr>
        <p:spPr bwMode="auto">
          <a:xfrm>
            <a:off x="4644008" y="1942002"/>
            <a:ext cx="1584175" cy="504056"/>
          </a:xfrm>
          <a:prstGeom prst="leftRightArrow">
            <a:avLst>
              <a:gd name="adj1" fmla="val 33571"/>
              <a:gd name="adj2" fmla="val 73009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95" name="Google Shape;195;p6" descr="ÐÐ¶Ð¾Ð½ Ð£Ð¸ÐºÐ»Ð¸Ñ - Ð±Ð¸Ð¾Ð³ÑÐ°ÑÐ¸Ñ, ÑÐµÑÐ¾ÑÐ¼Ñ, ÑÐ°ÐºÑÑ"/>
          <p:cNvPicPr/>
          <p:nvPr/>
        </p:nvPicPr>
        <p:blipFill>
          <a:blip r:embed="rId2">
            <a:alphaModFix/>
          </a:blip>
          <a:srcRect l="0" t="0" r="0" b="0"/>
          <a:stretch/>
        </p:blipFill>
        <p:spPr bwMode="auto">
          <a:xfrm>
            <a:off x="172623" y="3356992"/>
            <a:ext cx="2069691" cy="25922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6" name="Google Shape;196;p6"/>
          <p:cNvSpPr txBox="1"/>
          <p:nvPr/>
        </p:nvSpPr>
        <p:spPr bwMode="auto">
          <a:xfrm>
            <a:off x="109013" y="5949280"/>
            <a:ext cx="2196907" cy="83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Джон Уинклиф, английский философ и реформатор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97" name="Google Shape;197;p6" descr="https://upload.wikimedia.org/wikipedia/commons/thumb/e/e9/Jan_Hus_2.jpg/800px-Jan_Hus_2.jpg"/>
          <p:cNvPicPr/>
          <p:nvPr/>
        </p:nvPicPr>
        <p:blipFill>
          <a:blip r:embed="rId3">
            <a:alphaModFix/>
          </a:blip>
          <a:srcRect l="0" t="0" r="0" b="0"/>
          <a:stretch/>
        </p:blipFill>
        <p:spPr bwMode="auto">
          <a:xfrm>
            <a:off x="2838329" y="3381279"/>
            <a:ext cx="1733671" cy="25680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198" name="Google Shape;198;p6"/>
          <p:cNvSpPr txBox="1"/>
          <p:nvPr/>
        </p:nvSpPr>
        <p:spPr bwMode="auto">
          <a:xfrm>
            <a:off x="2771800" y="5949280"/>
            <a:ext cx="1872208" cy="83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Ян Гус, чешский мыслитель и реформатор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99" name="Google Shape;199;p6" descr="https://upload.wikimedia.org/wikipedia/commons/e/e1/Muttich%2C_Kamil_Vladislav_-_Mistr_Jan_Hus_na_hranici_v_Kostnici_1415.jpg"/>
          <p:cNvPicPr/>
          <p:nvPr/>
        </p:nvPicPr>
        <p:blipFill>
          <a:blip r:embed="rId4">
            <a:alphaModFix/>
          </a:blip>
          <a:srcRect l="0" t="0" r="0" b="0"/>
          <a:stretch/>
        </p:blipFill>
        <p:spPr bwMode="auto">
          <a:xfrm>
            <a:off x="6732240" y="3381279"/>
            <a:ext cx="1824632" cy="25680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200" name="Google Shape;200;p6"/>
          <p:cNvSpPr txBox="1"/>
          <p:nvPr/>
        </p:nvSpPr>
        <p:spPr bwMode="auto">
          <a:xfrm>
            <a:off x="6708452" y="5949280"/>
            <a:ext cx="1872208" cy="83099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/>
            </a:pPr>
            <a:r>
              <a:rPr lang="ru-RU" sz="16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Ян Гус на костре в Констанце. Худ. Вл.Муттих. 1415 г.</a:t>
            </a:r>
            <a:endParaRPr sz="1600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01" name="Google Shape;201;p6"/>
          <p:cNvSpPr/>
          <p:nvPr/>
        </p:nvSpPr>
        <p:spPr bwMode="auto">
          <a:xfrm>
            <a:off x="991442" y="2742710"/>
            <a:ext cx="432048" cy="614281"/>
          </a:xfrm>
          <a:prstGeom prst="downArrow">
            <a:avLst>
              <a:gd name="adj1" fmla="val 50000"/>
              <a:gd name="adj2" fmla="val 79949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2" name="Google Shape;202;p6"/>
          <p:cNvSpPr/>
          <p:nvPr/>
        </p:nvSpPr>
        <p:spPr bwMode="auto">
          <a:xfrm>
            <a:off x="3489140" y="2742710"/>
            <a:ext cx="432048" cy="614281"/>
          </a:xfrm>
          <a:prstGeom prst="downArrow">
            <a:avLst>
              <a:gd name="adj1" fmla="val 50000"/>
              <a:gd name="adj2" fmla="val 79949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03" name="Google Shape;203;p6"/>
          <p:cNvSpPr/>
          <p:nvPr/>
        </p:nvSpPr>
        <p:spPr bwMode="auto">
          <a:xfrm>
            <a:off x="7428532" y="2742711"/>
            <a:ext cx="432048" cy="614281"/>
          </a:xfrm>
          <a:prstGeom prst="downArrow">
            <a:avLst>
              <a:gd name="adj1" fmla="val 50000"/>
              <a:gd name="adj2" fmla="val 79949"/>
            </a:avLst>
          </a:prstGeom>
          <a:solidFill>
            <a:schemeClr val="lt1"/>
          </a:solidFill>
          <a:ln>
            <a:noFill/>
          </a:ln>
          <a:effectLst>
            <a:outerShdw blurRad="38100" dist="254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8" name="Google Shape;208;p7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sz="3900" b="1">
                <a:solidFill>
                  <a:schemeClr val="accent2"/>
                </a:solidFill>
              </a:rPr>
              <a:t>Причины и предпосылки Реформации</a:t>
            </a:r>
            <a:endParaRPr sz="3900" b="1">
              <a:solidFill>
                <a:schemeClr val="accent2"/>
              </a:solidFill>
            </a:endParaRPr>
          </a:p>
        </p:txBody>
      </p:sp>
      <p:grpSp>
        <p:nvGrpSpPr>
          <p:cNvPr id="209" name="Google Shape;209;p7"/>
          <p:cNvGrpSpPr/>
          <p:nvPr/>
        </p:nvGrpSpPr>
        <p:grpSpPr bwMode="auto">
          <a:xfrm>
            <a:off x="221328" y="1630564"/>
            <a:ext cx="8701343" cy="5181047"/>
            <a:chOff x="78484" y="1764"/>
            <a:chExt cx="8701343" cy="5181047"/>
          </a:xfrm>
        </p:grpSpPr>
        <p:sp>
          <p:nvSpPr>
            <p:cNvPr id="210" name="Google Shape;210;p7"/>
            <p:cNvSpPr/>
            <p:nvPr/>
          </p:nvSpPr>
          <p:spPr bwMode="auto">
            <a:xfrm>
              <a:off x="3205021" y="2849459"/>
              <a:ext cx="2448269" cy="233335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211;p7"/>
            <p:cNvSpPr txBox="1"/>
            <p:nvPr/>
          </p:nvSpPr>
          <p:spPr bwMode="auto">
            <a:xfrm>
              <a:off x="3563562" y="3191170"/>
              <a:ext cx="1731187" cy="164993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Движущие силы Реформации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2" name="Google Shape;212;p7"/>
            <p:cNvSpPr/>
            <p:nvPr/>
          </p:nvSpPr>
          <p:spPr bwMode="auto">
            <a:xfrm rot="10800000">
              <a:off x="895157" y="3683632"/>
              <a:ext cx="2182821" cy="66500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3" name="Google Shape;213;p7"/>
            <p:cNvSpPr/>
            <p:nvPr/>
          </p:nvSpPr>
          <p:spPr bwMode="auto">
            <a:xfrm>
              <a:off x="78484" y="3362796"/>
              <a:ext cx="1633346" cy="13066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4" name="Google Shape;214;p7"/>
            <p:cNvSpPr txBox="1"/>
            <p:nvPr/>
          </p:nvSpPr>
          <p:spPr bwMode="auto">
            <a:xfrm>
              <a:off x="116755" y="3401067"/>
              <a:ext cx="1556804" cy="12301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горожане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5" name="Google Shape;215;p7"/>
            <p:cNvSpPr/>
            <p:nvPr/>
          </p:nvSpPr>
          <p:spPr bwMode="auto">
            <a:xfrm rot="-8640000">
              <a:off x="1359773" y="2253692"/>
              <a:ext cx="2202476" cy="66500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6" name="Google Shape;216;p7"/>
            <p:cNvSpPr/>
            <p:nvPr/>
          </p:nvSpPr>
          <p:spPr bwMode="auto">
            <a:xfrm>
              <a:off x="753417" y="1285564"/>
              <a:ext cx="1633346" cy="13066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7" name="Google Shape;217;p7"/>
            <p:cNvSpPr txBox="1"/>
            <p:nvPr/>
          </p:nvSpPr>
          <p:spPr bwMode="auto">
            <a:xfrm>
              <a:off x="791688" y="1323835"/>
              <a:ext cx="1556804" cy="12301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крестьяне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18" name="Google Shape;218;p7"/>
            <p:cNvSpPr/>
            <p:nvPr/>
          </p:nvSpPr>
          <p:spPr bwMode="auto">
            <a:xfrm rot="-6480000">
              <a:off x="2565862" y="1384104"/>
              <a:ext cx="2232262" cy="66500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9" name="Google Shape;219;p7"/>
            <p:cNvSpPr/>
            <p:nvPr/>
          </p:nvSpPr>
          <p:spPr bwMode="auto">
            <a:xfrm>
              <a:off x="2520417" y="1764"/>
              <a:ext cx="1633346" cy="13066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0" name="Google Shape;220;p7"/>
            <p:cNvSpPr txBox="1"/>
            <p:nvPr/>
          </p:nvSpPr>
          <p:spPr bwMode="auto">
            <a:xfrm>
              <a:off x="2558688" y="40035"/>
              <a:ext cx="1556804" cy="12301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учёные- богословы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1" name="Google Shape;221;p7"/>
            <p:cNvSpPr/>
            <p:nvPr/>
          </p:nvSpPr>
          <p:spPr bwMode="auto">
            <a:xfrm rot="-4320000">
              <a:off x="4060187" y="1384104"/>
              <a:ext cx="2232262" cy="66500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 bwMode="auto">
            <a:xfrm>
              <a:off x="4704548" y="1764"/>
              <a:ext cx="1633346" cy="13066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3" name="Google Shape;223;p7"/>
            <p:cNvSpPr txBox="1"/>
            <p:nvPr/>
          </p:nvSpPr>
          <p:spPr bwMode="auto">
            <a:xfrm>
              <a:off x="4742819" y="40035"/>
              <a:ext cx="1556804" cy="12301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студенты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4" name="Google Shape;224;p7"/>
            <p:cNvSpPr/>
            <p:nvPr/>
          </p:nvSpPr>
          <p:spPr bwMode="auto">
            <a:xfrm rot="-2160000">
              <a:off x="5296061" y="2253692"/>
              <a:ext cx="2202476" cy="66500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 bwMode="auto">
            <a:xfrm>
              <a:off x="6471547" y="1285564"/>
              <a:ext cx="1633346" cy="13066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6" name="Google Shape;226;p7"/>
            <p:cNvSpPr txBox="1"/>
            <p:nvPr/>
          </p:nvSpPr>
          <p:spPr bwMode="auto">
            <a:xfrm>
              <a:off x="6509818" y="1323835"/>
              <a:ext cx="1556804" cy="12301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обедневшее дворянство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27" name="Google Shape;227;p7"/>
            <p:cNvSpPr/>
            <p:nvPr/>
          </p:nvSpPr>
          <p:spPr bwMode="auto">
            <a:xfrm>
              <a:off x="5780333" y="3683632"/>
              <a:ext cx="2182821" cy="66500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rgbClr val="EBBFAF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8" name="Google Shape;228;p7"/>
            <p:cNvSpPr/>
            <p:nvPr/>
          </p:nvSpPr>
          <p:spPr bwMode="auto">
            <a:xfrm>
              <a:off x="7146481" y="3362796"/>
              <a:ext cx="1633346" cy="1306677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9" name="Google Shape;229;p7"/>
            <p:cNvSpPr txBox="1"/>
            <p:nvPr/>
          </p:nvSpPr>
          <p:spPr bwMode="auto">
            <a:xfrm>
              <a:off x="7184752" y="3401067"/>
              <a:ext cx="1556804" cy="1230135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короли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4" name="Google Shape;234;p8"/>
          <p:cNvSpPr txBox="1"/>
          <p:nvPr>
            <p:ph type="title"/>
          </p:nvPr>
        </p:nvSpPr>
        <p:spPr bwMode="auto">
          <a:xfrm>
            <a:off x="142844" y="0"/>
            <a:ext cx="8858312" cy="1219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pPr>
            <a:r>
              <a:rPr lang="ru-RU" b="1">
                <a:solidFill>
                  <a:schemeClr val="accent2"/>
                </a:solidFill>
              </a:rPr>
              <a:t>Начало Реформации в Германии</a:t>
            </a:r>
            <a:endParaRPr b="1">
              <a:solidFill>
                <a:schemeClr val="accent2"/>
              </a:solidFill>
            </a:endParaRPr>
          </a:p>
        </p:txBody>
      </p:sp>
      <p:grpSp>
        <p:nvGrpSpPr>
          <p:cNvPr id="235" name="Google Shape;235;p8"/>
          <p:cNvGrpSpPr/>
          <p:nvPr/>
        </p:nvGrpSpPr>
        <p:grpSpPr bwMode="auto">
          <a:xfrm>
            <a:off x="360191" y="1632735"/>
            <a:ext cx="8532290" cy="5032686"/>
            <a:chOff x="0" y="0"/>
            <a:chExt cx="8532290" cy="5032686"/>
          </a:xfrm>
        </p:grpSpPr>
        <p:sp>
          <p:nvSpPr>
            <p:cNvPr id="236" name="Google Shape;236;p8"/>
            <p:cNvSpPr/>
            <p:nvPr/>
          </p:nvSpPr>
          <p:spPr bwMode="auto">
            <a:xfrm>
              <a:off x="0" y="2066995"/>
              <a:ext cx="3208949" cy="8986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7" name="Google Shape;237;p8"/>
            <p:cNvSpPr txBox="1"/>
            <p:nvPr/>
          </p:nvSpPr>
          <p:spPr bwMode="auto">
            <a:xfrm>
              <a:off x="26321" y="2093317"/>
              <a:ext cx="3156305" cy="846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  <a:defRPr/>
              </a:pPr>
              <a:r>
                <a:rPr lang="ru-RU" sz="2000" b="1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Ситуация в Германии в начале XVI в.</a:t>
              </a:r>
              <a:endParaRPr sz="20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38" name="Google Shape;238;p8"/>
            <p:cNvSpPr/>
            <p:nvPr/>
          </p:nvSpPr>
          <p:spPr bwMode="auto">
            <a:xfrm rot="-4249259">
              <a:off x="2474194" y="1466798"/>
              <a:ext cx="2188463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9" name="Google Shape;239;p8"/>
            <p:cNvSpPr txBox="1"/>
            <p:nvPr/>
          </p:nvSpPr>
          <p:spPr bwMode="auto">
            <a:xfrm rot="-4249259">
              <a:off x="3513714" y="1428133"/>
              <a:ext cx="109423" cy="10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defRPr/>
              </a:pPr>
              <a:endPara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0" name="Google Shape;240;p8"/>
            <p:cNvSpPr/>
            <p:nvPr/>
          </p:nvSpPr>
          <p:spPr bwMode="auto">
            <a:xfrm>
              <a:off x="3927903" y="0"/>
              <a:ext cx="4604387" cy="8986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1" name="Google Shape;241;p8"/>
            <p:cNvSpPr txBox="1"/>
            <p:nvPr/>
          </p:nvSpPr>
          <p:spPr bwMode="auto">
            <a:xfrm>
              <a:off x="3954225" y="26321"/>
              <a:ext cx="4551743" cy="846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волна восстаний крестьян и горожан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2" name="Google Shape;242;p8"/>
            <p:cNvSpPr/>
            <p:nvPr/>
          </p:nvSpPr>
          <p:spPr bwMode="auto">
            <a:xfrm rot="-3310531">
              <a:off x="2938938" y="1983547"/>
              <a:ext cx="1258973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3" name="Google Shape;243;p8"/>
            <p:cNvSpPr txBox="1"/>
            <p:nvPr/>
          </p:nvSpPr>
          <p:spPr bwMode="auto">
            <a:xfrm rot="-3310531">
              <a:off x="3536951" y="1968120"/>
              <a:ext cx="62948" cy="62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4" name="Google Shape;244;p8"/>
            <p:cNvSpPr/>
            <p:nvPr/>
          </p:nvSpPr>
          <p:spPr bwMode="auto">
            <a:xfrm>
              <a:off x="3927903" y="1033497"/>
              <a:ext cx="4604387" cy="8986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5" name="Google Shape;245;p8"/>
            <p:cNvSpPr txBox="1"/>
            <p:nvPr/>
          </p:nvSpPr>
          <p:spPr bwMode="auto">
            <a:xfrm>
              <a:off x="3954225" y="1059819"/>
              <a:ext cx="4551743" cy="846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обострение противоречий между обеднев- шим рыцарством и князьями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46" name="Google Shape;246;p8"/>
            <p:cNvSpPr/>
            <p:nvPr/>
          </p:nvSpPr>
          <p:spPr bwMode="auto">
            <a:xfrm>
              <a:off x="3208948" y="2500296"/>
              <a:ext cx="718955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7" name="Google Shape;247;p8"/>
            <p:cNvSpPr txBox="1"/>
            <p:nvPr/>
          </p:nvSpPr>
          <p:spPr bwMode="auto">
            <a:xfrm>
              <a:off x="3550451" y="2498369"/>
              <a:ext cx="35947" cy="359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8" name="Google Shape;248;p8"/>
            <p:cNvSpPr/>
            <p:nvPr/>
          </p:nvSpPr>
          <p:spPr bwMode="auto">
            <a:xfrm>
              <a:off x="3927903" y="2066995"/>
              <a:ext cx="4604387" cy="8986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49" name="Google Shape;249;p8"/>
            <p:cNvSpPr txBox="1"/>
            <p:nvPr/>
          </p:nvSpPr>
          <p:spPr bwMode="auto">
            <a:xfrm>
              <a:off x="3954225" y="2093317"/>
              <a:ext cx="4551743" cy="846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политическая раздробленность государства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50" name="Google Shape;250;p8"/>
            <p:cNvSpPr/>
            <p:nvPr/>
          </p:nvSpPr>
          <p:spPr bwMode="auto">
            <a:xfrm rot="3310531">
              <a:off x="2938938" y="3017045"/>
              <a:ext cx="1258973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1" name="Google Shape;251;p8"/>
            <p:cNvSpPr txBox="1"/>
            <p:nvPr/>
          </p:nvSpPr>
          <p:spPr bwMode="auto">
            <a:xfrm rot="3310531">
              <a:off x="3536951" y="3001617"/>
              <a:ext cx="62948" cy="629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Arial"/>
                <a:buNone/>
                <a:defRPr/>
              </a:pPr>
              <a:endParaRPr sz="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2" name="Google Shape;252;p8"/>
            <p:cNvSpPr/>
            <p:nvPr/>
          </p:nvSpPr>
          <p:spPr bwMode="auto">
            <a:xfrm>
              <a:off x="3927903" y="3100494"/>
              <a:ext cx="4604387" cy="8986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3" name="Google Shape;253;p8"/>
            <p:cNvSpPr txBox="1"/>
            <p:nvPr/>
          </p:nvSpPr>
          <p:spPr bwMode="auto">
            <a:xfrm flipH="0" flipV="0">
              <a:off x="3954225" y="3126816"/>
              <a:ext cx="4578064" cy="846049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4" tIns="11424" rIns="11424" bIns="11424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всевластие католической церкви в государстве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  <p:sp>
          <p:nvSpPr>
            <p:cNvPr id="254" name="Google Shape;254;p8"/>
            <p:cNvSpPr/>
            <p:nvPr/>
          </p:nvSpPr>
          <p:spPr bwMode="auto">
            <a:xfrm rot="4249259">
              <a:off x="2474194" y="3533794"/>
              <a:ext cx="2188463" cy="32092"/>
            </a:xfrm>
            <a:custGeom>
              <a:avLst/>
              <a:gdLst/>
              <a:ahLst/>
              <a:cxnLst/>
              <a:rect l="l" t="t" r="r" b="b"/>
              <a:pathLst>
                <a:path w="120000" h="120000" fill="norm" stroke="1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AF62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5" name="Google Shape;255;p8"/>
            <p:cNvSpPr txBox="1"/>
            <p:nvPr/>
          </p:nvSpPr>
          <p:spPr bwMode="auto">
            <a:xfrm rot="4249259">
              <a:off x="3513714" y="3495129"/>
              <a:ext cx="109423" cy="109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  <a:defRPr/>
              </a:pPr>
              <a:endPara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6" name="Google Shape;256;p8"/>
            <p:cNvSpPr/>
            <p:nvPr/>
          </p:nvSpPr>
          <p:spPr bwMode="auto">
            <a:xfrm>
              <a:off x="3927903" y="4133992"/>
              <a:ext cx="4604387" cy="898694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7" name="Google Shape;257;p8"/>
            <p:cNvSpPr txBox="1"/>
            <p:nvPr/>
          </p:nvSpPr>
          <p:spPr bwMode="auto">
            <a:xfrm>
              <a:off x="3954225" y="4160314"/>
              <a:ext cx="4551743" cy="846050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defRPr/>
              </a:pPr>
              <a:r>
                <a:rPr lang="ru-RU" sz="1800" b="0" i="0" u="none" strike="noStrike" cap="none">
                  <a:solidFill>
                    <a:schemeClr val="dk1"/>
                  </a:solidFill>
                  <a:latin typeface="Cambria"/>
                  <a:ea typeface="Cambria"/>
                  <a:cs typeface="Cambria"/>
                </a:rPr>
                <a:t>возмущение населения богатом, роскошью и произволом католической церкви</a:t>
              </a:r>
              <a:endParaRPr sz="1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Median">
  <a:themeElements>
    <a:clrScheme name="Median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ONLYOFFICE/7.2.1.36</Application>
  <PresentationFormat>On-screen Show (4:3)</PresentationFormat>
  <Paragraphs>0</Paragraphs>
  <Slides>31</Slides>
  <Notes>31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Ситник П.В.</dc:creator>
  <cp:keywords/>
  <dc:description/>
  <dc:identifier/>
  <dc:language/>
  <cp:lastModifiedBy/>
  <cp:revision>1</cp:revision>
  <dcterms:created xsi:type="dcterms:W3CDTF">2007-05-01T17:03:23Z</dcterms:created>
  <dcterms:modified xsi:type="dcterms:W3CDTF">2025-12-05T16:00:02Z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filetime>2021-03-21T10:00:00Z</vt:filetime>
  </property>
</Properties>
</file>