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6C8C0F-2A45-42EE-8F2F-7FDCDEB7623C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104384-B769-4AE1-BE48-117096F7F85E}" type="slidenum">
              <a:rPr/>
              <a:t/>
            </a:fld>
            <a:endParaRPr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06C8C0F-2A45-42EE-8F2F-7FDCDEB7623C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104384-B769-4AE1-BE48-117096F7F85E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762000"/>
            <a:ext cx="2324100" cy="54102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143000" y="762000"/>
            <a:ext cx="7429500" cy="54102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06C8C0F-2A45-42EE-8F2F-7FDCDEB7623C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104384-B769-4AE1-BE48-117096F7F85E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06C8C0F-2A45-42EE-8F2F-7FDCDEB7623C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104384-B769-4AE1-BE48-117096F7F85E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06C8C0F-2A45-42EE-8F2F-7FDCDEB7623C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104384-B769-4AE1-BE48-117096F7F85E}" type="slidenum">
              <a:rPr/>
              <a:t/>
            </a:fld>
            <a:endParaRPr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06C8C0F-2A45-42EE-8F2F-7FDCDEB7623C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104384-B769-4AE1-BE48-117096F7F85E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06C8C0F-2A45-42EE-8F2F-7FDCDEB7623C}" type="datetimeFigureOut">
              <a:rPr/>
              <a:t/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104384-B769-4AE1-BE48-117096F7F85E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06C8C0F-2A45-42EE-8F2F-7FDCDEB7623C}" type="datetimeFigureOut">
              <a:rPr/>
              <a:t/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104384-B769-4AE1-BE48-117096F7F85E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06C8C0F-2A45-42EE-8F2F-7FDCDEB7623C}" type="datetimeFigureOut">
              <a:rPr/>
              <a:t/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104384-B769-4AE1-BE48-117096F7F85E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43000" y="2834640"/>
            <a:ext cx="3931920" cy="30175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06C8C0F-2A45-42EE-8F2F-7FDCDEB7623C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104384-B769-4AE1-BE48-117096F7F85E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06C8C0F-2A45-42EE-8F2F-7FDCDEB7623C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104384-B769-4AE1-BE48-117096F7F85E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accen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06C8C0F-2A45-42EE-8F2F-7FDCDEB7623C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6104384-B769-4AE1-BE48-117096F7F85E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/>
        <a:buChar char="•"/>
        <a:defRPr sz="2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8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nsp_dI5laU&#1041;&#1088;&#1072;&#1091;&#1079;&#1077;&#1088;%20Opera.lnk" TargetMode="External"/><Relationship Id="rId3" Type="http://schemas.openxmlformats.org/officeDocument/2006/relationships/image" Target="../media/image2.png"/><Relationship Id="rId4" Type="http://schemas.microsoft.com/office/2007/relationships/media" Target="../media/snsp_dI5laU?feature=oembed"/><Relationship Id="rId5" Type="http://schemas.openxmlformats.org/officeDocument/2006/relationships/video" Target="snsp_dI5laU?feature=oembed" TargetMode="External"/><Relationship Id="rId6" Type="http://schemas.openxmlformats.org/officeDocument/2006/relationships/hyperlink" Target="https://www.youtube.com/watch?v=snsp_dI5laU" TargetMode="Externa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09980" y="1198485"/>
            <a:ext cx="9966960" cy="10720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ru-RU"/>
              <a:t>Урок-практикум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709530" y="2466976"/>
            <a:ext cx="8767860" cy="27908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/>
              <a:t>Мир в эпоху Раннего и Высокого средневековья.</a:t>
            </a:r>
            <a:endParaRPr/>
          </a:p>
          <a:p>
            <a:pPr>
              <a:defRPr/>
            </a:pPr>
            <a:r>
              <a:rPr lang="ru-RU" sz="3600" b="1"/>
              <a:t>Первые государства на территории Беларуси</a:t>
            </a:r>
            <a:endParaRPr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425065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3121738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3000" y="2057398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091378951" name="Content Placeholder 3"/>
          <p:cNvSpPr>
            <a:spLocks noGrp="1"/>
          </p:cNvSpPr>
          <p:nvPr>
            <p:ph sz="half" idx="2"/>
          </p:nvPr>
        </p:nvSpPr>
        <p:spPr bwMode="auto">
          <a:xfrm flipH="0" flipV="0">
            <a:off x="8157305" y="804538"/>
            <a:ext cx="3523325" cy="52762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lang="ru-RU" sz="2800" b="1">
                <a:solidFill>
                  <a:schemeClr val="accent1">
                    <a:lumMod val="50000"/>
                  </a:schemeClr>
                </a:solidFill>
              </a:rPr>
              <a:t>В каких сражениях немаловажную роль сыграла личность полководца? Приведите примеры личностей и объясните своё мнение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5977981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14417" y="1287779"/>
            <a:ext cx="7520948" cy="5071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1611842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ТВОРЧЕСКОЕ ЗАДАНИЕ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489341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3000" y="2057398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00208049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67611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pic>
        <p:nvPicPr>
          <p:cNvPr id="129856111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17863" y="1636599"/>
            <a:ext cx="10700388" cy="4645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7053099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Поработаем с текстом с. 210 №4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18125608" name="Content Placeholder 2"/>
          <p:cNvSpPr>
            <a:spLocks noGrp="1"/>
          </p:cNvSpPr>
          <p:nvPr>
            <p:ph sz="half" idx="1"/>
          </p:nvPr>
        </p:nvSpPr>
        <p:spPr bwMode="auto">
          <a:xfrm flipH="0" flipV="0">
            <a:off x="444830" y="1146699"/>
            <a:ext cx="5453049" cy="549305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 sz="2200"/>
          </a:p>
          <a:p>
            <a:pPr>
              <a:defRPr/>
            </a:pPr>
            <a:r>
              <a:rPr sz="2200" b="0" i="0" u="none">
                <a:solidFill>
                  <a:schemeClr val="accent1">
                    <a:lumMod val="50000"/>
                  </a:schemeClr>
                </a:solidFill>
                <a:latin typeface="Enigmatic Unicode"/>
                <a:ea typeface="Times New Roman"/>
                <a:cs typeface="Enigmatic Unicode"/>
              </a:rPr>
              <a:t>А. Почему Владимир принял решение обратить свой народ в веру</a:t>
            </a:r>
            <a:r>
              <a:rPr lang="ru-RU" sz="2200" b="0" i="0" u="none">
                <a:solidFill>
                  <a:schemeClr val="accent1">
                    <a:lumMod val="50000"/>
                  </a:schemeClr>
                </a:solidFill>
                <a:latin typeface="Enigmatic Unicode"/>
                <a:ea typeface="Times New Roman"/>
                <a:cs typeface="Enigmatic Unicode"/>
              </a:rPr>
              <a:t> </a:t>
            </a:r>
            <a:r>
              <a:rPr sz="2200" b="0" i="0" u="none">
                <a:solidFill>
                  <a:schemeClr val="accent1">
                    <a:lumMod val="50000"/>
                  </a:schemeClr>
                </a:solidFill>
                <a:latin typeface="Enigmatic Unicode"/>
                <a:ea typeface="Times New Roman"/>
                <a:cs typeface="Enigmatic Unicode"/>
              </a:rPr>
              <a:t>в единого Бога?</a:t>
            </a:r>
            <a:br>
              <a:rPr sz="2200" b="0" i="0" u="none">
                <a:solidFill>
                  <a:schemeClr val="accent1">
                    <a:lumMod val="50000"/>
                  </a:schemeClr>
                </a:solidFill>
                <a:latin typeface="Enigmatic Unicode"/>
                <a:ea typeface="Times New Roman"/>
                <a:cs typeface="Enigmatic Unicode"/>
              </a:rPr>
            </a:br>
            <a:r>
              <a:rPr sz="2200" b="0" i="0" u="none">
                <a:solidFill>
                  <a:schemeClr val="accent1">
                    <a:lumMod val="50000"/>
                  </a:schemeClr>
                </a:solidFill>
                <a:latin typeface="Enigmatic Unicode"/>
                <a:ea typeface="Times New Roman"/>
                <a:cs typeface="Enigmatic Unicode"/>
              </a:rPr>
              <a:t>Б. Представители каких религий приходили к Владимиру, и ка</a:t>
            </a:r>
            <a:r>
              <a:rPr sz="2200" b="0" i="0" u="none">
                <a:solidFill>
                  <a:schemeClr val="accent1">
                    <a:lumMod val="50000"/>
                  </a:schemeClr>
                </a:solidFill>
                <a:latin typeface="Enigmatic Unicode"/>
                <a:ea typeface="Times New Roman"/>
                <a:cs typeface="Enigmatic Unicode"/>
              </a:rPr>
              <a:t>ковы были причины отказа им Владимиром?</a:t>
            </a:r>
            <a:endParaRPr sz="2200" b="0" i="0" u="none">
              <a:solidFill>
                <a:schemeClr val="accent1">
                  <a:lumMod val="50000"/>
                </a:schemeClr>
              </a:solidFill>
              <a:latin typeface="Enigmatic Unicode"/>
              <a:cs typeface="Enigmatic Unicode"/>
            </a:endParaRPr>
          </a:p>
          <a:p>
            <a:pPr marL="45719" indent="0">
              <a:buClr>
                <a:schemeClr val="accent1"/>
              </a:buClr>
              <a:buSzPct val="80000"/>
              <a:buFont typeface="Corbel"/>
              <a:buNone/>
              <a:defRPr/>
            </a:pPr>
            <a:r>
              <a:rPr lang="ru-RU" sz="2200">
                <a:solidFill>
                  <a:schemeClr val="accent1">
                    <a:lumMod val="50000"/>
                  </a:schemeClr>
                </a:solidFill>
                <a:latin typeface="Enigmatic Unicode"/>
                <a:cs typeface="Enigmatic Unicode"/>
              </a:rPr>
              <a:t>В.</a:t>
            </a:r>
            <a:r>
              <a:rPr sz="2200" b="0" i="0" u="none">
                <a:solidFill>
                  <a:schemeClr val="accent1">
                    <a:lumMod val="50000"/>
                  </a:schemeClr>
                </a:solidFill>
                <a:latin typeface="Enigmatic Unicode"/>
                <a:ea typeface="Times New Roman"/>
                <a:cs typeface="Enigmatic Unicode"/>
              </a:rPr>
              <a:t>Как вы считаете, описаны ли в тексте истинные причины вы</a:t>
            </a:r>
            <a:r>
              <a:rPr sz="2200" b="0" i="0" u="none">
                <a:solidFill>
                  <a:schemeClr val="accent1">
                    <a:lumMod val="50000"/>
                  </a:schemeClr>
                </a:solidFill>
                <a:latin typeface="Enigmatic Unicode"/>
                <a:ea typeface="Times New Roman"/>
                <a:cs typeface="Enigmatic Unicode"/>
              </a:rPr>
              <a:t>бора Владимира в пользу христианства византийского образца?</a:t>
            </a:r>
            <a:br>
              <a:rPr sz="2200" b="0" i="0" u="none">
                <a:solidFill>
                  <a:schemeClr val="accent1">
                    <a:lumMod val="50000"/>
                  </a:schemeClr>
                </a:solidFill>
                <a:latin typeface="Enigmatic Unicode"/>
                <a:ea typeface="Times New Roman"/>
                <a:cs typeface="Enigmatic Unicode"/>
              </a:rPr>
            </a:br>
            <a:r>
              <a:rPr sz="2200" b="0" i="0" u="none">
                <a:solidFill>
                  <a:schemeClr val="accent1">
                    <a:lumMod val="50000"/>
                  </a:schemeClr>
                </a:solidFill>
                <a:latin typeface="Enigmatic Unicode"/>
                <a:ea typeface="Times New Roman"/>
                <a:cs typeface="Enigmatic Unicode"/>
              </a:rPr>
              <a:t>Г. Как вы думаете, какова была главная, а какие второстепенные</a:t>
            </a:r>
            <a:r>
              <a:rPr lang="ru-RU" sz="2200" b="0" i="0" u="none">
                <a:solidFill>
                  <a:schemeClr val="accent1">
                    <a:lumMod val="50000"/>
                  </a:schemeClr>
                </a:solidFill>
                <a:latin typeface="Enigmatic Unicode"/>
                <a:ea typeface="Times New Roman"/>
                <a:cs typeface="Enigmatic Unicode"/>
              </a:rPr>
              <a:t> </a:t>
            </a:r>
            <a:r>
              <a:rPr sz="2200" b="0" i="0" u="none">
                <a:solidFill>
                  <a:schemeClr val="accent1">
                    <a:lumMod val="50000"/>
                  </a:schemeClr>
                </a:solidFill>
                <a:latin typeface="Enigmatic Unicode"/>
                <a:ea typeface="Times New Roman"/>
                <a:cs typeface="Enigmatic Unicode"/>
              </a:rPr>
              <a:t>причины выбора киевского князя?</a:t>
            </a:r>
            <a:br>
              <a:rPr sz="2200" b="0" i="0" u="none">
                <a:solidFill>
                  <a:schemeClr val="accent1">
                    <a:lumMod val="50000"/>
                  </a:schemeClr>
                </a:solidFill>
                <a:latin typeface="Enigmatic Unicode"/>
                <a:ea typeface="Times New Roman"/>
                <a:cs typeface="Enigmatic Unicode"/>
              </a:rPr>
            </a:br>
            <a:endParaRPr sz="2200">
              <a:solidFill>
                <a:schemeClr val="accent1">
                  <a:lumMod val="50000"/>
                </a:schemeClr>
              </a:solidFill>
              <a:latin typeface="Enigmatic Unicode"/>
              <a:cs typeface="Enigmatic Unicode"/>
            </a:endParaRPr>
          </a:p>
        </p:txBody>
      </p:sp>
      <p:sp>
        <p:nvSpPr>
          <p:cNvPr id="969101531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67611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pic>
        <p:nvPicPr>
          <p:cNvPr id="119602984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138305" y="1803276"/>
            <a:ext cx="5496390" cy="4373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4380829" name="Content Placeholder 2"/>
          <p:cNvSpPr>
            <a:spLocks noGrp="1"/>
          </p:cNvSpPr>
          <p:nvPr>
            <p:ph sz="half" idx="1"/>
          </p:nvPr>
        </p:nvSpPr>
        <p:spPr bwMode="auto">
          <a:xfrm flipH="0" flipV="0">
            <a:off x="1143000" y="2718786"/>
            <a:ext cx="4754880" cy="336197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571959157" name="Content Placeholder 3"/>
          <p:cNvSpPr>
            <a:spLocks noGrp="1"/>
          </p:cNvSpPr>
          <p:nvPr>
            <p:ph sz="half" idx="2"/>
          </p:nvPr>
        </p:nvSpPr>
        <p:spPr bwMode="auto">
          <a:xfrm flipH="0" flipV="0">
            <a:off x="6267611" y="2718786"/>
            <a:ext cx="4754880" cy="336197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193040824" name=""/>
          <p:cNvSpPr/>
          <p:nvPr/>
        </p:nvSpPr>
        <p:spPr bwMode="auto">
          <a:xfrm flipH="0" flipV="0">
            <a:off x="768494" y="2237911"/>
            <a:ext cx="5076917" cy="3930218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197084" name=""/>
          <p:cNvSpPr txBox="1"/>
          <p:nvPr/>
        </p:nvSpPr>
        <p:spPr bwMode="auto">
          <a:xfrm flipH="0" flipV="0">
            <a:off x="962694" y="3246120"/>
            <a:ext cx="4624182" cy="173739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3600" b="1">
                <a:solidFill>
                  <a:schemeClr val="accent1">
                    <a:lumMod val="50000"/>
                  </a:schemeClr>
                </a:solidFill>
              </a:rPr>
              <a:t>Какие умения мы сегодня развивали на уроке?</a:t>
            </a:r>
            <a:endParaRPr sz="36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00817248" name=""/>
          <p:cNvSpPr/>
          <p:nvPr/>
        </p:nvSpPr>
        <p:spPr bwMode="auto">
          <a:xfrm flipH="0" flipV="0">
            <a:off x="6267611" y="2126941"/>
            <a:ext cx="5218819" cy="3846989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chemeClr val="accent1">
                    <a:lumMod val="50000"/>
                  </a:schemeClr>
                </a:solidFill>
              </a:rPr>
              <a:t>Выполните дома творческое задание, вместо постера можно создать лэпбук по выбранной теме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330994" y="280987"/>
            <a:ext cx="6405104" cy="5643563"/>
          </a:xfrm>
          <a:prstGeom prst="rect">
            <a:avLst/>
          </a:prstGeom>
        </p:spPr>
      </p:pic>
      <p:sp>
        <p:nvSpPr>
          <p:cNvPr id="6" name="Облачко с текстом: овальное 5"/>
          <p:cNvSpPr/>
          <p:nvPr/>
        </p:nvSpPr>
        <p:spPr bwMode="auto">
          <a:xfrm>
            <a:off x="5657850" y="609599"/>
            <a:ext cx="5705475" cy="4282441"/>
          </a:xfrm>
          <a:prstGeom prst="wedgeEllipse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5962650" y="1609724"/>
            <a:ext cx="5400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1.Охарактеризуйте географическое положение Полоцка</a:t>
            </a:r>
            <a:endParaRPr/>
          </a:p>
          <a:p>
            <a:pPr>
              <a:defRPr/>
            </a:pPr>
            <a:r>
              <a:rPr lang="ru-RU" sz="2400" b="1"/>
              <a:t>2.Объясните влияние географических факторов на его развитие</a:t>
            </a:r>
            <a:endParaRPr/>
          </a:p>
          <a:p>
            <a:pPr>
              <a:defRPr/>
            </a:pPr>
            <a:r>
              <a:rPr lang="ru-RU" sz="2400" b="1"/>
              <a:t>3.Какое политическое значение имел город в 10 веке</a:t>
            </a:r>
            <a:endParaRPr sz="2400" b="1"/>
          </a:p>
        </p:txBody>
      </p:sp>
      <p:sp>
        <p:nvSpPr>
          <p:cNvPr id="8" name="TextBox 7"/>
          <p:cNvSpPr txBox="1"/>
          <p:nvPr/>
        </p:nvSpPr>
        <p:spPr bwMode="auto">
          <a:xfrm>
            <a:off x="7505700" y="5220653"/>
            <a:ext cx="455295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/>
              <a:t>Как вы думаете – возникновение и возвышение Полоцка случайность и закономерность?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u="sng">
                <a:solidFill>
                  <a:schemeClr val="accent1">
                    <a:lumMod val="50000"/>
                  </a:schemeClr>
                </a:solidFill>
                <a:hlinkClick r:id="rId2" tooltip="https://www.youtube.com/watch?v=snsp_dI5laUБраузер%20Opera.lnk"/>
              </a:rPr>
              <a:t>Древний Полоцк. </a:t>
            </a:r>
            <a:r>
              <a:rPr lang="ru-RU" u="sng">
                <a:solidFill>
                  <a:schemeClr val="accent1">
                    <a:lumMod val="50000"/>
                  </a:schemeClr>
                </a:solidFill>
                <a:hlinkClick r:id="rId2" tooltip="https://www.youtube.com/watch?v=snsp_dI5laUБраузер%20Opera.lnk"/>
              </a:rPr>
              <a:t>Видеоэкскурсия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Мультимедиа в Интернете 3" title="￐ﾟ￐ﾾ￐ﾻ￐ﾾ￑ﾆ￐ﾺ - ￐ﾱ￐ﾰ￑ﾂ￑ﾌ￐ﾺ￐ﾰ ￐ﾳ￐ﾾ￑ﾀ￐ﾾ￐ﾴ￐ﾾ￐ﾲ ￐ﾑ￐ﾵ￐ﾻ￐ﾾ￑ﾀ￑ﾃ￑ﾁ￑ﾁ￐ﾺ￐ﾸ￑ﾅ.">
            <a:hlinkClick r:id="" action="ppaction://media"/>
          </p:cNvPr>
          <p:cNvPicPr>
            <a:picLocks noChangeAspect="1" noGrp="1" noRot="1"/>
          </p:cNvPicPr>
          <p:nvPr>
            <p:ph idx="1"/>
            <a:videoFile r:link="rId5"/>
          </p:nvPr>
        </p:nvPicPr>
        <p:blipFill>
          <a:blip r:embed="rId3"/>
          <a:stretch/>
        </p:blipFill>
        <p:spPr bwMode="auto">
          <a:xfrm flipH="0" flipV="0">
            <a:off x="722257" y="1965959"/>
            <a:ext cx="7335773" cy="4405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 flipH="0" flipV="0">
            <a:off x="8192702" y="2343150"/>
            <a:ext cx="3808940" cy="64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b="1" u="sng">
                <a:hlinkClick r:id="rId6" tooltip="https://www.youtube.com/watch?v=snsp_dI5laU"/>
              </a:rPr>
              <a:t>https://www.youtube.com/watch?v=snsp_dI5laU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42900"/>
            <a:ext cx="10675620" cy="1028700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chemeClr val="tx2">
                    <a:lumMod val="50000"/>
                  </a:schemeClr>
                </a:solidFill>
              </a:rPr>
              <a:t>Мнение или факт?   С.207№2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23875" y="1152525"/>
            <a:ext cx="11258549" cy="5379482"/>
          </a:xfrm>
          <a:prstGeom prst="rect">
            <a:avLst/>
          </a:prstGeom>
          <a:blipFill>
            <a:blip r:embed="rId2">
              <a:alphaModFix amt="54000"/>
            </a:blip>
            <a:stretch/>
          </a:blipFill>
        </p:spPr>
        <p:txBody>
          <a:bodyPr/>
          <a:lstStyle/>
          <a:p>
            <a:pPr>
              <a:defRPr/>
            </a:pPr>
            <a:r>
              <a:rPr lang="ru-RU" sz="2400" b="1">
                <a:solidFill>
                  <a:schemeClr val="tx2">
                    <a:lumMod val="50000"/>
                  </a:schemeClr>
                </a:solidFill>
              </a:rPr>
              <a:t>Лес всегда играл огромную роль в  жизни человека, и  эпоха Средневековья — не исключение. Первые постановления, направленные на защиту лесов, появились в  Европе уже во второй половине XIII  в.</a:t>
            </a:r>
            <a:endParaRPr sz="2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 flipH="0" flipV="0">
            <a:off x="752475" y="5676899"/>
            <a:ext cx="10928226" cy="822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Познакомьтесь с выдержками из книги Х. </a:t>
            </a:r>
            <a:r>
              <a:rPr lang="ru-RU" sz="2400" b="1"/>
              <a:t>Кюстера</a:t>
            </a:r>
            <a:r>
              <a:rPr lang="ru-RU" sz="2400" b="1"/>
              <a:t> «История леса. Взгляд из Германии» и  ответьте на вопросы</a:t>
            </a:r>
            <a:endParaRPr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61975" y="476250"/>
            <a:ext cx="10934699" cy="5619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>
                <a:solidFill>
                  <a:schemeClr val="tx2">
                    <a:lumMod val="50000"/>
                  </a:schemeClr>
                </a:solidFill>
              </a:rPr>
              <a:t>«Валы и стены вокруг города поглощали гигантские объемы древесины, причем не только видные глазу городские ворота и частоколы, но и остававшиеся вне поля зрения фундаменты. Дома тоже строили из дерева, часто вплотную друг к другу… Улицы тоже нужно было укреплять, на них клали настилы из досок разной толщины… Из дерева строили мосты через реки… Сами лодки и корабли, как и повозки для транспортировки товаров по суше, также были деревянными. Нужно было дерево и многочисленным ремесленникам. Те, кто использовал его „только“ в качестве материала, например каретники (тележных дел мастера), столяры, бочары (бондари), плетельщики корзин, вязальщики метел, токари (резчики по дереву), и те, кто нуждался в деревянных инструментах, например сапожники со своими колодками (из граба), портные со своими аршинами, ткачи с их ткацкими станками, были всего лишь мелкими потребителями, их работа не отражалась на площади лесов. Много больше леса потребляли мясники, рыбаки, пекари, пивовары, гончары и кузнецы.».</a:t>
            </a:r>
            <a:endParaRPr sz="260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250" y="752475"/>
            <a:ext cx="10753725" cy="5343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400">
                <a:solidFill>
                  <a:schemeClr val="tx2">
                    <a:lumMod val="50000"/>
                  </a:schemeClr>
                </a:solidFill>
              </a:rPr>
              <a:t>А. Когда и почему в Европе стали задумываться о природоохранных мероприятиях в  отношении лесов?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tx2">
                    <a:lumMod val="50000"/>
                  </a:schemeClr>
                </a:solidFill>
              </a:rPr>
              <a:t> Б.  В чем автор видит основную причину сокращения лесов? 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tx2">
                    <a:lumMod val="50000"/>
                  </a:schemeClr>
                </a:solidFill>
              </a:rPr>
              <a:t>В.  Почему, по мнению автора, значительно больше леса потребляли мясники, рыбаки, пекари, пивовары, гончары и  кузнецы? 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tx2">
                    <a:lumMod val="50000"/>
                  </a:schemeClr>
                </a:solidFill>
              </a:rPr>
              <a:t>Г.  Продолжите список того, в  жертву чему приносились леса. 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tx2">
                    <a:lumMod val="50000"/>
                  </a:schemeClr>
                </a:solidFill>
              </a:rPr>
              <a:t>Д. Как вы думаете, были ли актуальны подобные проблемы с сокращением лесных массивов для белорусских земель в  XIII  в.? Свое мнение аргументируйте. </a:t>
            </a:r>
            <a:endParaRPr/>
          </a:p>
          <a:p>
            <a:pPr>
              <a:defRPr/>
            </a:pPr>
            <a:r>
              <a:rPr lang="ru-RU" sz="2400">
                <a:solidFill>
                  <a:schemeClr val="tx2">
                    <a:lumMod val="50000"/>
                  </a:schemeClr>
                </a:solidFill>
              </a:rPr>
              <a:t>Е. На основе анализа хозяйственной деятельности жителей Беларуси в X–XIII вв. приведите конкретные примеры, раскрывающие содержание пословицы: «Лес поит, кормит, одевает, укрывает, согревает».</a:t>
            </a:r>
            <a:endParaRPr sz="240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219076" y="381000"/>
            <a:ext cx="10796796" cy="57150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800">
                <a:solidFill>
                  <a:schemeClr val="accent1">
                    <a:lumMod val="50000"/>
                  </a:schemeClr>
                </a:solidFill>
              </a:rPr>
              <a:t> Леса являются одним из важнейших природных ресурсов нашей страны и  занимают 40% ее территории. Сегодня Беларусь входит в первую десятку лесных государств Европы. Назовите наиболее значимые республиканские акции, в  рамках которых каждый может внести свой вклад в  дело сохранения и  приумножения лесных богатств страны.</a:t>
            </a:r>
            <a:endParaRPr sz="28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Самый красивый лес осени в Нидерланд с Mystica Стоковое Фото - изображение  насчитывающей пуща, цветасто: 131314158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572125" y="2590800"/>
            <a:ext cx="5981699" cy="3992784"/>
          </a:xfrm>
          <a:prstGeom prst="rect">
            <a:avLst/>
          </a:prstGeom>
          <a:noFill/>
          <a:effectLst>
            <a:glow rad="241300">
              <a:schemeClr val="accent1">
                <a:alpha val="75000"/>
              </a:schemeClr>
            </a:glow>
          </a:effectLst>
        </p:spPr>
      </p:pic>
      <p:pic>
        <p:nvPicPr>
          <p:cNvPr id="1030" name="Picture 6" descr="Беловежская пуща - Министерство иностранных дел Республики Беларусь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42900" y="2871788"/>
            <a:ext cx="4933951" cy="2911031"/>
          </a:xfrm>
          <a:prstGeom prst="rect">
            <a:avLst/>
          </a:prstGeom>
          <a:noFill/>
          <a:effectLst>
            <a:glow rad="139700">
              <a:schemeClr val="accent1">
                <a:alpha val="63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143000" y="609599"/>
            <a:ext cx="9875520" cy="999477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tx2">
                    <a:lumMod val="50000"/>
                  </a:schemeClr>
                </a:solidFill>
              </a:rPr>
              <a:t>Соотнесите</a:t>
            </a:r>
            <a:endParaRPr/>
          </a:p>
        </p:txBody>
      </p:sp>
      <p:sp>
        <p:nvSpPr>
          <p:cNvPr id="4465823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3000" y="2057398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2033653330" name="Content Placeholder 3"/>
          <p:cNvSpPr>
            <a:spLocks noGrp="1"/>
          </p:cNvSpPr>
          <p:nvPr>
            <p:ph sz="half" idx="2"/>
          </p:nvPr>
        </p:nvSpPr>
        <p:spPr bwMode="auto">
          <a:xfrm flipH="0" flipV="0">
            <a:off x="7783126" y="721310"/>
            <a:ext cx="4258159" cy="5886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</a:rPr>
              <a:t>Серов «Ледовое побоище»</a:t>
            </a:r>
            <a:endParaRPr lang="ru-RU" sz="2400"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sz="2400"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</a:rPr>
              <a:t>Штейбен «Битва при Пуатье 732 г»</a:t>
            </a:r>
            <a:endParaRPr lang="ru-RU" sz="2400"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400"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</a:rPr>
              <a:t>Филиппович «Битва на Немиге»</a:t>
            </a:r>
            <a:endParaRPr lang="ru-RU" sz="2400"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400"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</a:rPr>
              <a:t>Рыженко «Калка»</a:t>
            </a:r>
            <a:endParaRPr lang="ru-RU" sz="2400"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400"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</a:rPr>
              <a:t>Фрагмент битвы при Гастингсе («Гобелен из Байё»)</a:t>
            </a:r>
            <a:endParaRPr sz="24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37108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77427" y="1396383"/>
            <a:ext cx="7505699" cy="5211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9700736" name="Title 7"/>
          <p:cNvSpPr>
            <a:spLocks noGrp="1"/>
          </p:cNvSpPr>
          <p:nvPr>
            <p:ph type="title"/>
          </p:nvPr>
        </p:nvSpPr>
        <p:spPr bwMode="auto">
          <a:xfrm flipH="0" flipV="0">
            <a:off x="500315" y="609599"/>
            <a:ext cx="11171067" cy="1929709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Заполните таблицу, охарактеризовав предложенные в предыдущем задании сражения. Какие еще битвы можно в нее включить?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86264977" name="Content Placeholder 2"/>
          <p:cNvSpPr>
            <a:spLocks noGrp="1"/>
          </p:cNvSpPr>
          <p:nvPr>
            <p:ph sz="half" idx="1"/>
          </p:nvPr>
        </p:nvSpPr>
        <p:spPr bwMode="auto">
          <a:xfrm flipH="0" flipV="0">
            <a:off x="1143000" y="2802014"/>
            <a:ext cx="4754880" cy="327874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855819869" name="Content Placeholder 3"/>
          <p:cNvSpPr>
            <a:spLocks noGrp="1"/>
          </p:cNvSpPr>
          <p:nvPr>
            <p:ph sz="half" idx="2"/>
          </p:nvPr>
        </p:nvSpPr>
        <p:spPr bwMode="auto">
          <a:xfrm flipH="0" flipV="0">
            <a:off x="6267611" y="3097936"/>
            <a:ext cx="4754880" cy="29828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pic>
        <p:nvPicPr>
          <p:cNvPr id="201927252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14147" y="2539309"/>
            <a:ext cx="10906928" cy="3869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Arial"/>
        <a:cs typeface="Arial"/>
      </a:majorFont>
      <a:minorFont>
        <a:latin typeface="Corbel"/>
        <a:ea typeface="Arial"/>
        <a:cs typeface="Arial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0</TotalTime>
  <Words>0</Words>
  <Application>ONLYOFFICE/7.2.1.36</Application>
  <DocSecurity>0</DocSecurity>
  <PresentationFormat>Широкоэкранный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Урок-практикум</dc:title>
  <dc:subject/>
  <dc:creator>Eliseenko O. A</dc:creator>
  <cp:keywords/>
  <dc:description/>
  <dc:identifier/>
  <dc:language/>
  <cp:lastModifiedBy/>
  <cp:revision>7</cp:revision>
  <dcterms:created xsi:type="dcterms:W3CDTF">2025-08-22T10:12:11Z</dcterms:created>
  <dcterms:modified xsi:type="dcterms:W3CDTF">2025-08-22T18:38:41Z</dcterms:modified>
  <cp:category/>
  <cp:contentStatus/>
  <cp:version/>
</cp:coreProperties>
</file>