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EFEAF39-789B-9287-5F18-3D8B688037C5}">
  <a:tblStyle styleId="{DEFEAF39-789B-9287-5F18-3D8B688037C5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presProps" Target="presProps.xml" /><Relationship Id="rId41" Type="http://schemas.openxmlformats.org/officeDocument/2006/relationships/tableStyles" Target="tableStyles.xml" /><Relationship Id="rId4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 bwMode="auto"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/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 fill="norm" stroke="1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/>
            <p:nvPr/>
          </p:nvSpPr>
          <p:spPr bwMode="auto">
            <a:xfrm>
              <a:off x="35926" y="5135024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 fill="norm" stroke="1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 fill="norm" stroke="1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algn="t" flip="none" sx="50000" sy="50000" tx="0" ty="0"/>
            </a:blipFill>
            <a:ln w="12700" cap="rnd" cmpd="thickThin" algn="ctr">
              <a:noFill/>
              <a:prstDash val="solid"/>
            </a:ln>
            <a:effectLst>
              <a:fillOverlay blend="mult">
                <a:gradFill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>
              <a:cxnSpLocks/>
            </p:cNvCxnSpPr>
            <p:nvPr/>
          </p:nvCxnSpPr>
          <p:spPr bwMode="auto"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15000">
                    <a:schemeClr val="accent1">
                      <a:shade val="40000"/>
                      <a:satMod val="110000"/>
                    </a:schemeClr>
                  </a:gs>
                  <a:gs pos="45000">
                    <a:schemeClr val="accent1">
                      <a:tint val="7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 bwMode="auto"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 bwMode="auto"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DB709E-2A80-4E5F-92F9-43681BA2F064}" type="datetimeFigureOut">
              <a:rPr lang="ru-RU"/>
              <a:t/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6315C5-787D-4695-9526-D3D065CEDE5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481329"/>
            <a:ext cx="8229600" cy="4386071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505F39F-22C2-41BF-815F-49715553450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7DB9189-3EEF-488B-BA49-B827F62A60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44013" y="274640"/>
            <a:ext cx="1777470" cy="5592761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1"/>
            <a:ext cx="6324600" cy="559276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19E2FD9-047E-4234-8FB3-1F20BE73BFD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5F5991C-BAC2-4E86-8A09-5229EB3E00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ADCD36B-3068-4D59-9D35-1804D55FE10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3BE28E2-E063-4CBE-A299-0D161C7BA8E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ашивка 10"/>
          <p:cNvSpPr/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15"/>
          <p:cNvSpPr/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193148-8CB7-49F5-A8C8-F5E406D9B2D3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4D21C27-B17A-426D-B7DC-2A312B783393}" type="slidenum">
              <a:rPr lang="ru-RU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B16756B-7D07-4D10-AC06-97394E40AF5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513B787-0BDC-4B46-B326-2AC072ECDCF9}" type="slidenum">
              <a:rPr lang="ru-RU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TxTwoObj" userDrawn="1">
  <p:cSld name="Сравнение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3F19A36-7090-45AC-90CC-586A969A4B9A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9E825773-CA95-4EE6-A6A5-600AF3F1AA9E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4BC7783-B7C9-4278-9D82-231B3A88744C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DC37BA4-DD3B-4FB9-BCAC-311136E74B19}" type="slidenum">
              <a:rPr lang="ru-RU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608247-C5ED-4CFD-8A1D-9D49E606B55A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DBEBED0-B94A-4A15-B742-3FABF703D2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4876800"/>
            <a:ext cx="7481776" cy="457200"/>
          </a:xfrm>
        </p:spPr>
        <p:txBody>
          <a:bodyPr anchor="t">
            <a:noAutofit/>
          </a:bodyPr>
          <a:lstStyle>
            <a:lvl1pPr algn="r">
              <a:buNone/>
              <a:defRPr sz="25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828BD4CB-57D3-44ED-97DD-CDD8003A510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4CED238-6556-4BA3-8315-F29507AF4903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 fill="norm" stroke="1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 fill="norm" stroke="1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algn="t" flip="none" sx="50000" sy="50000" tx="0" ty="0"/>
          </a:blipFill>
          <a:ln w="12700" cap="rnd" cmpd="thickThin" algn="ctr">
            <a:noFill/>
            <a:prstDash val="solid"/>
          </a:ln>
          <a:effectLst>
            <a:fillOverlay blend="mult">
              <a:gradFill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20"/>
          <p:cNvSpPr/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141232" y="5443402"/>
            <a:ext cx="7162800" cy="648232"/>
          </a:xfrm>
          <a:prstGeom prst="rect">
            <a:avLst/>
          </a:prstGeo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" y="4865121"/>
            <a:ext cx="8075432" cy="562672"/>
          </a:xfrm>
          <a:prstGeom prst="rect">
            <a:avLst/>
          </a:prstGeom>
          <a:noFill/>
        </p:spPr>
        <p:txBody>
          <a:bodyPr anchor="t"/>
          <a:lstStyle>
            <a:lvl1pPr marR="0" algn="r">
              <a:buNone/>
              <a:defRPr sz="30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17FBEA-8D68-4F2E-9F21-C4F90F39BB0B}" type="datetimeFigureOut">
              <a:rPr lang="ru-RU"/>
              <a:t/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7D44EC-1A67-4658-9583-0DDC99989CAF}" type="slidenum">
              <a:rPr lang="ru-RU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 fill="norm" stroke="1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 fill="norm" stroke="1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algn="t" flip="none" sx="50000" sy="50000" tx="0" ty="0"/>
          </a:blipFill>
          <a:ln w="12700" cap="rnd" cmpd="thickThin" algn="ctr">
            <a:noFill/>
            <a:prstDash val="solid"/>
          </a:ln>
          <a:effectLst>
            <a:fillOverlay blend="mult">
              <a:gradFill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 bwMode="auto"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AAAE7-F01E-41A3-945E-576EDD93C9DF}" type="datetimeFigureOut">
              <a:rPr lang="ru-RU"/>
              <a:t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/>
          </a:bodyPr>
          <a:lstStyle>
            <a:lvl1pPr algn="r">
              <a:defRPr sz="1000">
                <a:latin typeface="Lucida Sans Unicode"/>
              </a:defRPr>
            </a:lvl1pPr>
          </a:lstStyle>
          <a:p>
            <a:pPr>
              <a:defRPr/>
            </a:pPr>
            <a:fld id="{2E8CFF5D-5B16-4DA3-BB2D-729414CA4267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spcAft>
          <a:spcPts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4100" b="1">
          <a:solidFill>
            <a:schemeClr val="tx2"/>
          </a:solidFill>
          <a:latin typeface="Lucida Sans Unicode"/>
        </a:defRPr>
      </a:lvl2pPr>
      <a:lvl3pPr algn="l">
        <a:spcBef>
          <a:spcPts val="0"/>
        </a:spcBef>
        <a:spcAft>
          <a:spcPts val="0"/>
        </a:spcAft>
        <a:defRPr sz="4100" b="1">
          <a:solidFill>
            <a:schemeClr val="tx2"/>
          </a:solidFill>
          <a:latin typeface="Lucida Sans Unicode"/>
        </a:defRPr>
      </a:lvl3pPr>
      <a:lvl4pPr algn="l">
        <a:spcBef>
          <a:spcPts val="0"/>
        </a:spcBef>
        <a:spcAft>
          <a:spcPts val="0"/>
        </a:spcAft>
        <a:defRPr sz="4100" b="1">
          <a:solidFill>
            <a:schemeClr val="tx2"/>
          </a:solidFill>
          <a:latin typeface="Lucida Sans Unicode"/>
        </a:defRPr>
      </a:lvl4pPr>
      <a:lvl5pPr algn="l">
        <a:spcBef>
          <a:spcPts val="0"/>
        </a:spcBef>
        <a:spcAft>
          <a:spcPts val="0"/>
        </a:spcAft>
        <a:defRPr sz="4100" b="1">
          <a:solidFill>
            <a:schemeClr val="tx2"/>
          </a:solidFill>
          <a:latin typeface="Lucida Sans Unicode"/>
        </a:defRPr>
      </a:lvl5pPr>
      <a:lvl6pPr marL="457200" algn="l">
        <a:spcBef>
          <a:spcPts val="0"/>
        </a:spcBef>
        <a:spcAft>
          <a:spcPts val="0"/>
        </a:spcAft>
        <a:defRPr sz="4100" b="1">
          <a:solidFill>
            <a:schemeClr val="tx2"/>
          </a:solidFill>
          <a:latin typeface="Lucida Sans Unicode"/>
        </a:defRPr>
      </a:lvl6pPr>
      <a:lvl7pPr marL="914400" algn="l">
        <a:spcBef>
          <a:spcPts val="0"/>
        </a:spcBef>
        <a:spcAft>
          <a:spcPts val="0"/>
        </a:spcAft>
        <a:defRPr sz="4100" b="1">
          <a:solidFill>
            <a:schemeClr val="tx2"/>
          </a:solidFill>
          <a:latin typeface="Lucida Sans Unicode"/>
        </a:defRPr>
      </a:lvl7pPr>
      <a:lvl8pPr marL="1371600" algn="l">
        <a:spcBef>
          <a:spcPts val="0"/>
        </a:spcBef>
        <a:spcAft>
          <a:spcPts val="0"/>
        </a:spcAft>
        <a:defRPr sz="4100" b="1">
          <a:solidFill>
            <a:schemeClr val="tx2"/>
          </a:solidFill>
          <a:latin typeface="Lucida Sans Unicode"/>
        </a:defRPr>
      </a:lvl8pPr>
      <a:lvl9pPr marL="1828800" algn="l">
        <a:spcBef>
          <a:spcPts val="0"/>
        </a:spcBef>
        <a:spcAft>
          <a:spcPts val="0"/>
        </a:spcAft>
        <a:defRPr sz="4100" b="1">
          <a:solidFill>
            <a:schemeClr val="tx2"/>
          </a:solidFill>
          <a:latin typeface="Lucida Sans Unicode"/>
        </a:defRPr>
      </a:lvl9pPr>
    </p:titleStyle>
    <p:bodyStyle>
      <a:lvl1pPr marL="365125" indent="-255588" algn="l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>
        <a:spcBef>
          <a:spcPts val="325"/>
        </a:spcBef>
        <a:spcAft>
          <a:spcPts val="0"/>
        </a:spcAft>
        <a:buClr>
          <a:schemeClr val="accent1"/>
        </a:buClr>
        <a:buFont typeface="Verdana"/>
        <a:buChar char="◦"/>
        <a:defRPr sz="23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>
        <a:spcBef>
          <a:spcPts val="350"/>
        </a:spcBef>
        <a:spcAft>
          <a:spcPts val="0"/>
        </a:spcAft>
        <a:buClr>
          <a:schemeClr val="accent2"/>
        </a:buClr>
        <a:buSzPct val="100000"/>
        <a:buFont typeface="Wingdings 2"/>
        <a:buChar char="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>
        <a:spcBef>
          <a:spcPts val="350"/>
        </a:spcBef>
        <a:spcAft>
          <a:spcPts val="0"/>
        </a:spcAft>
        <a:buClr>
          <a:schemeClr val="accent2"/>
        </a:buClr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>
        <a:spcBef>
          <a:spcPts val="350"/>
        </a:spcBef>
        <a:spcAft>
          <a:spcPts val="0"/>
        </a:spcAft>
        <a:buClr>
          <a:schemeClr val="accent2"/>
        </a:buClr>
        <a:buFont typeface="Wingdings 2"/>
        <a:buChar char="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>
        <a:spcBef>
          <a:spcPts val="350"/>
        </a:spcBef>
        <a:buClr>
          <a:schemeClr val="accent3"/>
        </a:buClr>
        <a:buFont typeface="Wingdings 2"/>
        <a:buChar char="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>
        <a:spcBef>
          <a:spcPts val="350"/>
        </a:spcBef>
        <a:buClr>
          <a:schemeClr val="accent3"/>
        </a:buClr>
        <a:buFont typeface="Wingdings 2"/>
        <a:buChar char="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>
        <a:spcBef>
          <a:spcPts val="350"/>
        </a:spcBef>
        <a:buClr>
          <a:schemeClr val="accent3"/>
        </a:buClr>
        <a:buFont typeface="Wingdings 2"/>
        <a:buChar char="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>
        <a:spcBef>
          <a:spcPts val="350"/>
        </a:spcBef>
        <a:buClr>
          <a:schemeClr val="accent3"/>
        </a:buClr>
        <a:buFont typeface="Wingdings 2"/>
        <a:buChar char="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357299"/>
            <a:ext cx="7772400" cy="1714511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3600"/>
              <a:t>Страны </a:t>
            </a:r>
            <a:r>
              <a:rPr lang="ru-RU" sz="3600"/>
              <a:t>Западной Европы и </a:t>
            </a:r>
            <a:r>
              <a:rPr lang="ru-RU" sz="3600"/>
              <a:t>США в 1918-1939 гг.</a:t>
            </a:r>
            <a:endParaRPr lang="ru-RU" sz="360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85800" y="3611563"/>
            <a:ext cx="7772400" cy="1200150"/>
          </a:xfrm>
        </p:spPr>
        <p:txBody>
          <a:bodyPr/>
          <a:lstStyle/>
          <a:p>
            <a:pPr marR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7452436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algn="just"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Демографические потери: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Огромные человеческие жертвы, рост числа инвалидов.</a:t>
            </a:r>
            <a:endParaRPr sz="2600">
              <a:latin typeface="Times New Roman"/>
              <a:cs typeface="Times New Roman"/>
            </a:endParaRPr>
          </a:p>
          <a:p>
            <a:pPr algn="just"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Финансовый крах: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Подрыв финансовой стабильности, гиперинфляция (особенно в Германии). </a:t>
            </a:r>
            <a:r>
              <a:rPr sz="2600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Пример: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Банкнота в 100 миллиардов марок 1923 г., обесценивавшаяся за несколько дней. 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США  укрепились экономически, став кредиторами европейских государств.</a:t>
            </a:r>
            <a:endParaRPr sz="2600"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Структурный кризис: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Переход предприятий с военных рельсов на мирные вызвал спад производства, безработицу и банкротства.</a:t>
            </a:r>
            <a:endParaRPr sz="9000"/>
          </a:p>
        </p:txBody>
      </p:sp>
      <p:sp>
        <p:nvSpPr>
          <p:cNvPr id="1131554634" name="Заголовок 6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just">
              <a:defRPr/>
            </a:pPr>
            <a:r>
              <a:rPr lang="ru-RU" sz="4100" b="1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Экономические последствия войны</a:t>
            </a:r>
            <a:endParaRPr sz="4100"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285750" y="1481138"/>
            <a:ext cx="8572500" cy="4525962"/>
          </a:xfrm>
        </p:spPr>
        <p:txBody>
          <a:bodyPr/>
          <a:lstStyle/>
          <a:p>
            <a:pPr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1918-1921 гг. – создание коммунистических партий в большинстве стран Запада</a:t>
            </a:r>
            <a:endParaRPr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endParaRPr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Март 1919 г. – образование </a:t>
            </a:r>
            <a:r>
              <a:rPr lang="ru-RU" i="1">
                <a:latin typeface="Times New Roman"/>
                <a:cs typeface="Times New Roman"/>
              </a:rPr>
              <a:t>Коминтерна </a:t>
            </a:r>
            <a:r>
              <a:rPr lang="ru-RU" i="1">
                <a:latin typeface="Times New Roman"/>
                <a:cs typeface="Times New Roman"/>
              </a:rPr>
              <a:t> (Коммунистического интернационала)</a:t>
            </a:r>
            <a:r>
              <a:rPr lang="ru-RU">
                <a:latin typeface="Times New Roman"/>
                <a:cs typeface="Times New Roman"/>
              </a:rPr>
              <a:t> – штаба мирового коммунистического движения</a:t>
            </a:r>
            <a:endParaRPr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endParaRPr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1920-1923 гг. – неудачные попытки коммунистов поднять революции в Болгарии и Германии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14422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3200">
                <a:latin typeface="Times New Roman"/>
                <a:cs typeface="Times New Roman"/>
              </a:rPr>
              <a:t>Рост мирового коммунистического движения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00108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2800">
                <a:latin typeface="Times New Roman"/>
                <a:cs typeface="Times New Roman"/>
              </a:rPr>
              <a:t>Президиум </a:t>
            </a:r>
            <a:r>
              <a:rPr lang="en-US" sz="2800">
                <a:latin typeface="Times New Roman"/>
                <a:cs typeface="Times New Roman"/>
              </a:rPr>
              <a:t>I</a:t>
            </a:r>
            <a:r>
              <a:rPr lang="ru-RU" sz="2800">
                <a:latin typeface="Times New Roman"/>
                <a:cs typeface="Times New Roman"/>
              </a:rPr>
              <a:t> Конгресса Коминтерна </a:t>
            </a:r>
            <a:br>
              <a:rPr lang="ru-RU" sz="2800">
                <a:latin typeface="Times New Roman"/>
                <a:cs typeface="Times New Roman"/>
              </a:rPr>
            </a:br>
            <a:r>
              <a:rPr lang="ru-RU" sz="2800">
                <a:latin typeface="Times New Roman"/>
                <a:cs typeface="Times New Roman"/>
              </a:rPr>
              <a:t>(март 1919 г.)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3315" name="Picture 2" descr="C:\Users\Пользователь\Downloads\1 конгресс Коминтерна.jp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877888"/>
            <a:ext cx="9144000" cy="5980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988018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21905752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48949077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9620249" cy="6874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buFont typeface="Wingdings 3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Реакция на рост революционного и коммунистического движения в мире:</a:t>
            </a:r>
            <a:endParaRPr sz="2800"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Предоставление женщинам права голоса на выборах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Легализация профсоюзной деятельности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Установление 8-часового рабочего дня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Законодательное закрепление основ социального страхования и пенсионного обеспечения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3200">
                <a:latin typeface="Times New Roman"/>
                <a:cs typeface="Times New Roman"/>
              </a:rPr>
              <a:t>Социальные и политические реформы</a:t>
            </a:r>
            <a:endParaRPr lang="ru-RU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9278749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97916" y="1481137"/>
            <a:ext cx="8588883" cy="4525961"/>
          </a:xfrm>
        </p:spPr>
        <p:txBody>
          <a:bodyPr/>
          <a:lstStyle/>
          <a:p>
            <a:pPr algn="just"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Ноябрьская революция 1918–1919 гг. в Германии: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Падение монархии, установление Веймарской демократической республики.</a:t>
            </a:r>
            <a:endParaRPr sz="2200">
              <a:latin typeface="Times New Roman"/>
              <a:cs typeface="Times New Roman"/>
            </a:endParaRPr>
          </a:p>
          <a:p>
            <a:pPr algn="just"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Буржуазно-демократические революции в Австрии (1918) и Венгрии (1918).</a:t>
            </a:r>
            <a:endParaRPr sz="2200">
              <a:latin typeface="Times New Roman"/>
              <a:cs typeface="Times New Roman"/>
            </a:endParaRPr>
          </a:p>
          <a:p>
            <a:pPr algn="just"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Социалистические революции (советские республики) в Венгрии (1919), Баварии (1919), Словакии (1919) — просуществовали непродолжительное время из-за внутренней слабости и внешнего давления.</a:t>
            </a:r>
            <a:endParaRPr sz="2200">
              <a:latin typeface="Times New Roman"/>
              <a:cs typeface="Times New Roman"/>
            </a:endParaRPr>
          </a:p>
          <a:p>
            <a:pPr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Почему революций удалось избежать в странах-победительницах: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Патриотический подъем после победы, проведение реформ правящими кругами для снижения напряженности.</a:t>
            </a:r>
            <a:endParaRPr sz="7200"/>
          </a:p>
        </p:txBody>
      </p:sp>
      <p:sp>
        <p:nvSpPr>
          <p:cNvPr id="132636045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Социально-политические перемены и революции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142875" y="1000125"/>
            <a:ext cx="8786813" cy="550068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normAutofit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>
                <a:latin typeface="Times New Roman"/>
                <a:cs typeface="Times New Roman"/>
              </a:rPr>
              <a:t>Стабилизация капитализма на основе довоенного нерегулируемого рынка</a:t>
            </a:r>
            <a:endParaRPr>
              <a:latin typeface="Times New Roman"/>
              <a:cs typeface="Times New Roman"/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>
                <a:latin typeface="Times New Roman"/>
                <a:cs typeface="Times New Roman"/>
              </a:rPr>
              <a:t>Восстановление золотого стандарта</a:t>
            </a:r>
            <a:endParaRPr>
              <a:latin typeface="Times New Roman"/>
              <a:cs typeface="Times New Roman"/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>
                <a:latin typeface="Times New Roman"/>
                <a:cs typeface="Times New Roman"/>
              </a:rPr>
              <a:t>Подъем экономики</a:t>
            </a:r>
            <a:endParaRPr>
              <a:latin typeface="Times New Roman"/>
              <a:cs typeface="Times New Roman"/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>
                <a:latin typeface="Times New Roman"/>
                <a:cs typeface="Times New Roman"/>
              </a:rPr>
              <a:t>Спад революционного и забастовочного движения</a:t>
            </a:r>
            <a:endParaRPr>
              <a:latin typeface="Times New Roman"/>
              <a:cs typeface="Times New Roman"/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>
                <a:latin typeface="Times New Roman"/>
                <a:cs typeface="Times New Roman"/>
              </a:rPr>
              <a:t>Политическая стабилизация, продолжение социальных и политических реформ (Франция, Великобритания, США и др.)</a:t>
            </a:r>
            <a:endParaRPr>
              <a:latin typeface="Times New Roman"/>
              <a:cs typeface="Times New Roman"/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>
                <a:latin typeface="Times New Roman"/>
                <a:cs typeface="Times New Roman"/>
              </a:rPr>
              <a:t>Политическая и экономическая нестабильность в Германии</a:t>
            </a:r>
            <a:endParaRPr>
              <a:latin typeface="Times New Roman"/>
              <a:cs typeface="Times New Roman"/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>
                <a:latin typeface="Times New Roman"/>
                <a:cs typeface="Times New Roman"/>
              </a:rPr>
              <a:t>Реализация планов финансово-экономической помощи Германии (</a:t>
            </a:r>
            <a:r>
              <a:rPr lang="ru-RU" i="1">
                <a:latin typeface="Times New Roman"/>
                <a:cs typeface="Times New Roman"/>
              </a:rPr>
              <a:t>Планы </a:t>
            </a:r>
            <a:r>
              <a:rPr lang="ru-RU" i="1">
                <a:latin typeface="Times New Roman"/>
                <a:cs typeface="Times New Roman"/>
              </a:rPr>
              <a:t>Дауэса</a:t>
            </a:r>
            <a:r>
              <a:rPr lang="ru-RU" i="1">
                <a:latin typeface="Times New Roman"/>
                <a:cs typeface="Times New Roman"/>
              </a:rPr>
              <a:t> и Юнга</a:t>
            </a:r>
            <a:r>
              <a:rPr lang="ru-RU">
                <a:latin typeface="Times New Roman"/>
                <a:cs typeface="Times New Roman"/>
              </a:rPr>
              <a:t>)  </a:t>
            </a:r>
            <a:endParaRPr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00108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2800">
                <a:latin typeface="Times New Roman"/>
                <a:cs typeface="Times New Roman"/>
              </a:rPr>
              <a:t>Тенденции развития стран Европы и США в период стабилизации капитализма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3358994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55477308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150279204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96874" y="274637"/>
            <a:ext cx="7885486" cy="637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0359346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457199" y="1102831"/>
            <a:ext cx="4114800" cy="4904267"/>
          </a:xfrm>
        </p:spPr>
        <p:txBody>
          <a:bodyPr/>
          <a:lstStyle/>
          <a:p>
            <a:pPr marL="109536" indent="0"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Первая страна, где фашисты пришли к власти.</a:t>
            </a:r>
            <a:endParaRPr sz="2200">
              <a:latin typeface="Times New Roman"/>
              <a:cs typeface="Times New Roman"/>
            </a:endParaRPr>
          </a:p>
          <a:p>
            <a:pPr marL="109536" indent="0"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Лидер: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Бенито Муссолини.</a:t>
            </a:r>
            <a:endParaRPr sz="2200">
              <a:latin typeface="Times New Roman"/>
              <a:cs typeface="Times New Roman"/>
            </a:endParaRPr>
          </a:p>
          <a:p>
            <a:pPr marL="109536" indent="0"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Событие: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«Поход на Рим» (27–30 октября 1922 г.). Муссолини был назначен премьер-министром королем Виктором Эммануилом III.</a:t>
            </a:r>
            <a:endParaRPr sz="2200">
              <a:latin typeface="Times New Roman"/>
              <a:cs typeface="Times New Roman"/>
            </a:endParaRPr>
          </a:p>
          <a:p>
            <a:pPr marL="109536" indent="0"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Причины успеха (по мнению историка Ф. Филиппи):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Высокая инфляция, безработица, противостояние левых и правых (угроза гражданской войны), надежда короля на стабильность.</a:t>
            </a:r>
            <a:endParaRPr sz="7200"/>
          </a:p>
        </p:txBody>
      </p:sp>
      <p:sp>
        <p:nvSpPr>
          <p:cNvPr id="77827661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Зарождение фашизма. Италия</a:t>
            </a:r>
            <a:r>
              <a:rPr sz="14000">
                <a:latin typeface="Times New Roman"/>
                <a:cs typeface="Times New Roman"/>
              </a:rPr>
              <a:t> </a:t>
            </a:r>
            <a:r>
              <a:rPr sz="3600">
                <a:latin typeface="Times New Roman"/>
                <a:cs typeface="Times New Roman"/>
              </a:rPr>
              <a:t>1922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4979118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106458" y="1102831"/>
            <a:ext cx="3837360" cy="2492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561568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106458" y="3827638"/>
            <a:ext cx="2059010" cy="2721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8782983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457200" y="1252360"/>
            <a:ext cx="5417452" cy="4754738"/>
          </a:xfrm>
        </p:spPr>
        <p:txBody>
          <a:bodyPr/>
          <a:lstStyle/>
          <a:p>
            <a:pPr marL="109536" indent="0"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sz="1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Возникновение НСДАП 1919-1920 (Национал-социалистическая рабочая партия Германии) во главе 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 А. Гитлером.</a:t>
            </a:r>
            <a:endParaRPr sz="2600">
              <a:latin typeface="Times New Roman"/>
              <a:cs typeface="Times New Roman"/>
            </a:endParaRPr>
          </a:p>
          <a:p>
            <a:pPr marL="109536" indent="0"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Идеология фашизма: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Ликвидация парламентской демократии, установление тоталитарного государства, стремление к полному контролю над обществом. Расширение жизненного пространства</a:t>
            </a:r>
            <a:endParaRPr/>
          </a:p>
        </p:txBody>
      </p:sp>
      <p:sp>
        <p:nvSpPr>
          <p:cNvPr id="873658800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>
                <a:latin typeface="Times New Roman"/>
                <a:cs typeface="Times New Roman"/>
              </a:rPr>
              <a:t>Германия 1933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213552370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1" flipV="0">
            <a:off x="5833846" y="3986388"/>
            <a:ext cx="3281006" cy="2601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1918-1923 гг. - период революционного подъема</a:t>
            </a:r>
            <a:endParaRPr/>
          </a:p>
          <a:p>
            <a:pPr>
              <a:defRPr/>
            </a:pPr>
            <a:r>
              <a:rPr lang="ru-RU"/>
              <a:t>1924 – 1929 гг. – период стабилизации капитализма</a:t>
            </a:r>
            <a:endParaRPr/>
          </a:p>
          <a:p>
            <a:pPr>
              <a:defRPr/>
            </a:pPr>
            <a:r>
              <a:rPr lang="ru-RU"/>
              <a:t>1929-1933 гг. – период мирового экономического кризиса («Великой депрессии»)</a:t>
            </a:r>
            <a:endParaRPr/>
          </a:p>
          <a:p>
            <a:pPr>
              <a:defRPr/>
            </a:pPr>
            <a:r>
              <a:rPr lang="ru-RU"/>
              <a:t>1933-1939 гг. – период роста фашистской и военной угрозы накануне Второй мировой войны</a:t>
            </a:r>
            <a:endParaRPr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3200"/>
              <a:t>Периодизация</a:t>
            </a:r>
            <a:endParaRPr lang="ru-RU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48245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15488662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190154559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14759" y="94942"/>
            <a:ext cx="8757289" cy="6567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9783371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1.Отложенный спрос населения: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Массовый спрос на товары, накопленный за годы войны.</a:t>
            </a:r>
            <a:endParaRPr sz="28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2.Масштабные восстановительные работы: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Восстановление разрушенной инфраструктуры.</a:t>
            </a:r>
            <a:endParaRPr sz="28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3.Техническое переоснащение: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Вн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едрение конвейера (Генри Форд), развитие новых отраслей (автомобилестроение, электротехника, химическая промышленность).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4.Совершенствование организации труда.</a:t>
            </a:r>
            <a:endParaRPr sz="10000"/>
          </a:p>
        </p:txBody>
      </p:sp>
      <p:sp>
        <p:nvSpPr>
          <p:cNvPr id="1256873094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Период экономической стабилизации (1924–1929). «Эра просперити»  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Факторы роста: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2145697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9898131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20088907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258207"/>
            <a:ext cx="8894999" cy="667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187484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81797830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158140538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28599" y="100797"/>
            <a:ext cx="8686800" cy="6506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285750" y="1481138"/>
            <a:ext cx="8572500" cy="4525962"/>
          </a:xfrm>
        </p:spPr>
        <p:txBody>
          <a:bodyPr/>
          <a:lstStyle/>
          <a:p>
            <a:pPr>
              <a:defRPr/>
            </a:pPr>
            <a:endParaRPr lang="ru-RU"/>
          </a:p>
          <a:p>
            <a:pPr>
              <a:buFont typeface="Wingdings 3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Мировой экономический кризис </a:t>
            </a:r>
            <a:r>
              <a:rPr lang="ru-RU" sz="2800" i="1">
                <a:latin typeface="Times New Roman"/>
                <a:cs typeface="Times New Roman"/>
              </a:rPr>
              <a:t>1929-1933 гг.</a:t>
            </a:r>
            <a:endParaRPr sz="2800"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endParaRPr sz="2800"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Самый тяжелый экономический кризис в истории стран Запада</a:t>
            </a:r>
            <a:endParaRPr sz="2800"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endParaRPr sz="2800"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Был </a:t>
            </a:r>
            <a:r>
              <a:rPr lang="ru-RU" sz="2800" i="1">
                <a:latin typeface="Times New Roman"/>
                <a:cs typeface="Times New Roman"/>
              </a:rPr>
              <a:t>системным и структурным </a:t>
            </a:r>
            <a:r>
              <a:rPr lang="ru-RU" sz="2800">
                <a:latin typeface="Times New Roman"/>
                <a:cs typeface="Times New Roman"/>
              </a:rPr>
              <a:t>– это был кризис определенного этапа в развитии капитализма</a:t>
            </a:r>
            <a:br>
              <a:rPr lang="ru-RU" sz="2800">
                <a:latin typeface="Times New Roman"/>
                <a:cs typeface="Times New Roman"/>
              </a:rPr>
            </a:b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4800">
                <a:latin typeface="Times New Roman"/>
                <a:cs typeface="Times New Roman"/>
              </a:rPr>
              <a:t>«Великая депрессия»</a:t>
            </a:r>
            <a:br>
              <a:rPr lang="ru-RU" sz="4800">
                <a:latin typeface="Times New Roman"/>
                <a:cs typeface="Times New Roman"/>
              </a:rPr>
            </a:b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285750" y="1143000"/>
            <a:ext cx="8572500" cy="4864100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Структурный кризис экономики: появление массового производства не было подкреплено массовым потреблением</a:t>
            </a:r>
            <a:endParaRPr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Значительное превышение предложения над спросом (перепроизводство)</a:t>
            </a:r>
            <a:endParaRPr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Нехватка денежной массы в условиях восстановления золотого стандарта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Спекуляции ценными бумагами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2984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2800"/>
              <a:t>Причины кризиса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285750" y="1071563"/>
            <a:ext cx="8572500" cy="4935537"/>
          </a:xfrm>
        </p:spPr>
        <p:txBody>
          <a:bodyPr/>
          <a:lstStyle/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Самый продолжительный кризис в истории</a:t>
            </a:r>
            <a:endParaRPr sz="3200"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Охватил все страны мира (кроме СССР)</a:t>
            </a:r>
            <a:endParaRPr sz="3200"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Падение производства (в 2 и более раза)</a:t>
            </a: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Кризис охватил все сферы жизни общества (экономическую, политическую, социальную)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2984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2800"/>
              <a:t>Особенности кризиса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 bwMode="auto">
          <a:xfrm flipH="0" flipV="0">
            <a:off x="285750" y="732013"/>
            <a:ext cx="8572500" cy="5275085"/>
          </a:xfrm>
        </p:spPr>
        <p:txBody>
          <a:bodyPr/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Финансовый кризис (биржевой крах)</a:t>
            </a: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Падение производства</a:t>
            </a: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Разорение частных предпринимателей и фермеров</a:t>
            </a: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Массовая безработица</a:t>
            </a: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Падение доходов всех слоев населения</a:t>
            </a: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Обострение социальных противоречий, рост социальных конфликтов</a:t>
            </a: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>
                <a:latin typeface="Times New Roman"/>
                <a:cs typeface="Times New Roman"/>
              </a:rPr>
              <a:t>Обострение международных отношений</a:t>
            </a:r>
            <a:endParaRPr sz="3200">
              <a:latin typeface="Times New Roman"/>
              <a:cs typeface="Times New Roman"/>
            </a:endParaRPr>
          </a:p>
          <a:p>
            <a:pPr>
              <a:defRPr/>
            </a:pP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85860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3600">
                <a:latin typeface="Times New Roman"/>
                <a:cs typeface="Times New Roman"/>
              </a:rPr>
              <a:t>Проявления кризиса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500"/>
              <a:t>США: очередь за бесплатным обедом для безработных</a:t>
            </a:r>
            <a:endParaRPr lang="ru-RU" sz="2500"/>
          </a:p>
        </p:txBody>
      </p:sp>
      <p:pic>
        <p:nvPicPr>
          <p:cNvPr id="21507" name="Picture 2" descr="C:\Users\Пользователь\Downloads\великая депрессия.jp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642938"/>
            <a:ext cx="9144000" cy="6215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spcAft>
                <a:spcPts val="0"/>
              </a:spcAft>
              <a:defRPr/>
            </a:pPr>
            <a:endParaRPr lang="ru-RU" sz="2500"/>
          </a:p>
        </p:txBody>
      </p:sp>
      <p:pic>
        <p:nvPicPr>
          <p:cNvPr id="22531" name="Picture 2" descr="C:\Users\Пользователь\Downloads\Дети безработных.jp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857625" y="-57150"/>
            <a:ext cx="5286375" cy="6915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500062" y="1857375"/>
            <a:ext cx="3092521" cy="9449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800" b="1">
                <a:solidFill>
                  <a:srgbClr val="464646"/>
                </a:solidFill>
                <a:latin typeface="Times New Roman"/>
                <a:ea typeface="+mj-ea"/>
                <a:cs typeface="Times New Roman"/>
              </a:rPr>
              <a:t>США: </a:t>
            </a:r>
            <a:endParaRPr sz="2800">
              <a:latin typeface="Times New Roman"/>
              <a:cs typeface="Times New Roman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800" b="1">
                <a:solidFill>
                  <a:srgbClr val="464646"/>
                </a:solidFill>
                <a:latin typeface="Times New Roman"/>
                <a:ea typeface="+mj-ea"/>
                <a:cs typeface="Times New Roman"/>
              </a:rPr>
              <a:t>дети безработных</a:t>
            </a:r>
            <a:endParaRPr lang="ru-RU" sz="2500" b="1">
              <a:solidFill>
                <a:srgbClr val="464646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5350048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33921433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113697331" name="Рисунок 4" descr="Изображение выглядит как текст,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rcRect l="0" t="0" r="0" b="2596"/>
          <a:stretch/>
        </p:blipFill>
        <p:spPr bwMode="auto">
          <a:xfrm flipH="0" flipV="0">
            <a:off x="70030" y="201488"/>
            <a:ext cx="8618503" cy="5805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0" y="785813"/>
          <a:ext cx="9144000" cy="5227637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{DEFEAF39-789B-9287-5F18-3D8B688037C5}</a:tableStyleId>
              </a:tblPr>
              <a:tblGrid>
                <a:gridCol w="3214678"/>
                <a:gridCol w="3143272"/>
                <a:gridCol w="2786050"/>
              </a:tblGrid>
              <a:tr h="85349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500"/>
                        <a:t>Либерально-реформистский</a:t>
                      </a:r>
                      <a:endParaRPr lang="ru-RU" sz="2500"/>
                    </a:p>
                  </a:txBody>
                  <a:tcPr marT="45722" marB="45722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500"/>
                        <a:t>Социально-демократический</a:t>
                      </a:r>
                      <a:endParaRPr lang="ru-RU" sz="2500"/>
                    </a:p>
                  </a:txBody>
                  <a:tcPr marT="45722" marB="45722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500"/>
                        <a:t>Тоталитарный (фашистский)</a:t>
                      </a:r>
                      <a:endParaRPr lang="ru-RU" sz="2500"/>
                    </a:p>
                  </a:txBody>
                  <a:tcPr marT="45722" marB="45722"/>
                </a:tc>
              </a:tr>
              <a:tr h="853492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США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500"/>
                        <a:t>Великобритания</a:t>
                      </a:r>
                      <a:endParaRPr lang="ru-RU" sz="2500"/>
                    </a:p>
                  </a:txBody>
                  <a:tcPr marT="45722" marB="45722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Франция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500"/>
                        <a:t>Испания</a:t>
                      </a:r>
                      <a:endParaRPr lang="ru-RU" sz="2500"/>
                    </a:p>
                  </a:txBody>
                  <a:tcPr marT="45722" marB="45722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Германия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500"/>
                        <a:t>Италия</a:t>
                      </a:r>
                      <a:endParaRPr lang="ru-RU" sz="2500"/>
                    </a:p>
                  </a:txBody>
                  <a:tcPr marT="45722" marB="45722"/>
                </a:tc>
              </a:tr>
              <a:tr h="352065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Осуществление экономических и социальных реформ,</a:t>
                      </a:r>
                      <a:r>
                        <a:rPr lang="ru-RU" sz="2500"/>
                        <a:t> </a:t>
                      </a:r>
                      <a:r>
                        <a:rPr lang="ru-RU" sz="2500"/>
                        <a:t>направ</a:t>
                      </a:r>
                      <a:r>
                        <a:rPr lang="ru-RU" sz="2500"/>
                        <a:t>-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500"/>
                        <a:t>ленных на усиление </a:t>
                      </a:r>
                      <a:r>
                        <a:rPr lang="ru-RU" sz="2500"/>
                        <a:t>государ</a:t>
                      </a:r>
                      <a:r>
                        <a:rPr lang="ru-RU" sz="2500"/>
                        <a:t>-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500"/>
                        <a:t>ственного</a:t>
                      </a:r>
                      <a:r>
                        <a:rPr lang="ru-RU" sz="2500"/>
                        <a:t> </a:t>
                      </a:r>
                      <a:r>
                        <a:rPr lang="ru-RU" sz="2500"/>
                        <a:t>регули</a:t>
                      </a:r>
                      <a:r>
                        <a:rPr lang="ru-RU" sz="2500"/>
                        <a:t>-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500"/>
                        <a:t>рования</a:t>
                      </a:r>
                      <a:r>
                        <a:rPr lang="ru-RU" sz="2500"/>
                        <a:t> рыночной экономики</a:t>
                      </a:r>
                      <a:endParaRPr lang="ru-RU" sz="2500"/>
                    </a:p>
                  </a:txBody>
                  <a:tcPr marT="45722" marB="45722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Осуществление экономических и социальных реформ, рост</a:t>
                      </a:r>
                      <a:r>
                        <a:rPr lang="ru-RU" sz="2500"/>
                        <a:t> политического влияния левых (коммунисты, социалисты, радикалы) партий</a:t>
                      </a:r>
                      <a:endParaRPr lang="ru-RU" sz="2500"/>
                    </a:p>
                  </a:txBody>
                  <a:tcPr marT="45722" marB="45722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Установление тоталитарных фашистских диктатур,</a:t>
                      </a:r>
                      <a:r>
                        <a:rPr lang="ru-RU" sz="2500"/>
                        <a:t> </a:t>
                      </a:r>
                      <a:r>
                        <a:rPr lang="ru-RU" sz="2500"/>
                        <a:t>огосу</a:t>
                      </a:r>
                      <a:endParaRPr lang="ru-RU" sz="2500"/>
                    </a:p>
                    <a:p>
                      <a:pPr>
                        <a:defRPr/>
                      </a:pPr>
                      <a:r>
                        <a:rPr lang="ru-RU" sz="2500"/>
                        <a:t>дарствление</a:t>
                      </a:r>
                      <a:r>
                        <a:rPr lang="ru-RU" sz="2500"/>
                        <a:t>, </a:t>
                      </a:r>
                      <a:r>
                        <a:rPr lang="ru-RU" sz="2500" i="1"/>
                        <a:t>милитаризация </a:t>
                      </a:r>
                      <a:r>
                        <a:rPr lang="ru-RU" sz="2500"/>
                        <a:t>экономики</a:t>
                      </a:r>
                      <a:endParaRPr lang="ru-RU" sz="2500"/>
                    </a:p>
                  </a:txBody>
                  <a:tcPr marT="45722" marB="45722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85794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2800"/>
              <a:t>Пути выхода из кризиса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buFont typeface="Wingdings 3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Первый в истории опыт государственного регулирования рыночной экономики – яркий пример либерально-реформистского пути выхода из кризиса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endParaRPr sz="2800"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r>
              <a:rPr lang="ru-RU" sz="2800">
                <a:latin typeface="Times New Roman"/>
                <a:cs typeface="Times New Roman"/>
              </a:rPr>
              <a:t>Инициатор – Президент США </a:t>
            </a:r>
            <a:r>
              <a:rPr lang="ru-RU" sz="2800" i="1">
                <a:latin typeface="Times New Roman"/>
                <a:cs typeface="Times New Roman"/>
              </a:rPr>
              <a:t>Ф.Д. Рузвельт </a:t>
            </a:r>
            <a:r>
              <a:rPr lang="ru-RU" sz="2800">
                <a:latin typeface="Times New Roman"/>
                <a:cs typeface="Times New Roman"/>
              </a:rPr>
              <a:t>(1933-1945 гг.)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85860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3600">
                <a:latin typeface="Times New Roman"/>
                <a:cs typeface="Times New Roman"/>
              </a:rPr>
              <a:t>Политика Нового курса в США</a:t>
            </a:r>
            <a:br>
              <a:rPr lang="ru-RU" sz="3600">
                <a:latin typeface="Times New Roman"/>
                <a:cs typeface="Times New Roman"/>
              </a:rPr>
            </a:br>
            <a:r>
              <a:rPr lang="ru-RU" sz="3600">
                <a:latin typeface="Times New Roman"/>
                <a:cs typeface="Times New Roman"/>
              </a:rPr>
              <a:t>(1933-1939 гг.)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spcAft>
                <a:spcPts val="0"/>
              </a:spcAft>
              <a:defRPr/>
            </a:pPr>
            <a:endParaRPr lang="ru-RU" sz="2800"/>
          </a:p>
        </p:txBody>
      </p:sp>
      <p:pic>
        <p:nvPicPr>
          <p:cNvPr id="25603" name="Picture 2" descr="C:\Users\Пользователь\Downloads\Рузвельт.jpg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643313" y="0"/>
            <a:ext cx="550068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214313" y="2571750"/>
            <a:ext cx="3106737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800" b="1">
                <a:solidFill>
                  <a:srgbClr val="464646"/>
                </a:solidFill>
                <a:latin typeface="+mn-lt"/>
                <a:ea typeface="+mj-ea"/>
                <a:cs typeface="+mj-cs"/>
              </a:rPr>
              <a:t>Ф.Д. Рузвельт (1882-1945)</a:t>
            </a:r>
            <a:endParaRPr/>
          </a:p>
          <a:p>
            <a:pPr algn="ctr">
              <a:spcAft>
                <a:spcPts val="0"/>
              </a:spcAft>
              <a:defRPr/>
            </a:pPr>
            <a:r>
              <a:rPr lang="ru-RU" sz="2800" b="1">
                <a:solidFill>
                  <a:srgbClr val="464646"/>
                </a:solidFill>
                <a:latin typeface="+mn-lt"/>
                <a:ea typeface="+mj-ea"/>
                <a:cs typeface="+mj-cs"/>
              </a:rPr>
              <a:t>32-й Президент США</a:t>
            </a:r>
            <a:endParaRPr lang="ru-RU" sz="2800" b="1">
              <a:solidFill>
                <a:srgbClr val="464646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214313" y="571500"/>
            <a:ext cx="8715375" cy="6286500"/>
          </a:xfrm>
        </p:spPr>
        <p:txBody>
          <a:bodyPr/>
          <a:lstStyle/>
          <a:p>
            <a:pPr>
              <a:defRPr/>
            </a:pPr>
            <a:r>
              <a:rPr lang="ru-RU" sz="2500">
                <a:latin typeface="Times New Roman"/>
                <a:cs typeface="Times New Roman"/>
              </a:rPr>
              <a:t>«Закон восстановления промышленности» (Закон НИРА) 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500">
                <a:latin typeface="Times New Roman"/>
                <a:cs typeface="Times New Roman"/>
              </a:rPr>
              <a:t>Введение «Кодекса честной конкуренции»,ограничивавшего возможности предпринимателей повышать цены, снижать </a:t>
            </a:r>
            <a:endParaRPr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r>
              <a:rPr lang="ru-RU" sz="2500">
                <a:latin typeface="Times New Roman"/>
                <a:cs typeface="Times New Roman"/>
              </a:rPr>
              <a:t>  размеры заработной платы, увеличивать</a:t>
            </a:r>
            <a:endParaRPr>
              <a:latin typeface="Times New Roman"/>
              <a:cs typeface="Times New Roman"/>
            </a:endParaRPr>
          </a:p>
          <a:p>
            <a:pPr>
              <a:buFont typeface="Wingdings 3"/>
              <a:buNone/>
              <a:defRPr/>
            </a:pPr>
            <a:r>
              <a:rPr lang="ru-RU" sz="2500">
                <a:latin typeface="Times New Roman"/>
                <a:cs typeface="Times New Roman"/>
              </a:rPr>
              <a:t>  продолжительность рабочего дня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500">
                <a:latin typeface="Times New Roman"/>
                <a:cs typeface="Times New Roman"/>
              </a:rPr>
              <a:t> Внедрение «Закона регулирования сельского   хозяйства» (Закон ААА), дотации фермерам за сокращение посевных площадей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500">
                <a:latin typeface="Times New Roman"/>
                <a:cs typeface="Times New Roman"/>
              </a:rPr>
              <a:t>Установление минимальной заработной платы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500">
                <a:latin typeface="Times New Roman"/>
                <a:cs typeface="Times New Roman"/>
              </a:rPr>
              <a:t>Легализация деятельности профсоюзов (Закон Вагнера, 1935 г.)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500">
                <a:latin typeface="Times New Roman"/>
                <a:cs typeface="Times New Roman"/>
              </a:rPr>
              <a:t>Организация общественных работ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500">
                <a:latin typeface="Times New Roman"/>
                <a:cs typeface="Times New Roman"/>
              </a:rPr>
              <a:t>Выплата пособий по безработице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  <a:p>
            <a:pPr>
              <a:buFont typeface="Wingdings 3"/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-214338"/>
            <a:ext cx="8229600" cy="857256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2800" b="1">
                <a:latin typeface="Times New Roman"/>
                <a:cs typeface="Times New Roman"/>
              </a:rPr>
              <a:t>Мероприятия Нового курса</a:t>
            </a:r>
            <a:endParaRPr sz="28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214313" y="1481138"/>
            <a:ext cx="8786812" cy="4876800"/>
          </a:xfrm>
        </p:spPr>
        <p:txBody>
          <a:bodyPr/>
          <a:lstStyle/>
          <a:p>
            <a:pPr>
              <a:defRPr/>
            </a:pPr>
            <a:r>
              <a:rPr lang="ru-RU"/>
              <a:t>Первый опыт государственного регулирования рыночной экономики в условиях экономического кризиса</a:t>
            </a:r>
            <a:endParaRPr/>
          </a:p>
          <a:p>
            <a:pPr>
              <a:buFont typeface="Wingdings 3"/>
              <a:buNone/>
              <a:defRPr/>
            </a:pPr>
            <a:endParaRPr lang="ru-RU"/>
          </a:p>
          <a:p>
            <a:pPr>
              <a:defRPr/>
            </a:pPr>
            <a:r>
              <a:rPr lang="ru-RU"/>
              <a:t>Вывод экономики США из «Великой депрессии»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Рост социальных гарантий трудящихся со стороны государства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Рост популярности Ф.Д. Рузвельта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14422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2800">
                <a:latin typeface="Times New Roman"/>
                <a:cs typeface="Times New Roman"/>
              </a:rPr>
              <a:t>Значение политики Нового курса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585594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67749617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126380731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79374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1801180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8578347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168606580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332799"/>
            <a:ext cx="9309286" cy="6972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117008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Кризис Версальско-Вашингтонской системы: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Экономический кризис разрушил стабильность середины 1920-х гг., обострил противоречия между ведущими державами.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Угроза новой войны: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Установление фашистских и милитаристских режимов (Германия, Италия, Япония), которые взяли курс на силовой передел мира.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endParaRPr sz="9000"/>
          </a:p>
        </p:txBody>
      </p:sp>
      <p:sp>
        <p:nvSpPr>
          <p:cNvPr id="1496908216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Обострение международных отношений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0455850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457200" y="1481137"/>
            <a:ext cx="8229600" cy="4860042"/>
          </a:xfrm>
        </p:spPr>
        <p:txBody>
          <a:bodyPr/>
          <a:lstStyle/>
          <a:p>
            <a:pPr marL="109536" indent="0"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 развитии стран Запада выделяются несколько этапов, характеризующихся чередованием кризисов и стабилизации: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1918–1923 гг. — Послевоенный кризис: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Экономическая депрессия, социально-политическая нестабильность, революции.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1924–1929 гг. — Период стабилизации: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Экономический подъем («просперити»), политическая стабилизация, реформизм.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1929–1933 гг. — Великая депрессия: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Мировой экономический кризис, социальные потрясения, нарастание радикализма.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1933–1939 гг. — Выход из кризиса: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Формирование системы государственного регулирования, обострение международной напряженности.</a:t>
            </a:r>
            <a:endParaRPr sz="7200"/>
          </a:p>
        </p:txBody>
      </p:sp>
      <p:sp>
        <p:nvSpPr>
          <p:cNvPr id="1876647557" name="Заголовок 6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4100" b="1" i="0" u="none" strike="noStrike" cap="none" spc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Периодизация и основные этапы развития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9267831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4685216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182402317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8749" y="423333"/>
            <a:ext cx="8428865" cy="5812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1933612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97527911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62549746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5833" y="52916"/>
            <a:ext cx="9078614" cy="676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0753319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32891946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Послевоенный кризис (1918–1923)</a:t>
            </a:r>
            <a:endParaRPr sz="13000"/>
          </a:p>
        </p:txBody>
      </p:sp>
      <p:pic>
        <p:nvPicPr>
          <p:cNvPr id="19549550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74994" y="1137708"/>
            <a:ext cx="8211805" cy="540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9052122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algn="just"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Распавшиеся империи: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Австро-Венгрия, Российская империя, Германская империя, Османская империя.</a:t>
            </a:r>
            <a:endParaRPr sz="2200">
              <a:latin typeface="Times New Roman"/>
              <a:cs typeface="Times New Roman"/>
            </a:endParaRPr>
          </a:p>
          <a:p>
            <a:pPr algn="just"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Новые государства: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Чехословакия, Венгрия, Австрия, Королевство сербов, хорватов и словенцев (Югославия), Польша, Эстония, Латвия, Литва, Финляндия.</a:t>
            </a:r>
            <a:endParaRPr sz="2200">
              <a:latin typeface="Times New Roman"/>
              <a:cs typeface="Times New Roman"/>
            </a:endParaRPr>
          </a:p>
          <a:p>
            <a:pPr algn="just"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Изменение территории Германии: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Германия потеряла Эльзас и Лотарингию (в пользу Франции), часть территорий передана Польше (Познань, «Польский коридор»), потеряла колонии. Страна была признана виновной в развязывании войны и обязана платить репарации.</a:t>
            </a:r>
            <a:endParaRPr sz="2200">
              <a:latin typeface="Times New Roman"/>
              <a:cs typeface="Times New Roman"/>
            </a:endParaRPr>
          </a:p>
          <a:p>
            <a:pPr algn="just">
              <a:buClr>
                <a:schemeClr val="accent1"/>
              </a:buClr>
              <a:buSzPct val="68000"/>
              <a:buFont typeface="Wingdings"/>
              <a:buChar char="Ø"/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Версальско-Вашингтонская система: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Новая система международных отношений, установленная после войны. Ведущая роль принадлежала Великобритании и Франции.</a:t>
            </a:r>
            <a:endParaRPr sz="220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 marL="109536" indent="0">
              <a:buClr>
                <a:schemeClr val="accent1"/>
              </a:buClr>
              <a:buSzPct val="68000"/>
              <a:buFont typeface="Wingdings"/>
              <a:buNone/>
              <a:defRPr/>
            </a:pPr>
            <a:endParaRPr sz="7200"/>
          </a:p>
        </p:txBody>
      </p:sp>
      <p:sp>
        <p:nvSpPr>
          <p:cNvPr id="1040979597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 algn="ctr">
              <a:defRPr/>
            </a:pPr>
            <a:r>
              <a:rPr sz="2800" b="1" i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Изменение политической карты Европы (итоги Первой мировой войны)</a:t>
            </a:r>
            <a:endParaRPr sz="1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0" y="928688"/>
          <a:ext cx="9144000" cy="588962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{DEFEAF39-789B-9287-5F18-3D8B688037C5}</a:tableStyleId>
              </a:tblPr>
              <a:tblGrid>
                <a:gridCol w="2000232"/>
                <a:gridCol w="1928826"/>
                <a:gridCol w="5214942"/>
              </a:tblGrid>
              <a:tr h="571442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500"/>
                        <a:t>Год (-</a:t>
                      </a:r>
                      <a:r>
                        <a:rPr lang="ru-RU" sz="2500"/>
                        <a:t>ы</a:t>
                      </a:r>
                      <a:r>
                        <a:rPr lang="ru-RU" sz="2500"/>
                        <a:t>)</a:t>
                      </a:r>
                      <a:endParaRPr lang="ru-RU" sz="2500"/>
                    </a:p>
                  </a:txBody>
                  <a:tcPr marT="45715" marB="45715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500"/>
                        <a:t>Страна</a:t>
                      </a:r>
                      <a:endParaRPr lang="ru-RU" sz="2500"/>
                    </a:p>
                  </a:txBody>
                  <a:tcPr marT="45715" marB="45715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500"/>
                        <a:t>Результаты</a:t>
                      </a:r>
                      <a:endParaRPr lang="ru-RU" sz="2500"/>
                    </a:p>
                  </a:txBody>
                  <a:tcPr marT="45715" marB="45715"/>
                </a:tc>
              </a:tr>
              <a:tr h="472389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2500"/>
                        <a:t>1917</a:t>
                      </a:r>
                      <a:r>
                        <a:rPr lang="ru-RU" sz="2500"/>
                        <a:t> г.</a:t>
                      </a:r>
                      <a:endParaRPr lang="ru-RU" sz="2500"/>
                    </a:p>
                  </a:txBody>
                  <a:tcPr marT="45715" marB="45715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2500"/>
                        <a:t>…………</a:t>
                      </a:r>
                      <a:endParaRPr lang="ru-RU" sz="2500"/>
                    </a:p>
                  </a:txBody>
                  <a:tcPr marT="45715" marB="45715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2500"/>
                        <a:t>…………………………….</a:t>
                      </a:r>
                      <a:endParaRPr lang="ru-RU" sz="2500"/>
                    </a:p>
                  </a:txBody>
                  <a:tcPr marT="45715" marB="45715"/>
                </a:tc>
              </a:tr>
              <a:tr h="161526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1918-1919</a:t>
                      </a:r>
                      <a:endParaRPr lang="ru-RU" sz="2500"/>
                    </a:p>
                  </a:txBody>
                  <a:tcPr marT="45715" marB="45715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Германия</a:t>
                      </a:r>
                      <a:endParaRPr lang="ru-RU" sz="2500"/>
                    </a:p>
                  </a:txBody>
                  <a:tcPr marT="45715" marB="45715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Свержение монархии. Провоз-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500"/>
                        <a:t>глашение</a:t>
                      </a:r>
                      <a:r>
                        <a:rPr lang="ru-RU" sz="2500"/>
                        <a:t> </a:t>
                      </a:r>
                      <a:r>
                        <a:rPr lang="ru-RU" sz="2500" i="1"/>
                        <a:t>Веймарской </a:t>
                      </a:r>
                      <a:r>
                        <a:rPr lang="ru-RU" sz="2500" i="1"/>
                        <a:t>респуб</a:t>
                      </a:r>
                      <a:r>
                        <a:rPr lang="ru-RU" sz="2500" i="1"/>
                        <a:t>-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500" i="1"/>
                        <a:t>лики.</a:t>
                      </a:r>
                      <a:r>
                        <a:rPr lang="ru-RU" sz="2500" i="0"/>
                        <a:t> </a:t>
                      </a:r>
                      <a:r>
                        <a:rPr lang="ru-RU" sz="2500" i="1"/>
                        <a:t>Баварская советская республика</a:t>
                      </a:r>
                      <a:r>
                        <a:rPr lang="ru-RU" sz="2500" i="0"/>
                        <a:t> (1919 г.)</a:t>
                      </a:r>
                      <a:endParaRPr lang="ru-RU" sz="2500" i="1"/>
                    </a:p>
                  </a:txBody>
                  <a:tcPr marT="45715" marB="45715"/>
                </a:tc>
              </a:tr>
              <a:tr h="161526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1918 </a:t>
                      </a:r>
                      <a:endParaRPr lang="ru-RU" sz="2500"/>
                    </a:p>
                  </a:txBody>
                  <a:tcPr marT="45715" marB="45715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Австро-Венгрия</a:t>
                      </a:r>
                      <a:endParaRPr lang="ru-RU" sz="2500"/>
                    </a:p>
                  </a:txBody>
                  <a:tcPr marT="45715" marB="45715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Свержение монархии.</a:t>
                      </a:r>
                      <a:r>
                        <a:rPr lang="ru-RU" sz="2500"/>
                        <a:t> Распад «лоскутной» империи.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2500" i="1"/>
                        <a:t>Советские республи</a:t>
                      </a:r>
                      <a:r>
                        <a:rPr lang="ru-RU" sz="2500"/>
                        <a:t>ки в </a:t>
                      </a:r>
                      <a:r>
                        <a:rPr lang="ru-RU" sz="2500" i="1"/>
                        <a:t>Венгрии и Словакии</a:t>
                      </a:r>
                      <a:endParaRPr lang="ru-RU" sz="2500" i="1"/>
                    </a:p>
                  </a:txBody>
                  <a:tcPr marT="45715" marB="45715"/>
                </a:tc>
              </a:tr>
              <a:tr h="161526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1918 г. </a:t>
                      </a:r>
                      <a:endParaRPr lang="ru-RU" sz="2500"/>
                    </a:p>
                  </a:txBody>
                  <a:tcPr marT="45715" marB="45715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Финляндия</a:t>
                      </a:r>
                      <a:endParaRPr lang="ru-RU" sz="2500"/>
                    </a:p>
                  </a:txBody>
                  <a:tcPr marT="45715" marB="45715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500"/>
                        <a:t>Закрепление независимости Финляндии. </a:t>
                      </a:r>
                      <a:r>
                        <a:rPr lang="ru-RU" sz="2500" i="0"/>
                        <a:t>Гражданская война </a:t>
                      </a:r>
                      <a:r>
                        <a:rPr lang="ru-RU" sz="2500"/>
                        <a:t>и гибель </a:t>
                      </a:r>
                      <a:r>
                        <a:rPr lang="ru-RU" sz="2500" i="1"/>
                        <a:t>Финляндской рабочей республики</a:t>
                      </a:r>
                      <a:endParaRPr lang="ru-RU" sz="2500" i="1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28670"/>
          </a:xfrm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3200"/>
              <a:t>Революционный подъем в мире</a:t>
            </a:r>
            <a:endParaRPr lang="ru-RU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Arial"/>
        <a:cs typeface="Arial"/>
      </a:majorFont>
      <a:minorFont>
        <a:latin typeface="Lucida Sans Unicode"/>
        <a:ea typeface="Arial"/>
        <a:cs typeface="Arial"/>
      </a:minorFont>
    </a:fontScheme>
    <a:fmtScheme name="Открытая">
      <a:fillStyleLst>
        <a:solidFill>
          <a:schemeClr val="phClr"/>
        </a:solidFill>
        <a:gradFill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algn="tl" flip="none" sx="50000" sy="50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0</Words>
  <Application>ONLYOFFICE/7.2.1.36</Application>
  <DocSecurity>0</DocSecurity>
  <PresentationFormat>Экран (4:3)</PresentationFormat>
  <Paragraphs>0</Paragraphs>
  <Slides>37</Slides>
  <Notes>37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Manager/>
  <Company>Microsoft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 1918-1939 гг.</dc:title>
  <dc:subject/>
  <dc:creator>Пользователь</dc:creator>
  <cp:keywords/>
  <dc:description/>
  <dc:identifier/>
  <dc:language/>
  <cp:lastModifiedBy/>
  <cp:revision>34</cp:revision>
  <dcterms:created xsi:type="dcterms:W3CDTF">2013-03-01T10:00:39Z</dcterms:created>
  <dcterms:modified xsi:type="dcterms:W3CDTF">2026-03-21T20:48:08Z</dcterms:modified>
  <cp:category/>
  <cp:contentStatus/>
  <cp:version/>
</cp:coreProperties>
</file>