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 /><Relationship Id="rId15" Type="http://schemas.openxmlformats.org/officeDocument/2006/relationships/tableStyles" Target="tableStyles.xml" /><Relationship Id="rId1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5909930" y="4149081"/>
            <a:ext cx="6330752" cy="1296144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6096000" y="5301208"/>
            <a:ext cx="5952661" cy="720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BFEE69B-63BC-49A3-8DB5-61B348917C6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33CCE3-92DB-4B0E-944C-C3A6080538E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BFEE69B-63BC-49A3-8DB5-61B348917C6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33CCE3-92DB-4B0E-944C-C3A6080538E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274638"/>
            <a:ext cx="27432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274638"/>
            <a:ext cx="80264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BFEE69B-63BC-49A3-8DB5-61B348917C6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33CCE3-92DB-4B0E-944C-C3A6080538E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BFEE69B-63BC-49A3-8DB5-61B348917C6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33CCE3-92DB-4B0E-944C-C3A6080538E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BFEE69B-63BC-49A3-8DB5-61B348917C6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33CCE3-92DB-4B0E-944C-C3A6080538E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BFEE69B-63BC-49A3-8DB5-61B348917C6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33CCE3-92DB-4B0E-944C-C3A6080538E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6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336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BFEE69B-63BC-49A3-8DB5-61B348917C6D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33CCE3-92DB-4B0E-944C-C3A6080538E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BFEE69B-63BC-49A3-8DB5-61B348917C6D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33CCE3-92DB-4B0E-944C-C3A6080538E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BFEE69B-63BC-49A3-8DB5-61B348917C6D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33CCE3-92DB-4B0E-944C-C3A6080538E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66733" y="273050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BFEE69B-63BC-49A3-8DB5-61B348917C6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33CCE3-92DB-4B0E-944C-C3A6080538E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BFEE69B-63BC-49A3-8DB5-61B348917C6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33CCE3-92DB-4B0E-944C-C3A6080538E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hyperlink" Target="http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295466" y="274638"/>
            <a:ext cx="102869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367808" y="1916832"/>
            <a:ext cx="758484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FEE69B-63BC-49A3-8DB5-61B348917C6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33CCE3-92DB-4B0E-944C-C3A6080538E7}" type="slidenum">
              <a:rPr lang="ru-RU"/>
              <a:t/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 bwMode="auto">
          <a:xfrm>
            <a:off x="7916557" y="6507796"/>
            <a:ext cx="4275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en-US" sz="1800" u="sng">
                <a:solidFill>
                  <a:schemeClr val="tx1"/>
                </a:solidFill>
                <a:latin typeface="+mn-lt"/>
                <a:ea typeface="+mn-ea"/>
                <a:cs typeface="+mn-cs"/>
                <a:hlinkClick r:id="rId14" tooltip="http://presentation-creation.ru/"/>
              </a:rPr>
              <a:t>http://presentation-creation.ru/</a:t>
            </a:r>
            <a:endParaRPr lang="en-US" sz="3200" b="0" i="0" u="none" strike="noStrike" cap="none" spc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3367620" y="3220082"/>
            <a:ext cx="8832981" cy="2880320"/>
          </a:xfrm>
          <a:prstGeom prst="rect">
            <a:avLst/>
          </a:prstGeom>
          <a:solidFill>
            <a:srgbClr val="C4A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3387380" y="3268360"/>
            <a:ext cx="8680416" cy="278376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>
                <a:ln w="0"/>
                <a:latin typeface="Georgia Pro Semibold"/>
              </a:rPr>
              <a:t>Социально-экономическое развитие Беларуси во второй половине </a:t>
            </a:r>
            <a:r>
              <a:rPr lang="en-US" sz="3600">
                <a:ln w="0"/>
                <a:latin typeface="Georgia Pro Semibold"/>
              </a:rPr>
              <a:t>XIX</a:t>
            </a:r>
            <a:r>
              <a:rPr lang="ru-RU" sz="3600">
                <a:ln w="0"/>
                <a:latin typeface="Georgia Pro Semibold"/>
              </a:rPr>
              <a:t> — </a:t>
            </a:r>
            <a:r>
              <a:rPr lang="ru-RU" sz="3600">
                <a:ln w="0"/>
                <a:latin typeface="Georgia Pro Semibold"/>
              </a:rPr>
              <a:t> начале </a:t>
            </a:r>
            <a:r>
              <a:rPr lang="en-US" sz="3600">
                <a:ln w="0"/>
                <a:latin typeface="Georgia Pro Semibold"/>
              </a:rPr>
              <a:t>XX</a:t>
            </a:r>
            <a:r>
              <a:rPr lang="ru-RU" sz="3600">
                <a:ln w="0"/>
                <a:latin typeface="Georgia Pro Semibold"/>
              </a:rPr>
              <a:t> в.</a:t>
            </a:r>
            <a:endParaRPr lang="ru-RU" sz="3600">
              <a:ln w="0"/>
              <a:latin typeface="Georgia Pro Semibold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7920202" y="6597352"/>
            <a:ext cx="4128458" cy="260648"/>
          </a:xfrm>
          <a:prstGeom prst="rect">
            <a:avLst/>
          </a:prstGeom>
          <a:solidFill>
            <a:srgbClr val="F2D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6435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Льнопрядильная фабрика «Двина» в Витебске.</a:t>
            </a:r>
            <a:endParaRPr lang="en-US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407701" y="232188"/>
            <a:ext cx="60597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>
                <a:latin typeface="Georgia Pro Semibold"/>
              </a:rPr>
              <a:t>Фабрики Беларуси</a:t>
            </a:r>
            <a:endParaRPr lang="en-US" sz="3600">
              <a:latin typeface="Georgia Pro Semibold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9402" y="1135611"/>
            <a:ext cx="4909968" cy="21493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739797" y="1049930"/>
            <a:ext cx="4800533" cy="23627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>
            <a:off x="719402" y="3335224"/>
            <a:ext cx="4909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latin typeface="Georgia Pro Light"/>
              </a:rPr>
              <a:t>Табачная фабрика Шерешевского в </a:t>
            </a:r>
            <a:r>
              <a:rPr lang="ru-RU" sz="2000" b="1">
                <a:latin typeface="Georgia Pro Light"/>
              </a:rPr>
              <a:t>Гродно.</a:t>
            </a:r>
            <a:endParaRPr lang="en-US" sz="2000" b="1">
              <a:latin typeface="Georgia Pro Light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411265" y="3392133"/>
            <a:ext cx="54575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latin typeface="Georgia Pro Light"/>
              </a:rPr>
              <a:t>Льнопрядильная фабрика «Двина» в Витебске.</a:t>
            </a:r>
            <a:endParaRPr lang="en-US" sz="2000" b="1">
              <a:latin typeface="Georgia Pro Ligh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487488" y="6041008"/>
            <a:ext cx="9793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>
                <a:latin typeface="Georgia Pro Light"/>
              </a:rPr>
              <a:t>Спи</a:t>
            </a:r>
            <a:r>
              <a:rPr lang="ru-RU" sz="2000" b="1">
                <a:latin typeface="Georgia Pro Light"/>
              </a:rPr>
              <a:t>чечные фабрики в Пинске, Мозыре, Бобруйске, Борисове</a:t>
            </a:r>
            <a:r>
              <a:rPr lang="ru-RU" b="1">
                <a:latin typeface="Georgia Pro Light"/>
              </a:rPr>
              <a:t>.</a:t>
            </a:r>
            <a:endParaRPr lang="en-US" b="1">
              <a:latin typeface="Georgia Pro Ligh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rcRect l="9176" t="14564" r="18248" b="1"/>
          <a:stretch/>
        </p:blipFill>
        <p:spPr bwMode="auto">
          <a:xfrm>
            <a:off x="3599722" y="4327527"/>
            <a:ext cx="4608512" cy="1562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 l="830" t="14023" r="1605" b="1085"/>
          <a:stretch/>
        </p:blipFill>
        <p:spPr bwMode="auto">
          <a:xfrm>
            <a:off x="-17573" y="0"/>
            <a:ext cx="12209573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1814738" y="764704"/>
            <a:ext cx="8544949" cy="5328591"/>
          </a:xfrm>
          <a:prstGeom prst="roundRect">
            <a:avLst>
              <a:gd name="adj" fmla="val 16667"/>
            </a:avLst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191181" y="1196752"/>
            <a:ext cx="3792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>
                <a:latin typeface="Georgia Pro Semibold"/>
              </a:rPr>
              <a:t>Рост городов</a:t>
            </a:r>
            <a:endParaRPr lang="en-US" sz="3200">
              <a:latin typeface="Georgia Pro Semibold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353802" y="2132856"/>
            <a:ext cx="74668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ru-RU" sz="2400">
                <a:latin typeface="Georgia Pro Light"/>
              </a:rPr>
              <a:t>В XIX в. 42 города в Беларуси;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2400">
                <a:latin typeface="Georgia Pro Light"/>
              </a:rPr>
              <a:t>От 50 до 100 тыс. жителей в Минске и Витебске;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2400">
                <a:latin typeface="Georgia Pro Light"/>
              </a:rPr>
              <a:t>Расширение ж/д сети;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2400">
                <a:latin typeface="Georgia Pro Light"/>
              </a:rPr>
              <a:t>Сохранение местечек — населенные пункты, занимавшие промежуточное положение между городом и деревней.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6480042" y="4149081"/>
            <a:ext cx="1344149" cy="1944215"/>
          </a:xfrm>
          <a:prstGeom prst="rect">
            <a:avLst/>
          </a:prstGeom>
          <a:solidFill>
            <a:srgbClr val="F2D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7775509" y="4149081"/>
            <a:ext cx="4416490" cy="2088232"/>
          </a:xfrm>
          <a:prstGeom prst="rect">
            <a:avLst/>
          </a:prstGeom>
          <a:solidFill>
            <a:srgbClr val="F2D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9402" y="1590866"/>
            <a:ext cx="10849205" cy="32442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863418" y="2492898"/>
            <a:ext cx="10561173" cy="129614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5400">
                <a:latin typeface="Georgia Pro Semibold"/>
              </a:rPr>
              <a:t>Отмена крепостного права</a:t>
            </a:r>
            <a:endParaRPr lang="en-US" sz="5400">
              <a:latin typeface="Georgia Pro Semibold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7920202" y="6597352"/>
            <a:ext cx="4128458" cy="260648"/>
          </a:xfrm>
          <a:prstGeom prst="rect">
            <a:avLst/>
          </a:prstGeom>
          <a:solidFill>
            <a:srgbClr val="F2D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Содержание</a:t>
            </a:r>
            <a:endParaRPr lang="ru-RU"/>
          </a:p>
        </p:txBody>
      </p:sp>
      <p:sp>
        <p:nvSpPr>
          <p:cNvPr id="5" name="Line 253"/>
          <p:cNvSpPr>
            <a:spLocks noChangeShapeType="1"/>
          </p:cNvSpPr>
          <p:nvPr/>
        </p:nvSpPr>
        <p:spPr bwMode="gray">
          <a:xfrm>
            <a:off x="4975786" y="5349945"/>
            <a:ext cx="64008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254"/>
          <p:cNvSpPr>
            <a:spLocks noChangeArrowheads="1"/>
          </p:cNvSpPr>
          <p:nvPr/>
        </p:nvSpPr>
        <p:spPr bwMode="gray">
          <a:xfrm rot="3419335">
            <a:off x="4596902" y="4773683"/>
            <a:ext cx="639233" cy="520700"/>
          </a:xfrm>
          <a:prstGeom prst="rect">
            <a:avLst/>
          </a:prstGeom>
          <a:gradFill>
            <a:gsLst>
              <a:gs pos="0">
                <a:schemeClr val="folHlink"/>
              </a:gs>
              <a:gs pos="100000">
                <a:schemeClr val="folHlink">
                  <a:gamma val="0"/>
                  <a:shade val="46275"/>
                  <a:invGamma val="0"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Text Box 255"/>
          <p:cNvSpPr txBox="1">
            <a:spLocks noChangeArrowheads="1"/>
          </p:cNvSpPr>
          <p:nvPr/>
        </p:nvSpPr>
        <p:spPr bwMode="gray">
          <a:xfrm>
            <a:off x="4670986" y="4816545"/>
            <a:ext cx="47201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FFFFFF"/>
                </a:solidFill>
                <a:latin typeface="Arial"/>
              </a:rPr>
              <a:t>4</a:t>
            </a:r>
            <a:endParaRPr/>
          </a:p>
        </p:txBody>
      </p:sp>
      <p:sp>
        <p:nvSpPr>
          <p:cNvPr id="8" name="Line 256"/>
          <p:cNvSpPr>
            <a:spLocks noChangeShapeType="1"/>
          </p:cNvSpPr>
          <p:nvPr/>
        </p:nvSpPr>
        <p:spPr bwMode="gray">
          <a:xfrm>
            <a:off x="4975786" y="2835345"/>
            <a:ext cx="64008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Rectangle 257"/>
          <p:cNvSpPr>
            <a:spLocks noChangeArrowheads="1"/>
          </p:cNvSpPr>
          <p:nvPr/>
        </p:nvSpPr>
        <p:spPr bwMode="gray">
          <a:xfrm rot="3419335">
            <a:off x="4596902" y="2259083"/>
            <a:ext cx="639233" cy="5207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gamma val="0"/>
                  <a:shade val="46275"/>
                  <a:invGamma val="0"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Text Box 258"/>
          <p:cNvSpPr txBox="1">
            <a:spLocks noChangeArrowheads="1"/>
          </p:cNvSpPr>
          <p:nvPr/>
        </p:nvSpPr>
        <p:spPr bwMode="gray">
          <a:xfrm>
            <a:off x="6398186" y="2346395"/>
            <a:ext cx="399656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>
                <a:latin typeface="Arial"/>
              </a:rPr>
              <a:t>Вставьте Ваш текст</a:t>
            </a:r>
            <a:endParaRPr lang="en-US" sz="2400">
              <a:latin typeface="Arial"/>
            </a:endParaRPr>
          </a:p>
        </p:txBody>
      </p:sp>
      <p:sp>
        <p:nvSpPr>
          <p:cNvPr id="11" name="Text Box 259"/>
          <p:cNvSpPr txBox="1">
            <a:spLocks noChangeArrowheads="1"/>
          </p:cNvSpPr>
          <p:nvPr/>
        </p:nvSpPr>
        <p:spPr bwMode="gray">
          <a:xfrm>
            <a:off x="4670986" y="2301945"/>
            <a:ext cx="47201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FFFFFF"/>
                </a:solidFill>
                <a:latin typeface="Arial"/>
              </a:rPr>
              <a:t>1</a:t>
            </a:r>
            <a:endParaRPr/>
          </a:p>
        </p:txBody>
      </p:sp>
      <p:sp>
        <p:nvSpPr>
          <p:cNvPr id="12" name="Line 260"/>
          <p:cNvSpPr>
            <a:spLocks noChangeShapeType="1"/>
          </p:cNvSpPr>
          <p:nvPr/>
        </p:nvSpPr>
        <p:spPr bwMode="gray">
          <a:xfrm>
            <a:off x="4975786" y="3673545"/>
            <a:ext cx="64008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Rectangle 261"/>
          <p:cNvSpPr>
            <a:spLocks noChangeArrowheads="1"/>
          </p:cNvSpPr>
          <p:nvPr/>
        </p:nvSpPr>
        <p:spPr bwMode="gray">
          <a:xfrm rot="3419335">
            <a:off x="4596902" y="3097283"/>
            <a:ext cx="639233" cy="5207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gamma val="0"/>
                  <a:shade val="46275"/>
                  <a:invGamma val="0"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Text Box 262"/>
          <p:cNvSpPr txBox="1">
            <a:spLocks noChangeArrowheads="1"/>
          </p:cNvSpPr>
          <p:nvPr/>
        </p:nvSpPr>
        <p:spPr bwMode="gray">
          <a:xfrm>
            <a:off x="4670986" y="3140144"/>
            <a:ext cx="47201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FFFFFF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15" name="Line 263"/>
          <p:cNvSpPr>
            <a:spLocks noChangeShapeType="1"/>
          </p:cNvSpPr>
          <p:nvPr/>
        </p:nvSpPr>
        <p:spPr bwMode="gray">
          <a:xfrm>
            <a:off x="4977904" y="4510158"/>
            <a:ext cx="6398682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" name="Rectangle 264"/>
          <p:cNvSpPr>
            <a:spLocks noChangeArrowheads="1"/>
          </p:cNvSpPr>
          <p:nvPr/>
        </p:nvSpPr>
        <p:spPr bwMode="gray">
          <a:xfrm rot="3419335">
            <a:off x="4596902" y="3935483"/>
            <a:ext cx="639233" cy="520700"/>
          </a:xfrm>
          <a:prstGeom prst="rect">
            <a:avLst/>
          </a:prstGeom>
          <a:gradFill>
            <a:gsLst>
              <a:gs pos="0">
                <a:schemeClr val="hlink"/>
              </a:gs>
              <a:gs pos="100000">
                <a:schemeClr val="hlink">
                  <a:gamma val="0"/>
                  <a:shade val="46275"/>
                  <a:invGamma val="0"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" name="Text Box 265"/>
          <p:cNvSpPr txBox="1">
            <a:spLocks noChangeArrowheads="1"/>
          </p:cNvSpPr>
          <p:nvPr/>
        </p:nvSpPr>
        <p:spPr bwMode="gray">
          <a:xfrm>
            <a:off x="4670986" y="3978345"/>
            <a:ext cx="47201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FFFFFF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18" name="Line 266"/>
          <p:cNvSpPr>
            <a:spLocks noChangeShapeType="1"/>
          </p:cNvSpPr>
          <p:nvPr/>
        </p:nvSpPr>
        <p:spPr bwMode="gray">
          <a:xfrm>
            <a:off x="4975786" y="6210370"/>
            <a:ext cx="64008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" name="Rectangle 267"/>
          <p:cNvSpPr>
            <a:spLocks noChangeArrowheads="1"/>
          </p:cNvSpPr>
          <p:nvPr/>
        </p:nvSpPr>
        <p:spPr bwMode="ltGray">
          <a:xfrm rot="3419335">
            <a:off x="4596902" y="5634107"/>
            <a:ext cx="639233" cy="520700"/>
          </a:xfrm>
          <a:prstGeom prst="rect">
            <a:avLst/>
          </a:prstGeom>
          <a:gradFill>
            <a:gsLst>
              <a:gs pos="0">
                <a:srgbClr val="990099"/>
              </a:gs>
              <a:gs pos="100000">
                <a:srgbClr val="990099">
                  <a:gamma val="0"/>
                  <a:shade val="46275"/>
                  <a:invGamma val="0"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" name="Text Box 268"/>
          <p:cNvSpPr txBox="1">
            <a:spLocks noChangeArrowheads="1"/>
          </p:cNvSpPr>
          <p:nvPr/>
        </p:nvSpPr>
        <p:spPr bwMode="gray">
          <a:xfrm>
            <a:off x="4670986" y="5676970"/>
            <a:ext cx="47201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FFFFFF"/>
                </a:solidFill>
                <a:latin typeface="Arial"/>
              </a:rPr>
              <a:t>5</a:t>
            </a:r>
            <a:endParaRPr/>
          </a:p>
        </p:txBody>
      </p:sp>
      <p:sp>
        <p:nvSpPr>
          <p:cNvPr id="21" name="Text Box 269"/>
          <p:cNvSpPr txBox="1">
            <a:spLocks noChangeArrowheads="1"/>
          </p:cNvSpPr>
          <p:nvPr/>
        </p:nvSpPr>
        <p:spPr bwMode="gray">
          <a:xfrm>
            <a:off x="6398186" y="3208408"/>
            <a:ext cx="3996266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>
                <a:latin typeface="Arial"/>
              </a:rPr>
              <a:t>Вставьте Ваш текст</a:t>
            </a:r>
            <a:endParaRPr lang="en-US" sz="2400">
              <a:latin typeface="Arial"/>
            </a:endParaRPr>
          </a:p>
        </p:txBody>
      </p:sp>
      <p:sp>
        <p:nvSpPr>
          <p:cNvPr id="22" name="Text Box 270"/>
          <p:cNvSpPr txBox="1">
            <a:spLocks noChangeArrowheads="1"/>
          </p:cNvSpPr>
          <p:nvPr/>
        </p:nvSpPr>
        <p:spPr bwMode="gray">
          <a:xfrm>
            <a:off x="6398186" y="4048194"/>
            <a:ext cx="3996266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>
                <a:latin typeface="Arial"/>
              </a:rPr>
              <a:t>Вставьте Ваш текст</a:t>
            </a:r>
            <a:endParaRPr lang="en-US" sz="2400">
              <a:latin typeface="Arial"/>
            </a:endParaRPr>
          </a:p>
        </p:txBody>
      </p:sp>
      <p:sp>
        <p:nvSpPr>
          <p:cNvPr id="23" name="Text Box 271"/>
          <p:cNvSpPr txBox="1">
            <a:spLocks noChangeArrowheads="1"/>
          </p:cNvSpPr>
          <p:nvPr/>
        </p:nvSpPr>
        <p:spPr bwMode="gray">
          <a:xfrm>
            <a:off x="6398186" y="4889570"/>
            <a:ext cx="3996266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>
                <a:latin typeface="Arial"/>
              </a:rPr>
              <a:t>Вставьте Ваш текст</a:t>
            </a:r>
            <a:endParaRPr lang="en-US" sz="2400">
              <a:latin typeface="Arial"/>
            </a:endParaRPr>
          </a:p>
        </p:txBody>
      </p:sp>
      <p:sp>
        <p:nvSpPr>
          <p:cNvPr id="24" name="Text Box 272"/>
          <p:cNvSpPr txBox="1">
            <a:spLocks noChangeArrowheads="1"/>
          </p:cNvSpPr>
          <p:nvPr/>
        </p:nvSpPr>
        <p:spPr bwMode="gray">
          <a:xfrm>
            <a:off x="6398186" y="5740470"/>
            <a:ext cx="3996266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>
                <a:latin typeface="Arial"/>
              </a:rPr>
              <a:t>Вставьте Ваш текст</a:t>
            </a:r>
            <a:endParaRPr lang="en-US" sz="2400"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0" y="8008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низкая производительность труда</a:t>
            </a:r>
            <a:endParaRPr lang="en-US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2399589" y="438347"/>
            <a:ext cx="7728858" cy="1347708"/>
          </a:xfrm>
          <a:prstGeom prst="roundRect">
            <a:avLst>
              <a:gd name="adj" fmla="val 16667"/>
            </a:avLst>
          </a:prstGeom>
          <a:solidFill>
            <a:srgbClr val="C4A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>
                <a:solidFill>
                  <a:schemeClr val="tx1"/>
                </a:solidFill>
                <a:latin typeface="Georgia Pro Semibold"/>
              </a:rPr>
              <a:t>Причины </a:t>
            </a:r>
            <a:r>
              <a:rPr lang="ru-RU" sz="3200">
                <a:solidFill>
                  <a:schemeClr val="tx1"/>
                </a:solidFill>
                <a:latin typeface="Georgia Pro Semibold"/>
              </a:rPr>
              <a:t>отмены крепостного права</a:t>
            </a:r>
            <a:endParaRPr lang="en-US" sz="3200">
              <a:solidFill>
                <a:schemeClr val="tx1"/>
              </a:solidFill>
              <a:latin typeface="Georgia Pro Semibold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2063551" y="2194375"/>
            <a:ext cx="9519891" cy="292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ru-RU" sz="2400">
                <a:latin typeface="Georgia Pro Light"/>
              </a:rPr>
              <a:t>Н</a:t>
            </a:r>
            <a:r>
              <a:rPr lang="en-US" sz="2400">
                <a:latin typeface="Georgia Pro Light"/>
              </a:rPr>
              <a:t>изкая</a:t>
            </a:r>
            <a:r>
              <a:rPr lang="en-US" sz="2400">
                <a:latin typeface="Georgia Pro Light"/>
              </a:rPr>
              <a:t> </a:t>
            </a:r>
            <a:r>
              <a:rPr lang="en-US" sz="2400">
                <a:latin typeface="Georgia Pro Light"/>
              </a:rPr>
              <a:t>производительность</a:t>
            </a:r>
            <a:r>
              <a:rPr lang="en-US" sz="2400">
                <a:latin typeface="Georgia Pro Light"/>
              </a:rPr>
              <a:t> </a:t>
            </a:r>
            <a:r>
              <a:rPr lang="en-US" sz="2400">
                <a:latin typeface="Georgia Pro Light"/>
              </a:rPr>
              <a:t>труда</a:t>
            </a:r>
            <a:endParaRPr lang="ru-RU" sz="2400">
              <a:latin typeface="Georgia Pro Light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2400">
                <a:latin typeface="Georgia Pro Light"/>
              </a:rPr>
              <a:t>Поражение в Крымской войне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2400">
                <a:latin typeface="Georgia Pro Light"/>
              </a:rPr>
              <a:t>Существование феодально-крепостных отношений обуславливало отсталость страны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2400">
                <a:latin typeface="Georgia Pro Light"/>
              </a:rPr>
              <a:t>Решение провести крестьянскую реформу «сверху», не ожидая, пока аграрный вопрос будет решен «снизу» путем крестьянского бунта (Угроза крестьянского бунта)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en-US"/>
          </a:p>
        </p:txBody>
      </p:sp>
      <p:pic>
        <p:nvPicPr>
          <p:cNvPr id="1026" name="Picture 2" descr="https://forum.clonealive.com/uploads/default/original/3X/b/a/ba536bff6ac86abbd3dab9af6e89826315f56030.png"/>
          <p:cNvPicPr>
            <a:picLocks noChangeAspect="1" noChangeArrowheads="1"/>
          </p:cNvPicPr>
          <p:nvPr/>
        </p:nvPicPr>
        <p:blipFill>
          <a:blip r:embed="rId2"/>
          <a:srcRect l="0" t="-837" r="55126" b="-1"/>
          <a:stretch/>
        </p:blipFill>
        <p:spPr bwMode="auto">
          <a:xfrm flipH="0" flipV="0">
            <a:off x="462145" y="3243361"/>
            <a:ext cx="1536276" cy="335474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 bwMode="auto">
          <a:xfrm>
            <a:off x="0" y="0"/>
            <a:ext cx="121769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630288" y="155289"/>
            <a:ext cx="11137237" cy="2088976"/>
          </a:xfrm>
          <a:prstGeom prst="roundRect">
            <a:avLst>
              <a:gd name="adj" fmla="val 16667"/>
            </a:avLst>
          </a:prstGeom>
          <a:solidFill>
            <a:srgbClr val="C4A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35360" y="553616"/>
            <a:ext cx="11727093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>
                <a:latin typeface="Georgia Pro Semibold"/>
              </a:rPr>
              <a:t>19 февраля 1861 г.</a:t>
            </a:r>
            <a:r>
              <a:rPr lang="ru-RU" sz="3600">
                <a:ln w="0"/>
                <a:latin typeface="Georgia Pro Semibold"/>
              </a:rPr>
              <a:t> </a:t>
            </a:r>
            <a:r>
              <a:rPr lang="ru-RU" sz="3600">
                <a:ln w="0"/>
                <a:latin typeface="Georgia Pro Semibold"/>
              </a:rPr>
              <a:t>— подписание Александром </a:t>
            </a:r>
            <a:r>
              <a:rPr lang="en-US" sz="3600">
                <a:ln w="0"/>
                <a:latin typeface="Georgia Pro Semibold"/>
              </a:rPr>
              <a:t>II</a:t>
            </a:r>
            <a:r>
              <a:rPr lang="ru-RU" sz="3600">
                <a:ln w="0"/>
                <a:latin typeface="Georgia Pro Semibold"/>
              </a:rPr>
              <a:t> </a:t>
            </a:r>
            <a:r>
              <a:rPr lang="ru-RU" sz="3600">
                <a:ln w="0"/>
                <a:latin typeface="Georgia Pro Semibold"/>
              </a:rPr>
              <a:t>Манифеста об отмене крепостного права</a:t>
            </a:r>
            <a:endParaRPr lang="ru-RU" sz="3600">
              <a:latin typeface="Georgia Pro Semibold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 flipH="0" flipV="0">
            <a:off x="608881" y="2519853"/>
            <a:ext cx="10295025" cy="1371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>
                <a:latin typeface="Georgia Pro Light"/>
              </a:rPr>
              <a:t>Получение</a:t>
            </a:r>
            <a:r>
              <a:rPr lang="en-US" sz="2800">
                <a:latin typeface="Georgia Pro Light"/>
              </a:rPr>
              <a:t> </a:t>
            </a:r>
            <a:r>
              <a:rPr lang="en-US" sz="2800">
                <a:latin typeface="Georgia Pro Light"/>
              </a:rPr>
              <a:t>крест</a:t>
            </a:r>
            <a:r>
              <a:rPr lang="ru-RU" sz="2800">
                <a:latin typeface="Georgia Pro Light"/>
              </a:rPr>
              <a:t>ь</a:t>
            </a:r>
            <a:r>
              <a:rPr lang="en-US" sz="2800">
                <a:latin typeface="Georgia Pro Light"/>
              </a:rPr>
              <a:t>янами</a:t>
            </a:r>
            <a:r>
              <a:rPr lang="ru-RU" sz="2800">
                <a:latin typeface="Georgia Pro Light"/>
              </a:rPr>
              <a:t> личной свободы и определенных гражданских прав, однако земля оставалась собственностью помещиков.</a:t>
            </a:r>
            <a:endParaRPr lang="en-US" sz="2800">
              <a:latin typeface="Georgia Pro Light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rcRect l="0" t="6064" r="597" b="19998"/>
          <a:stretch/>
        </p:blipFill>
        <p:spPr bwMode="auto">
          <a:xfrm flipH="0" flipV="0">
            <a:off x="472572" y="3891489"/>
            <a:ext cx="11106334" cy="29665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-5021" y="-1227"/>
            <a:ext cx="12192000" cy="6858000"/>
          </a:xfrm>
          <a:prstGeom prst="rect">
            <a:avLst/>
          </a:prstGeom>
          <a:solidFill>
            <a:srgbClr val="F2D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45937" y="722512"/>
            <a:ext cx="5474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>
                <a:latin typeface="Georgia Pro Semibold"/>
              </a:rPr>
              <a:t>Условия</a:t>
            </a:r>
            <a:r>
              <a:rPr lang="en-US" sz="2400">
                <a:latin typeface="Georgia Pro Semibold"/>
              </a:rPr>
              <a:t> </a:t>
            </a:r>
            <a:r>
              <a:rPr lang="en-US" sz="2400">
                <a:latin typeface="Georgia Pro Semibold"/>
              </a:rPr>
              <a:t>освобождения</a:t>
            </a:r>
            <a:endParaRPr lang="ru-RU" sz="2400">
              <a:latin typeface="Georgia Pro Semibold"/>
            </a:endParaRPr>
          </a:p>
          <a:p>
            <a:pPr>
              <a:defRPr/>
            </a:pPr>
            <a:r>
              <a:rPr lang="ru-RU" sz="2400">
                <a:latin typeface="Georgia Pro Semibold"/>
              </a:rPr>
              <a:t>(выкупной операции)</a:t>
            </a:r>
            <a:endParaRPr lang="en-US" sz="2400">
              <a:latin typeface="Georgia Pro Semibold"/>
            </a:endParaRPr>
          </a:p>
        </p:txBody>
      </p:sp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 flipH="1">
            <a:off x="-2510" y="476672"/>
            <a:ext cx="12194510" cy="0"/>
          </a:xfrm>
          <a:prstGeom prst="line">
            <a:avLst/>
          </a:prstGeom>
          <a:ln w="76200">
            <a:solidFill>
              <a:srgbClr val="C4A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cxnSpLocks/>
          </p:cNvCxnSpPr>
          <p:nvPr/>
        </p:nvCxnSpPr>
        <p:spPr bwMode="auto">
          <a:xfrm flipH="1">
            <a:off x="-2510" y="6456373"/>
            <a:ext cx="12194510" cy="0"/>
          </a:xfrm>
          <a:prstGeom prst="line">
            <a:avLst/>
          </a:prstGeom>
          <a:ln w="76200">
            <a:solidFill>
              <a:srgbClr val="C4A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 bwMode="auto">
          <a:xfrm flipH="0" flipV="0">
            <a:off x="-50107" y="1138009"/>
            <a:ext cx="6898686" cy="4297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endParaRPr lang="ru-RU"/>
          </a:p>
          <a:p>
            <a:pPr marL="285750" indent="-285750">
              <a:buFont typeface="Arial"/>
              <a:buChar char="•"/>
              <a:defRPr/>
            </a:pPr>
            <a:endParaRPr lang="ru-RU" sz="2000"/>
          </a:p>
          <a:p>
            <a:pPr marL="285750" indent="-285750">
              <a:buFont typeface="Arial"/>
              <a:buChar char="•"/>
              <a:defRPr/>
            </a:pPr>
            <a:r>
              <a:rPr lang="ru-RU" sz="2200">
                <a:latin typeface="Georgia Pro Light"/>
              </a:rPr>
              <a:t>Крестьяне должны были выкупать землю;</a:t>
            </a:r>
            <a:endParaRPr sz="2200"/>
          </a:p>
          <a:p>
            <a:pPr marL="285750" indent="-285750">
              <a:buFont typeface="Arial"/>
              <a:buChar char="•"/>
              <a:defRPr/>
            </a:pPr>
            <a:r>
              <a:rPr lang="en-US" sz="2200">
                <a:latin typeface="Georgia Pro Light"/>
              </a:rPr>
              <a:t>4/5 </a:t>
            </a:r>
            <a:r>
              <a:rPr lang="en-US" sz="2200">
                <a:latin typeface="Georgia Pro Light"/>
              </a:rPr>
              <a:t>выкупных</a:t>
            </a:r>
            <a:r>
              <a:rPr lang="en-US" sz="2200">
                <a:latin typeface="Georgia Pro Light"/>
              </a:rPr>
              <a:t> </a:t>
            </a:r>
            <a:r>
              <a:rPr lang="en-US" sz="2200">
                <a:latin typeface="Georgia Pro Light"/>
              </a:rPr>
              <a:t>платежей</a:t>
            </a:r>
            <a:r>
              <a:rPr lang="en-US" sz="2200">
                <a:latin typeface="Georgia Pro Light"/>
              </a:rPr>
              <a:t> </a:t>
            </a:r>
            <a:r>
              <a:rPr lang="ru-RU" sz="2200">
                <a:latin typeface="Georgia Pro Light"/>
              </a:rPr>
              <a:t>за счет государственного кредита</a:t>
            </a:r>
            <a:r>
              <a:rPr lang="ru-RU" sz="2200">
                <a:latin typeface="Georgia Pro Light"/>
              </a:rPr>
              <a:t>; 1/5-самостоятельно-помещику</a:t>
            </a:r>
            <a:endParaRPr sz="2200"/>
          </a:p>
          <a:p>
            <a:pPr marL="285750" indent="-285750">
              <a:buFont typeface="Arial"/>
              <a:buChar char="•"/>
              <a:defRPr/>
            </a:pPr>
            <a:r>
              <a:rPr lang="ru-RU" sz="2200">
                <a:latin typeface="Georgia Pro Light"/>
              </a:rPr>
              <a:t>49-летний кредит с большими процентами;</a:t>
            </a:r>
            <a:endParaRPr sz="2200"/>
          </a:p>
          <a:p>
            <a:pPr marL="285750" indent="-285750">
              <a:buFont typeface="Arial"/>
              <a:buChar char="•"/>
              <a:defRPr/>
            </a:pPr>
            <a:r>
              <a:rPr lang="ru-RU" sz="2200">
                <a:latin typeface="Georgia Pro Light"/>
              </a:rPr>
              <a:t>Стоимость земли была в 3 раза выше рыночной;</a:t>
            </a:r>
            <a:endParaRPr sz="2200"/>
          </a:p>
          <a:p>
            <a:pPr marL="285750" indent="-285750">
              <a:buFont typeface="Arial"/>
              <a:buChar char="•"/>
              <a:defRPr/>
            </a:pPr>
            <a:r>
              <a:rPr lang="ru-RU" sz="2200">
                <a:latin typeface="Georgia Pro Light"/>
              </a:rPr>
              <a:t>До рассчета с помещиком крестьяне считались </a:t>
            </a:r>
            <a:r>
              <a:rPr lang="ru-RU" sz="2200">
                <a:latin typeface="Georgia Pro Light"/>
              </a:rPr>
              <a:t>временнообязанными</a:t>
            </a:r>
            <a:r>
              <a:rPr lang="ru-RU" sz="2200">
                <a:latin typeface="Georgia Pro Light"/>
              </a:rPr>
              <a:t> и отрабатывали барщину, платили чинш(пока не заплатят 20% стоимости).</a:t>
            </a:r>
            <a:endParaRPr sz="2200"/>
          </a:p>
          <a:p>
            <a:pPr marL="285750" indent="-285750">
              <a:buFont typeface="Arial"/>
              <a:buChar char="•"/>
              <a:defRPr/>
            </a:pPr>
            <a:endParaRPr lang="en-US"/>
          </a:p>
        </p:txBody>
      </p:sp>
      <p:cxnSp>
        <p:nvCxnSpPr>
          <p:cNvPr id="18" name="Прямая соединительная линия 17"/>
          <p:cNvCxnSpPr>
            <a:cxnSpLocks/>
          </p:cNvCxnSpPr>
          <p:nvPr/>
        </p:nvCxnSpPr>
        <p:spPr bwMode="auto">
          <a:xfrm flipH="1">
            <a:off x="0" y="6456373"/>
            <a:ext cx="12186978" cy="0"/>
          </a:xfrm>
          <a:prstGeom prst="line">
            <a:avLst/>
          </a:prstGeom>
          <a:ln w="101600">
            <a:solidFill>
              <a:srgbClr val="C4A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 bwMode="auto">
          <a:xfrm flipH="1">
            <a:off x="0" y="476672"/>
            <a:ext cx="12186978" cy="0"/>
          </a:xfrm>
          <a:prstGeom prst="line">
            <a:avLst/>
          </a:prstGeom>
          <a:ln w="127000">
            <a:solidFill>
              <a:srgbClr val="C4A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cxnSpLocks/>
          </p:cNvCxnSpPr>
          <p:nvPr/>
        </p:nvCxnSpPr>
        <p:spPr bwMode="auto">
          <a:xfrm flipH="1">
            <a:off x="0" y="6456373"/>
            <a:ext cx="12186978" cy="0"/>
          </a:xfrm>
          <a:prstGeom prst="line">
            <a:avLst/>
          </a:prstGeom>
          <a:ln w="127000">
            <a:solidFill>
              <a:srgbClr val="C4A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 bwMode="auto">
          <a:xfrm>
            <a:off x="46749" y="504031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>
                <a:latin typeface="Georgia Pro Light"/>
              </a:rPr>
              <a:t>Поземельные</a:t>
            </a:r>
            <a:r>
              <a:rPr lang="en-US" sz="2000">
                <a:latin typeface="Georgia Pro Light"/>
              </a:rPr>
              <a:t> </a:t>
            </a:r>
            <a:r>
              <a:rPr lang="en-US" sz="2000">
                <a:latin typeface="Georgia Pro Light"/>
              </a:rPr>
              <a:t>отношения</a:t>
            </a:r>
            <a:r>
              <a:rPr lang="en-US" sz="2000">
                <a:latin typeface="Georgia Pro Light"/>
              </a:rPr>
              <a:t> </a:t>
            </a:r>
            <a:r>
              <a:rPr lang="en-US" sz="2000">
                <a:latin typeface="Georgia Pro Light"/>
              </a:rPr>
              <a:t>крестьян</a:t>
            </a:r>
            <a:r>
              <a:rPr lang="en-US" sz="2000">
                <a:latin typeface="Georgia Pro Light"/>
              </a:rPr>
              <a:t> и </a:t>
            </a:r>
            <a:r>
              <a:rPr lang="en-US" sz="2000">
                <a:latin typeface="Georgia Pro Light"/>
              </a:rPr>
              <a:t>помещиков</a:t>
            </a:r>
            <a:r>
              <a:rPr lang="en-US" sz="2000">
                <a:latin typeface="Georgia Pro Light"/>
              </a:rPr>
              <a:t> </a:t>
            </a:r>
            <a:r>
              <a:rPr lang="en-US" sz="2000">
                <a:latin typeface="Georgia Pro Light"/>
              </a:rPr>
              <a:t>оформлялись</a:t>
            </a:r>
            <a:r>
              <a:rPr lang="en-US" sz="2000">
                <a:latin typeface="Georgia Pro Light"/>
              </a:rPr>
              <a:t> в</a:t>
            </a:r>
            <a:r>
              <a:rPr lang="en-US" sz="2000" b="1" i="1">
                <a:latin typeface="Georgia Pro Semibold"/>
              </a:rPr>
              <a:t> </a:t>
            </a:r>
            <a:r>
              <a:rPr lang="en-US" sz="2000" b="1" i="1">
                <a:latin typeface="Georgia Pro Semibold"/>
              </a:rPr>
              <a:t>уставных</a:t>
            </a:r>
            <a:r>
              <a:rPr lang="en-US" sz="2000" b="1" i="1">
                <a:latin typeface="Georgia Pro Semibold"/>
              </a:rPr>
              <a:t> </a:t>
            </a:r>
            <a:r>
              <a:rPr lang="en-US" sz="2000" b="1" i="1">
                <a:latin typeface="Georgia Pro Semibold"/>
              </a:rPr>
              <a:t>грамотах</a:t>
            </a:r>
            <a:r>
              <a:rPr lang="ru-RU" sz="2000" b="1" i="1">
                <a:latin typeface="Georgia Pro Semibold"/>
              </a:rPr>
              <a:t>.</a:t>
            </a:r>
            <a:endParaRPr lang="en-US" sz="2000" b="1" i="1">
              <a:latin typeface="Georgia Pro Semibold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rcRect l="9395" t="210" r="30805" b="1"/>
          <a:stretch/>
        </p:blipFill>
        <p:spPr bwMode="auto">
          <a:xfrm flipH="0" flipV="0">
            <a:off x="6844150" y="526245"/>
            <a:ext cx="5355856" cy="5855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 bwMode="auto">
          <a:xfrm>
            <a:off x="1055440" y="76064"/>
            <a:ext cx="10993221" cy="1480728"/>
          </a:xfrm>
          <a:prstGeom prst="roundRect">
            <a:avLst>
              <a:gd name="adj" fmla="val 16667"/>
            </a:avLst>
          </a:prstGeom>
          <a:solidFill>
            <a:srgbClr val="C4A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295466" y="188640"/>
            <a:ext cx="1046516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>
                <a:latin typeface="Georgia Pro Semibold"/>
              </a:rPr>
              <a:t>Результаты осуществления реформы</a:t>
            </a:r>
            <a:endParaRPr lang="en-US">
              <a:latin typeface="Georgia Pro Semibold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367808" y="1772816"/>
            <a:ext cx="7680853" cy="5085184"/>
          </a:xfrm>
          <a:prstGeom prst="rect">
            <a:avLst/>
          </a:prstGeom>
          <a:solidFill>
            <a:srgbClr val="F2D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 flipH="0" flipV="0">
            <a:off x="4190096" y="2025907"/>
            <a:ext cx="7573772" cy="4632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  <a:defRPr/>
            </a:pPr>
            <a:r>
              <a:rPr lang="en-US" sz="2800">
                <a:latin typeface="Georgia Pro Light"/>
              </a:rPr>
              <a:t>Помещики</a:t>
            </a:r>
            <a:r>
              <a:rPr lang="en-US" sz="2800">
                <a:latin typeface="Georgia Pro Light"/>
              </a:rPr>
              <a:t> в </a:t>
            </a:r>
            <a:r>
              <a:rPr lang="en-US" sz="2800">
                <a:latin typeface="Georgia Pro Light"/>
              </a:rPr>
              <a:t>Беларуси</a:t>
            </a:r>
            <a:r>
              <a:rPr lang="en-US" sz="2800">
                <a:latin typeface="Georgia Pro Light"/>
              </a:rPr>
              <a:t> </a:t>
            </a:r>
            <a:r>
              <a:rPr lang="en-US" sz="2800">
                <a:latin typeface="Georgia Pro Light"/>
              </a:rPr>
              <a:t>сохранили</a:t>
            </a:r>
            <a:r>
              <a:rPr lang="en-US" sz="2800">
                <a:latin typeface="Georgia Pro Light"/>
              </a:rPr>
              <a:t> </a:t>
            </a:r>
            <a:r>
              <a:rPr lang="en-US" sz="2800">
                <a:latin typeface="Georgia Pro Light"/>
              </a:rPr>
              <a:t>более</a:t>
            </a:r>
            <a:r>
              <a:rPr lang="en-US" sz="2800">
                <a:latin typeface="Georgia Pro Light"/>
              </a:rPr>
              <a:t> </a:t>
            </a:r>
            <a:r>
              <a:rPr lang="en-US" sz="2800">
                <a:latin typeface="Georgia Pro Light"/>
              </a:rPr>
              <a:t>половины</a:t>
            </a:r>
            <a:r>
              <a:rPr lang="en-US" sz="2800">
                <a:latin typeface="Georgia Pro Light"/>
              </a:rPr>
              <a:t> </a:t>
            </a:r>
            <a:r>
              <a:rPr lang="en-US" sz="2800">
                <a:latin typeface="Georgia Pro Light"/>
              </a:rPr>
              <a:t>всех</a:t>
            </a:r>
            <a:r>
              <a:rPr lang="en-US" sz="2800">
                <a:latin typeface="Georgia Pro Light"/>
              </a:rPr>
              <a:t> </a:t>
            </a:r>
            <a:r>
              <a:rPr lang="en-US" sz="2800">
                <a:latin typeface="Georgia Pro Light"/>
              </a:rPr>
              <a:t>земель</a:t>
            </a:r>
            <a:r>
              <a:rPr lang="ru-RU" sz="2800">
                <a:latin typeface="Georgia Pro Light"/>
              </a:rPr>
              <a:t>, крестьянские наделы составили только 1/3 всей земли;</a:t>
            </a:r>
            <a:endParaRPr/>
          </a:p>
          <a:p>
            <a:pPr marL="457200" indent="-457200">
              <a:buFont typeface="Arial"/>
              <a:buChar char="•"/>
              <a:defRPr/>
            </a:pPr>
            <a:r>
              <a:rPr lang="ru-RU" sz="2800">
                <a:latin typeface="Georgia Pro Light"/>
              </a:rPr>
              <a:t>Медленное развитие капиталистических отношений в с/х по «прусскому» пути.</a:t>
            </a:r>
            <a:endParaRPr lang="ru-RU" sz="2800">
              <a:latin typeface="Georgia Pro Light"/>
            </a:endParaRPr>
          </a:p>
          <a:p>
            <a:pPr marL="457200" indent="-457200">
              <a:buFont typeface="Arial"/>
              <a:buChar char="•"/>
              <a:defRPr/>
            </a:pPr>
            <a:endParaRPr/>
          </a:p>
          <a:p>
            <a:pPr marL="457200" indent="-457200">
              <a:buFont typeface="Arial"/>
              <a:buChar char="•"/>
              <a:defRPr/>
            </a:pPr>
            <a:r>
              <a:rPr lang="ru-RU" sz="2800">
                <a:latin typeface="Georgia Pro Light"/>
              </a:rPr>
              <a:t>Возмущение крестьян вылилось в участие их в </a:t>
            </a:r>
            <a:r>
              <a:rPr lang="ru-RU" sz="2800">
                <a:highlight>
                  <a:srgbClr val="FFFF00"/>
                </a:highlight>
                <a:latin typeface="Georgia Pro Light"/>
              </a:rPr>
              <a:t>восстании 1863 </a:t>
            </a:r>
            <a:r>
              <a:rPr lang="ru-RU" sz="2800">
                <a:latin typeface="Georgia Pro Light"/>
              </a:rPr>
              <a:t>года и в </a:t>
            </a:r>
            <a:r>
              <a:rPr lang="ru-RU" sz="2800">
                <a:highlight>
                  <a:srgbClr val="FFFF00"/>
                </a:highlight>
                <a:latin typeface="Georgia Pro Light"/>
              </a:rPr>
              <a:t>революции 1905</a:t>
            </a:r>
            <a:endParaRPr>
              <a:highlight>
                <a:srgbClr val="FFFF00"/>
              </a:highlight>
            </a:endParaRPr>
          </a:p>
          <a:p>
            <a:pPr>
              <a:defRPr/>
            </a:pPr>
            <a:endParaRPr lang="ru-RU" sz="2800">
              <a:latin typeface="Georgia Pro Light"/>
            </a:endParaRPr>
          </a:p>
          <a:p>
            <a:pPr>
              <a:defRPr/>
            </a:pPr>
            <a:endParaRPr lang="en-US" sz="2800">
              <a:latin typeface="Georgia Pro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4775139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b="1">
                <a:latin typeface="Times New Roman"/>
                <a:cs typeface="Times New Roman"/>
              </a:rPr>
              <a:t>Причины реформы 1906 года П.Столыпина</a:t>
            </a:r>
            <a:endParaRPr b="1">
              <a:latin typeface="Times New Roman"/>
              <a:cs typeface="Times New Roman"/>
            </a:endParaRPr>
          </a:p>
        </p:txBody>
      </p:sp>
      <p:sp>
        <p:nvSpPr>
          <p:cNvPr id="435439572" name=""/>
          <p:cNvSpPr txBox="1"/>
          <p:nvPr/>
        </p:nvSpPr>
        <p:spPr bwMode="auto">
          <a:xfrm flipH="0" flipV="0">
            <a:off x="4550752" y="2052960"/>
            <a:ext cx="7083928" cy="393195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800">
                <a:latin typeface="Times New Roman"/>
                <a:cs typeface="Times New Roman"/>
              </a:rPr>
              <a:t>1.Рост революционной активности крестьян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>
                <a:latin typeface="Times New Roman"/>
                <a:cs typeface="Times New Roman"/>
              </a:rPr>
              <a:t>2.Малоземелье крестьян 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>
                <a:latin typeface="Times New Roman"/>
                <a:cs typeface="Times New Roman"/>
              </a:rPr>
              <a:t>3.Слабо развиты капиталистические отношения в сельском хозяйстве 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>
                <a:latin typeface="Times New Roman"/>
                <a:cs typeface="Times New Roman"/>
              </a:rPr>
              <a:t>-крестьянские хозяйства не связаны с рынком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>
                <a:latin typeface="Times New Roman"/>
                <a:cs typeface="Times New Roman"/>
              </a:rPr>
              <a:t>-снижение доходности аграрного сектора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>
                <a:latin typeface="Times New Roman"/>
                <a:cs typeface="Times New Roman"/>
              </a:rPr>
              <a:t>4.Существование феодальных пережитков в деревне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-6106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>
                <a:latin typeface="Georgia Pro Semibold"/>
              </a:rPr>
              <a:t>1906</a:t>
            </a:r>
            <a:r>
              <a:rPr lang="ru-RU">
                <a:latin typeface="Georgia Pro Semibold"/>
              </a:rPr>
              <a:t>-1911</a:t>
            </a:r>
            <a:r>
              <a:rPr lang="en-US">
                <a:latin typeface="Georgia Pro Semibold"/>
              </a:rPr>
              <a:t> г.</a:t>
            </a:r>
            <a:r>
              <a:rPr lang="ru-RU">
                <a:latin typeface="Georgia Pro Semibold"/>
              </a:rPr>
              <a:t> — аграрная реформа </a:t>
            </a:r>
            <a:endParaRPr/>
          </a:p>
          <a:p>
            <a:pPr algn="ctr">
              <a:defRPr/>
            </a:pPr>
            <a:r>
              <a:rPr lang="ru-RU">
                <a:latin typeface="Georgia Pro Semibold"/>
              </a:rPr>
              <a:t>П.А. Столыпина</a:t>
            </a:r>
            <a:r>
              <a:rPr lang="en-US">
                <a:latin typeface="Georgia Pro Semibold"/>
              </a:rPr>
              <a:t> </a:t>
            </a:r>
            <a:endParaRPr lang="en-US">
              <a:latin typeface="Georgia Pro Semibold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88779" y="1077068"/>
            <a:ext cx="4525075" cy="47756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7152117" y="3897052"/>
            <a:ext cx="422446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>
                <a:latin typeface="Georgia Pro Semibold"/>
              </a:rPr>
              <a:t>        </a:t>
            </a:r>
            <a:endParaRPr lang="en-US" sz="1050">
              <a:latin typeface="Georgia Pro Semibold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4713856" y="209864"/>
            <a:ext cx="7296810" cy="1147817"/>
          </a:xfrm>
          <a:prstGeom prst="roundRect">
            <a:avLst>
              <a:gd name="adj" fmla="val 16667"/>
            </a:avLst>
          </a:prstGeom>
          <a:solidFill>
            <a:srgbClr val="C4A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586699" y="320686"/>
            <a:ext cx="7584914" cy="944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>
                <a:latin typeface="Georgia Pro Semibold"/>
              </a:rPr>
              <a:t>1906</a:t>
            </a:r>
            <a:r>
              <a:rPr lang="ru-RU" sz="2800">
                <a:latin typeface="Georgia Pro Semibold"/>
              </a:rPr>
              <a:t>-1911</a:t>
            </a:r>
            <a:r>
              <a:rPr lang="en-US" sz="2800">
                <a:latin typeface="Georgia Pro Semibold"/>
              </a:rPr>
              <a:t> г.</a:t>
            </a:r>
            <a:r>
              <a:rPr lang="ru-RU" sz="2800">
                <a:latin typeface="Georgia Pro Semibold"/>
              </a:rPr>
              <a:t> — Аграрная реформа </a:t>
            </a:r>
            <a:r>
              <a:rPr lang="ru-RU" sz="2800">
                <a:latin typeface="Georgia Pro Semibold"/>
              </a:rPr>
              <a:t>П.А</a:t>
            </a:r>
            <a:r>
              <a:rPr lang="ru-RU" sz="2800">
                <a:latin typeface="Georgia Pro Semibold"/>
              </a:rPr>
              <a:t>. Столыпина</a:t>
            </a:r>
            <a:r>
              <a:rPr lang="en-US" sz="2800">
                <a:latin typeface="Georgia Pro Semibold"/>
              </a:rPr>
              <a:t> </a:t>
            </a:r>
            <a:endParaRPr lang="en-US" sz="2800">
              <a:latin typeface="Georgia Pro Semibold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 flipH="0" flipV="0">
            <a:off x="4892912" y="1678368"/>
            <a:ext cx="7026099" cy="411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ru-RU" sz="2200">
                <a:latin typeface="Georgia Pro Light"/>
              </a:rPr>
              <a:t>Разрушение крестьянской общины ⇒ возможность закрепления земли за крестьянами в отрубе (хуторе);</a:t>
            </a:r>
            <a:endParaRPr sz="2200"/>
          </a:p>
          <a:p>
            <a:pPr marL="285750" indent="-285750">
              <a:buFont typeface="Arial"/>
              <a:buChar char="•"/>
              <a:defRPr/>
            </a:pPr>
            <a:r>
              <a:rPr lang="ru-RU" sz="2200">
                <a:latin typeface="Georgia Pro Light"/>
              </a:rPr>
              <a:t>Организация переселения бедняков за Урал, в Сибирь, на Дальний Восток, однако 10% вернулись назад из-за недостаточной помощи со стороны правительства и тяжелыми условиями жизни;</a:t>
            </a:r>
            <a:endParaRPr sz="2200"/>
          </a:p>
          <a:p>
            <a:pPr marL="285750" indent="-285750">
              <a:buFont typeface="Arial"/>
              <a:buChar char="•"/>
              <a:defRPr/>
            </a:pPr>
            <a:r>
              <a:rPr lang="ru-RU" sz="2200">
                <a:latin typeface="Georgia Pro Light"/>
              </a:rPr>
              <a:t>1911 г. — введение земств — выборных органов самоуправления в Витебской, Могилевской и Минской губерниях.</a:t>
            </a:r>
            <a:endParaRPr sz="2200"/>
          </a:p>
          <a:p>
            <a:pPr>
              <a:defRPr/>
            </a:pPr>
            <a:endParaRPr sz="2200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85445" y="5614961"/>
            <a:ext cx="11576464" cy="1032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>
                <a:latin typeface="Georgia Pro Light"/>
                <a:ea typeface="Calibri"/>
                <a:cs typeface="Cambria Math"/>
              </a:rPr>
              <a:t> </a:t>
            </a:r>
            <a:endParaRPr lang="en-US">
              <a:latin typeface="Georgia Pro Light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i="1">
                <a:latin typeface="Georgia Pro Semibold"/>
                <a:ea typeface="Calibri"/>
                <a:cs typeface="Cambria Math"/>
              </a:rPr>
              <a:t>Результат</a:t>
            </a:r>
            <a:r>
              <a:rPr lang="ru-RU">
                <a:latin typeface="Georgia Pro Light"/>
                <a:ea typeface="Calibri"/>
                <a:cs typeface="Cambria Math"/>
              </a:rPr>
              <a:t>: развитие капитализма в с/х по «американскому пути», </a:t>
            </a:r>
            <a:r>
              <a:rPr lang="ru-RU" sz="1600">
                <a:latin typeface="Georgia Pro Light"/>
                <a:ea typeface="Calibri"/>
                <a:cs typeface="Cambria Math"/>
              </a:rPr>
              <a:t>связанному с созданием зажиточного крестьянства в качестве опоры царского правительства.</a:t>
            </a:r>
            <a:endParaRPr lang="en-US" sz="1600">
              <a:latin typeface="Georgia Pro Light"/>
              <a:ea typeface="Calibri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l="6557" t="1" r="29109" b="146"/>
          <a:stretch/>
        </p:blipFill>
        <p:spPr bwMode="auto">
          <a:xfrm>
            <a:off x="3357" y="5687"/>
            <a:ext cx="12188642" cy="6951705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3" name="Овал 2"/>
          <p:cNvSpPr/>
          <p:nvPr/>
        </p:nvSpPr>
        <p:spPr bwMode="auto">
          <a:xfrm>
            <a:off x="1345150" y="188640"/>
            <a:ext cx="9505056" cy="6413358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243254" y="764704"/>
            <a:ext cx="59935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>
                <a:latin typeface="Georgia Pro Semibold"/>
              </a:rPr>
              <a:t>Развитие</a:t>
            </a:r>
            <a:endParaRPr/>
          </a:p>
          <a:p>
            <a:pPr algn="ctr">
              <a:defRPr/>
            </a:pPr>
            <a:r>
              <a:rPr lang="ru-RU" sz="3600">
                <a:latin typeface="Georgia Pro Semibold"/>
              </a:rPr>
              <a:t> промышленности</a:t>
            </a:r>
            <a:endParaRPr lang="en-US" sz="3600">
              <a:latin typeface="Georgia Pro Semibold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411758" y="2010609"/>
            <a:ext cx="76565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ru-RU" sz="2400">
                <a:latin typeface="Georgia Pro Light"/>
              </a:rPr>
              <a:t>Сосуществование мануфактурного и фабричного производства;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2400">
                <a:latin typeface="Georgia Pro Light"/>
              </a:rPr>
              <a:t>Размещение предприятий в сельской местности — ближе к источникам сырья и дешевой рабочей силы;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2400">
                <a:latin typeface="Georgia Pro Light"/>
              </a:rPr>
              <a:t>Основные отрасли — деревообработка и винокурение;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2400">
                <a:latin typeface="Georgia Pro Light"/>
              </a:rPr>
              <a:t>Развивалось картонно-бумажное и спичечное производство.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ONLYOFFICE/7.2.1.36</Application>
  <DocSecurity>0</DocSecurity>
  <PresentationFormat>Экран (4:3)</PresentationFormat>
  <Paragraphs>0</Paragraphs>
  <Slides>11</Slides>
  <Notes>11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Manager/>
  <Company>http://presentation-creation.ru/</Company>
  <LinksUpToDate>0</LinksUpToDate>
  <SharedDoc>0</SharedDoc>
  <HyperlinkBase>http://presentation-creation.ru/</HyperlinkBase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Полет книги</dc:title>
  <dc:subject/>
  <dc:creator>obstinate</dc:creator>
  <cp:keywords/>
  <dc:description/>
  <dc:identifier/>
  <dc:language/>
  <cp:lastModifiedBy/>
  <cp:revision>28</cp:revision>
  <dcterms:created xsi:type="dcterms:W3CDTF">2017-03-21T12:02:10Z</dcterms:created>
  <dcterms:modified xsi:type="dcterms:W3CDTF">2024-12-13T20:03:48Z</dcterms:modified>
  <cp:category/>
  <cp:contentStatus/>
  <cp:version/>
</cp:coreProperties>
</file>