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6E2711-9A92-4882-8749-D43E5C854963}" type="datetimeFigureOut">
              <a:rPr lang="ru-BY" smtClean="0"/>
              <a:t>21.08.2024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030AD-2C28-4B37-995E-DDC387A821AA}" type="slidenum">
              <a:rPr lang="ru-BY" smtClean="0"/>
              <a:t>‹#›</a:t>
            </a:fld>
            <a:endParaRPr lang="ru-BY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08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2711-9A92-4882-8749-D43E5C854963}" type="datetimeFigureOut">
              <a:rPr lang="ru-BY" smtClean="0"/>
              <a:t>21.08.2024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30AD-2C28-4B37-995E-DDC387A821A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492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2711-9A92-4882-8749-D43E5C854963}" type="datetimeFigureOut">
              <a:rPr lang="ru-BY" smtClean="0"/>
              <a:t>21.08.2024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30AD-2C28-4B37-995E-DDC387A821A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045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2711-9A92-4882-8749-D43E5C854963}" type="datetimeFigureOut">
              <a:rPr lang="ru-BY" smtClean="0"/>
              <a:t>21.08.2024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30AD-2C28-4B37-995E-DDC387A821A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59456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2711-9A92-4882-8749-D43E5C854963}" type="datetimeFigureOut">
              <a:rPr lang="ru-BY" smtClean="0"/>
              <a:t>21.08.2024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30AD-2C28-4B37-995E-DDC387A821AA}" type="slidenum">
              <a:rPr lang="ru-BY" smtClean="0"/>
              <a:t>‹#›</a:t>
            </a:fld>
            <a:endParaRPr lang="ru-BY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87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2711-9A92-4882-8749-D43E5C854963}" type="datetimeFigureOut">
              <a:rPr lang="ru-BY" smtClean="0"/>
              <a:t>21.08.2024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30AD-2C28-4B37-995E-DDC387A821A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4554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2711-9A92-4882-8749-D43E5C854963}" type="datetimeFigureOut">
              <a:rPr lang="ru-BY" smtClean="0"/>
              <a:t>21.08.2024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30AD-2C28-4B37-995E-DDC387A821A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7357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2711-9A92-4882-8749-D43E5C854963}" type="datetimeFigureOut">
              <a:rPr lang="ru-BY" smtClean="0"/>
              <a:t>21.08.2024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30AD-2C28-4B37-995E-DDC387A821A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84988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2711-9A92-4882-8749-D43E5C854963}" type="datetimeFigureOut">
              <a:rPr lang="ru-BY" smtClean="0"/>
              <a:t>21.08.2024</a:t>
            </a:fld>
            <a:endParaRPr lang="ru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30AD-2C28-4B37-995E-DDC387A821A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0226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2711-9A92-4882-8749-D43E5C854963}" type="datetimeFigureOut">
              <a:rPr lang="ru-BY" smtClean="0"/>
              <a:t>21.08.2024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30AD-2C28-4B37-995E-DDC387A821A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8050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2711-9A92-4882-8749-D43E5C854963}" type="datetimeFigureOut">
              <a:rPr lang="ru-BY" smtClean="0"/>
              <a:t>21.08.2024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030AD-2C28-4B37-995E-DDC387A821A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11717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96E2711-9A92-4882-8749-D43E5C854963}" type="datetimeFigureOut">
              <a:rPr lang="ru-BY" smtClean="0"/>
              <a:t>21.08.2024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30030AD-2C28-4B37-995E-DDC387A821AA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0039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60409-3B9A-4DED-A007-BFB53D9776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СРЕДНЕВЕКОВЬЕ – ЭПОХА ФЕОДАЛЬНЫХ ОТНОШЕНИЙ</a:t>
            </a:r>
            <a:endParaRPr lang="ru-BY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BE3BCC-92E9-4963-8822-AB248B500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5514" y="4607511"/>
            <a:ext cx="3435659" cy="65028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i="1" dirty="0"/>
              <a:t>АВТОР ЕЛИСЕЕНКО О.А.</a:t>
            </a:r>
          </a:p>
          <a:p>
            <a:pPr algn="l"/>
            <a:r>
              <a:rPr lang="ru-RU" i="1" dirty="0"/>
              <a:t>УЧИТЕЛЬ ИСТОРИИ</a:t>
            </a:r>
            <a:endParaRPr lang="ru-BY" i="1" dirty="0"/>
          </a:p>
        </p:txBody>
      </p:sp>
      <p:pic>
        <p:nvPicPr>
          <p:cNvPr id="1026" name="Picture 2" descr="Средние века — Википедия">
            <a:extLst>
              <a:ext uri="{FF2B5EF4-FFF2-40B4-BE49-F238E27FC236}">
                <a16:creationId xmlns:a16="http://schemas.microsoft.com/office/drawing/2014/main" id="{9F652205-AA6A-4A9E-9EBD-4684223C6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403" y="3879542"/>
            <a:ext cx="2637084" cy="251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881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59C5B-8AFD-48FC-95F1-ABC17836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25" y="609600"/>
            <a:ext cx="4429125" cy="52387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Прочитайте материал учебного пособия и определите характерные черты натурального хозяйства</a:t>
            </a:r>
            <a:endParaRPr lang="ru-BY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Сельское хозяйство — Википедия">
            <a:extLst>
              <a:ext uri="{FF2B5EF4-FFF2-40B4-BE49-F238E27FC236}">
                <a16:creationId xmlns:a16="http://schemas.microsoft.com/office/drawing/2014/main" id="{79B7CD6D-44BA-4F03-9F4D-7243261C7F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" y="310514"/>
            <a:ext cx="5902414" cy="509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994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9C94E-9273-458D-BB7C-634045FB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Как развивались торговля и ремесло в средневековом городе?</a:t>
            </a:r>
            <a:endParaRPr lang="ru-BY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10 заблуждений о жизни в средневековых городах | Пикабу">
            <a:extLst>
              <a:ext uri="{FF2B5EF4-FFF2-40B4-BE49-F238E27FC236}">
                <a16:creationId xmlns:a16="http://schemas.microsoft.com/office/drawing/2014/main" id="{2EC2EFD4-A174-4912-9CB5-1FF6DFDFE3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23" y="2209800"/>
            <a:ext cx="700841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34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C058E-890D-47FE-81F4-7BDB24B8D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869" y="390525"/>
            <a:ext cx="3573506" cy="619125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Гильдия (от немецкого слова ― «пир») ― объединение купцов с целью защиты общих интересов и привилегий. Гильдии объединяли купцов по принципу проживания на одной территории или по характеру проводимых торговых операций. В Англии «гильдиями» называли также объединения ремесленников ― </a:t>
            </a:r>
            <a:r>
              <a:rPr lang="ru-RU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цехи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BY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D7780B2-24A1-4545-89DF-0C572D7BD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47" y="609599"/>
            <a:ext cx="7648821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9065B-F0EE-4340-B5AE-C6F5E8D1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B5BC418-A9DD-4036-A806-43812C1F5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855" y="381011"/>
            <a:ext cx="10375419" cy="601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35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6A5D0-EEBF-4842-A222-510C77945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2752725" cy="83820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Вывод:</a:t>
            </a:r>
            <a:endParaRPr lang="ru-BY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D102CF-0A8B-494C-BCE7-06E02E6D2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62075"/>
            <a:ext cx="11449050" cy="4733925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В Раннем и Высоком средневековье на европейском континенте происходило становление и развитие феодализма. Главное богатство — земля — концентрировалось в руках высших слоев общества, формировалась лестница последовательного господства — подчинения, основанная на поземельной (феод) и личной зависимости одного феодала от другого. Одновременно оформлялся слой зависимых крестьян, которые активно прикреплялись к земле. Экономика стран Европы в данный период носила аграрный характер, где господствовало натуральное хозяйство. В результате отделения ремесла от сельского хозяйства возникли новые города.</a:t>
            </a:r>
            <a:endParaRPr lang="ru-BY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4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1A58B00-AFDF-4E5B-AE75-0F732FA2B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599"/>
            <a:ext cx="4294673" cy="4894555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ИСПОЛЬЗУЯ ОБЛАКО ТЕГОВ, СФОРМИРУЕМ ЦЕЛЬ УРОКА</a:t>
            </a:r>
            <a:endParaRPr lang="ru-BY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облако слов">
            <a:extLst>
              <a:ext uri="{FF2B5EF4-FFF2-40B4-BE49-F238E27FC236}">
                <a16:creationId xmlns:a16="http://schemas.microsoft.com/office/drawing/2014/main" id="{AE32E698-CF07-4793-86F1-C6B410F859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73" y="841158"/>
            <a:ext cx="6312024" cy="473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62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940C6-60BB-4E1E-9EE6-E9F9ABC1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81849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ПОНЯТИЯ ТЕМЫ</a:t>
            </a:r>
            <a:endParaRPr lang="ru-BY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E236AA-BE11-4EB7-B9E6-2D3E230B7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660124"/>
            <a:ext cx="4754880" cy="4420635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ФЕОД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ФЕОДАЛИЗМ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ФЕОДАЛ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БЕНЕФИЦИЙ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СЕНЬОР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ВАССАЛ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ИНВЕСТИТУРА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СОСЛОВИЕ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ФЕОДАЛЬНАЯ РЕНТА</a:t>
            </a:r>
            <a:endParaRPr lang="ru-BY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1DC2EDD-64DD-476D-B994-247C462A4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612" y="1660124"/>
            <a:ext cx="4754880" cy="4420636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ОБРОК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БАРЩИНА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КРЕПОСТНОЕ ПРАВО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НАТУРАЛЬНОЕ ХОЗЯЙСТВО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РЕМЕСЛО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ЦЕХ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ГИЛЬДИЯ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РАТУША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ГОРОДСКОЕ САМОУПРАВЛЕНИЕ</a:t>
            </a:r>
            <a:endParaRPr lang="ru-BY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C4A14-AE2A-4A9F-8656-B6EE381EB876}"/>
              </a:ext>
            </a:extLst>
          </p:cNvPr>
          <p:cNvSpPr txBox="1"/>
          <p:nvPr/>
        </p:nvSpPr>
        <p:spPr>
          <a:xfrm>
            <a:off x="9001956" y="609600"/>
            <a:ext cx="2789993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/>
              <a:t>Дома составьте кроссворд из новых понятий</a:t>
            </a:r>
            <a:endParaRPr lang="ru-BY" sz="2800" b="1" dirty="0"/>
          </a:p>
        </p:txBody>
      </p:sp>
    </p:spTree>
    <p:extLst>
      <p:ext uri="{BB962C8B-B14F-4D97-AF65-F5344CB8AC3E}">
        <p14:creationId xmlns:p14="http://schemas.microsoft.com/office/powerpoint/2010/main" val="11749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1F78E-A680-4A1D-9683-D82436A6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609600"/>
            <a:ext cx="10601325" cy="135636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Феодализм — отношения поземельной и личной зависимости между людьми, основой которых является собственность на землю.</a:t>
            </a:r>
            <a:endParaRPr lang="ru-BY" sz="4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33AD2625-B832-405C-8190-FC1FC09A3C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421097"/>
              </p:ext>
            </p:extLst>
          </p:nvPr>
        </p:nvGraphicFramePr>
        <p:xfrm>
          <a:off x="904875" y="2767311"/>
          <a:ext cx="10487025" cy="3847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3493">
                  <a:extLst>
                    <a:ext uri="{9D8B030D-6E8A-4147-A177-3AD203B41FA5}">
                      <a16:colId xmlns:a16="http://schemas.microsoft.com/office/drawing/2014/main" val="2463565287"/>
                    </a:ext>
                  </a:extLst>
                </a:gridCol>
                <a:gridCol w="5273532">
                  <a:extLst>
                    <a:ext uri="{9D8B030D-6E8A-4147-A177-3AD203B41FA5}">
                      <a16:colId xmlns:a16="http://schemas.microsoft.com/office/drawing/2014/main" val="1194523361"/>
                    </a:ext>
                  </a:extLst>
                </a:gridCol>
              </a:tblGrid>
              <a:tr h="765668">
                <a:tc>
                  <a:txBody>
                    <a:bodyPr/>
                    <a:lstStyle/>
                    <a:p>
                      <a:r>
                        <a:rPr lang="ru-RU" sz="2000" dirty="0"/>
                        <a:t>СИНТЕЗНЫЙ</a:t>
                      </a:r>
                      <a:endParaRPr lang="ru-B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БЕССИНТЕЗНЫЙ</a:t>
                      </a:r>
                      <a:endParaRPr lang="ru-B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199029"/>
                  </a:ext>
                </a:extLst>
              </a:tr>
              <a:tr h="1232489">
                <a:tc>
                  <a:txBody>
                    <a:bodyPr/>
                    <a:lstStyle/>
                    <a:p>
                      <a:r>
                        <a:rPr lang="ru-RU" sz="2000" dirty="0"/>
                        <a:t>СИНТЕЗ ВАРВАРСКОГО И РИМСКОГО МИРОВ.</a:t>
                      </a:r>
                    </a:p>
                    <a:p>
                      <a:r>
                        <a:rPr lang="ru-RU" sz="2000" dirty="0"/>
                        <a:t>ЗНАЧИТЕЛЬНОЕ ВЛИЯНИЕ ТРАДИЦИЙ РИМСКОГО РАБОВЛАДЕНИЯ</a:t>
                      </a:r>
                      <a:endParaRPr lang="ru-B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СЛАБОЕ ВЛИЯНИЕ РИМСКИХ ТРАДИЦИЙ. НА ОСНОВЕ ИЕРАРХИИ РОДОПЛЕМЕННОГО ОБЩЕСТВА</a:t>
                      </a:r>
                      <a:endParaRPr lang="ru-B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623127"/>
                  </a:ext>
                </a:extLst>
              </a:tr>
              <a:tr h="945863">
                <a:tc>
                  <a:txBody>
                    <a:bodyPr/>
                    <a:lstStyle/>
                    <a:p>
                      <a:r>
                        <a:rPr lang="ru-RU" sz="2000" dirty="0"/>
                        <a:t>БЫСТРЫЕ ТЕМПЫ СКЛАДЫВАНИЯ ФЕОДАЛИЗМА</a:t>
                      </a:r>
                      <a:endParaRPr lang="ru-B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ФЕОДАЛЬНЫЕ ОТНОШЕНИЯ, ЗАВИСИМОСТЬ И ПОДЧИНЕНИЕ ФОРМИРУЮТСЯ МЕДЛЕННО</a:t>
                      </a:r>
                      <a:endParaRPr lang="ru-B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135148"/>
                  </a:ext>
                </a:extLst>
              </a:tr>
              <a:tr h="765668">
                <a:tc>
                  <a:txBody>
                    <a:bodyPr/>
                    <a:lstStyle/>
                    <a:p>
                      <a:r>
                        <a:rPr lang="ru-RU" sz="2000" dirty="0"/>
                        <a:t>ЗАПАДНАЯ ЕВРОПА (ЗЕМЛИ РИМСКОЙ ИМПЕРИИ)</a:t>
                      </a:r>
                      <a:endParaRPr lang="ru-B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ЦЕНТРАЛЬНАЯ, ЮГО-ВОСТОЧНАЯ, ВОСТОЧНАЯ ЕВРОПА</a:t>
                      </a:r>
                      <a:endParaRPr lang="ru-B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60242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2DDDCB3-0B6F-4F8A-8732-606E16B96001}"/>
              </a:ext>
            </a:extLst>
          </p:cNvPr>
          <p:cNvSpPr txBox="1"/>
          <p:nvPr/>
        </p:nvSpPr>
        <p:spPr>
          <a:xfrm>
            <a:off x="2962275" y="2105025"/>
            <a:ext cx="691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</a:rPr>
              <a:t>ПУТИ ВОЗНИКНОВЕНИЯ ФЕОДАЛИЗМА</a:t>
            </a:r>
            <a:endParaRPr lang="ru-BY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7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0012-D4E3-45A4-B169-0E65699DA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3074" name="Picture 2" descr="Ликбез по Средним векам / Андрей Гудков">
            <a:extLst>
              <a:ext uri="{FF2B5EF4-FFF2-40B4-BE49-F238E27FC236}">
                <a16:creationId xmlns:a16="http://schemas.microsoft.com/office/drawing/2014/main" id="{FF1D2676-030C-444D-A6E6-526C9F0591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57" y="320992"/>
            <a:ext cx="11024285" cy="621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3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F8AE1-95FD-4AE4-A6D5-27E3C4B9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20899"/>
            <a:ext cx="9875520" cy="1356360"/>
          </a:xfrm>
        </p:spPr>
        <p:txBody>
          <a:bodyPr/>
          <a:lstStyle/>
          <a:p>
            <a:endParaRPr lang="ru-BY" dirty="0"/>
          </a:p>
        </p:txBody>
      </p:sp>
      <p:pic>
        <p:nvPicPr>
          <p:cNvPr id="4098" name="Picture 2" descr="Феодальная раздробленность в Западной Европе">
            <a:extLst>
              <a:ext uri="{FF2B5EF4-FFF2-40B4-BE49-F238E27FC236}">
                <a16:creationId xmlns:a16="http://schemas.microsoft.com/office/drawing/2014/main" id="{261CF141-BFFC-4555-977C-D31254DFEF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81000"/>
            <a:ext cx="7759699" cy="58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3E81C8-7781-4042-9EDB-9F884A385CC7}"/>
              </a:ext>
            </a:extLst>
          </p:cNvPr>
          <p:cNvSpPr txBox="1"/>
          <p:nvPr/>
        </p:nvSpPr>
        <p:spPr>
          <a:xfrm>
            <a:off x="466725" y="1495425"/>
            <a:ext cx="3676650" cy="48320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Принимая феод от сеньора, вассал давал клятву. Клятва верности вассала и ответ на нее сеньора устанавливали личную связь чести между ними. Дух морали пронизывал вассальные отношения. Преданность вассала своему сеньору, готовность сражаться и погибнуть за него расценивались как наиболее высокие добродетели</a:t>
            </a:r>
            <a:r>
              <a:rPr lang="ru-RU" sz="2200" dirty="0"/>
              <a:t>.</a:t>
            </a:r>
            <a:endParaRPr lang="ru-BY" sz="2200" dirty="0"/>
          </a:p>
        </p:txBody>
      </p:sp>
    </p:spTree>
    <p:extLst>
      <p:ext uri="{BB962C8B-B14F-4D97-AF65-F5344CB8AC3E}">
        <p14:creationId xmlns:p14="http://schemas.microsoft.com/office/powerpoint/2010/main" val="365373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596CA-D3A0-46D7-8B09-90F6FD2F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24" y="609600"/>
            <a:ext cx="5979795" cy="38862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Объясните смысл выражения «Вассал моего вассала не мой вассал»?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Чем отличаются феодальные отношения, сложившиеся в Англии?</a:t>
            </a:r>
            <a:endParaRPr lang="ru-BY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http://profil.adu.by/pluginfile.php/413/mod_book/chapter/494/91-%D1%81%D1%85%D0%B5%D0%BC%D0%B0.jpg?time=1575615440738">
            <a:extLst>
              <a:ext uri="{FF2B5EF4-FFF2-40B4-BE49-F238E27FC236}">
                <a16:creationId xmlns:a16="http://schemas.microsoft.com/office/drawing/2014/main" id="{85AA9316-CF10-4B5F-A085-34B082785D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42" y="292607"/>
            <a:ext cx="4554495" cy="478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97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062E7-BE9E-47E6-84BD-D03D2709A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609599"/>
            <a:ext cx="4410075" cy="559117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Сословие — это социальная группа, члены которой имеют определенные юридически закрепленные права и обязанности, передаваемые по наследству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BY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9867887-B8B0-4FC4-9CE7-79D0F438F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4548" y="609599"/>
            <a:ext cx="6484527" cy="513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58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CDCA13A-D1E7-4142-B9A2-4CFC2807D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457200"/>
            <a:ext cx="9872871" cy="563880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Правоспособность крестьянства была ограничена их зависимым положением. Поскольку феодалы монополизировали право на землю, крестьяне постепенно из свободных земледельцев превращались в поземельно или лично зависимых. За пользование наделами они должны были вносить феодальную ренту: плата продуктами, произведенными в крестьянском хозяйстве (дань), внесение определенной суммы денег (оброк), работы в хозяйстве феодала (барщина).</a:t>
            </a:r>
          </a:p>
          <a:p>
            <a:pPr algn="just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Крепостное право — форма феодальной зависимости крестьян, связанная с прикреплением их к земле и подчинением административной и судебной власти феодала.</a:t>
            </a:r>
            <a:endParaRPr lang="ru-BY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33962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91</TotalTime>
  <Words>387</Words>
  <Application>Microsoft Office PowerPoint</Application>
  <PresentationFormat>Широкоэкранный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Corbel</vt:lpstr>
      <vt:lpstr>Базис</vt:lpstr>
      <vt:lpstr>СРЕДНЕВЕКОВЬЕ – ЭПОХА ФЕОДАЛЬНЫХ ОТНОШЕНИЙ</vt:lpstr>
      <vt:lpstr>ИСПОЛЬЗУЯ ОБЛАКО ТЕГОВ, СФОРМИРУЕМ ЦЕЛЬ УРОКА</vt:lpstr>
      <vt:lpstr>ОСНОВНЫЕ ПОНЯТИЯ ТЕМЫ</vt:lpstr>
      <vt:lpstr>Феодализм — отношения поземельной и личной зависимости между людьми, основой которых является собственность на землю.</vt:lpstr>
      <vt:lpstr>Презентация PowerPoint</vt:lpstr>
      <vt:lpstr>Презентация PowerPoint</vt:lpstr>
      <vt:lpstr>Объясните смысл выражения «Вассал моего вассала не мой вассал»?  Чем отличаются феодальные отношения, сложившиеся в Англии?</vt:lpstr>
      <vt:lpstr>Сословие — это социальная группа, члены которой имеют определенные юридически закрепленные права и обязанности, передаваемые по наследству.</vt:lpstr>
      <vt:lpstr>Презентация PowerPoint</vt:lpstr>
      <vt:lpstr>Прочитайте материал учебного пособия и определите характерные черты натурального хозяйства</vt:lpstr>
      <vt:lpstr>Как развивались торговля и ремесло в средневековом городе?</vt:lpstr>
      <vt:lpstr>Гильдия (от немецкого слова ― «пир») ― объединение купцов с целью защиты общих интересов и привилегий. Гильдии объединяли купцов по принципу проживания на одной территории или по характеру проводимых торговых операций. В Англии «гильдиями» называли также объединения ремесленников ― цехи.</vt:lpstr>
      <vt:lpstr>Презентация PowerPoint</vt:lpstr>
      <vt:lpstr>Вывод: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СРЕДНЕВЕКОВЬЕ – ЭПОХА ФЕОДАЛЬНЫХ ОТНОШЕНИЙ</dc:title>
  <dc:creator>Учитель</dc:creator>
  <cp:lastModifiedBy>Учитель</cp:lastModifiedBy>
  <cp:revision>9</cp:revision>
  <dcterms:created xsi:type="dcterms:W3CDTF">2024-08-21T09:09:10Z</dcterms:created>
  <dcterms:modified xsi:type="dcterms:W3CDTF">2024-08-21T10:40:18Z</dcterms:modified>
</cp:coreProperties>
</file>