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59" r:id="rId20"/>
  </p:sldIdLst>
  <p:sldSz cx="12192000" cy="6858000"/>
  <p:notesSz cx="6858000" cy="9144000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945B5A-84CE-49E3-AD40-4F762675A36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EAACABC-7210-4F4A-A5B1-BD66083FD235}">
      <dgm:prSet/>
      <dgm:spPr/>
      <dgm:t>
        <a:bodyPr/>
        <a:lstStyle/>
        <a:p>
          <a:r>
            <a:rPr lang="ru-RU" dirty="0">
              <a:latin typeface="Posterama" panose="020B0504020200020000" pitchFamily="34" charset="0"/>
              <a:cs typeface="Posterama" panose="020B0504020200020000" pitchFamily="34" charset="0"/>
            </a:rPr>
            <a:t>Назовите важнейшую победу ВКЛ в годы </a:t>
          </a:r>
          <a:r>
            <a:rPr lang="ru-RU" dirty="0" err="1">
              <a:latin typeface="Posterama" panose="020B0504020200020000" pitchFamily="34" charset="0"/>
              <a:cs typeface="Posterama" panose="020B0504020200020000" pitchFamily="34" charset="0"/>
            </a:rPr>
            <a:t>Витовта</a:t>
          </a:r>
          <a:r>
            <a:rPr lang="ru-RU" dirty="0">
              <a:latin typeface="Posterama" panose="020B0504020200020000" pitchFamily="34" charset="0"/>
              <a:cs typeface="Posterama" panose="020B0504020200020000" pitchFamily="34" charset="0"/>
            </a:rPr>
            <a:t> в нач. </a:t>
          </a:r>
          <a:r>
            <a:rPr lang="en-US" dirty="0">
              <a:latin typeface="Posterama" panose="020B0504020200020000" pitchFamily="34" charset="0"/>
              <a:cs typeface="Posterama" panose="020B0504020200020000" pitchFamily="34" charset="0"/>
            </a:rPr>
            <a:t>XV </a:t>
          </a:r>
          <a:r>
            <a:rPr lang="be-BY" dirty="0">
              <a:latin typeface="Posterama" panose="020B0504020200020000" pitchFamily="34" charset="0"/>
              <a:cs typeface="Posterama" panose="020B0504020200020000" pitchFamily="34" charset="0"/>
            </a:rPr>
            <a:t>в.</a:t>
          </a:r>
          <a:endParaRPr lang="en-US" dirty="0">
            <a:latin typeface="Posterama" panose="020B0504020200020000" pitchFamily="34" charset="0"/>
            <a:cs typeface="Posterama" panose="020B0504020200020000" pitchFamily="34" charset="0"/>
          </a:endParaRPr>
        </a:p>
      </dgm:t>
    </dgm:pt>
    <dgm:pt modelId="{307EA7DB-1C9B-48E5-B0D3-872F55CA2755}" type="parTrans" cxnId="{21711380-27E3-44AC-A90C-968586716644}">
      <dgm:prSet/>
      <dgm:spPr/>
      <dgm:t>
        <a:bodyPr/>
        <a:lstStyle/>
        <a:p>
          <a:endParaRPr lang="en-US"/>
        </a:p>
      </dgm:t>
    </dgm:pt>
    <dgm:pt modelId="{7CC79318-510A-4BE1-8094-9ADD44214F4A}" type="sibTrans" cxnId="{21711380-27E3-44AC-A90C-968586716644}">
      <dgm:prSet/>
      <dgm:spPr/>
      <dgm:t>
        <a:bodyPr/>
        <a:lstStyle/>
        <a:p>
          <a:endParaRPr lang="en-US"/>
        </a:p>
      </dgm:t>
    </dgm:pt>
    <dgm:pt modelId="{720EA758-ACBC-4DB2-8135-FF475A57CF1C}">
      <dgm:prSet/>
      <dgm:spPr/>
      <dgm:t>
        <a:bodyPr/>
        <a:lstStyle/>
        <a:p>
          <a:r>
            <a:rPr lang="ru-RU" dirty="0">
              <a:latin typeface="Posterama" panose="020B0504020200020000" pitchFamily="34" charset="0"/>
              <a:cs typeface="Posterama" panose="020B0504020200020000" pitchFamily="34" charset="0"/>
            </a:rPr>
            <a:t>Что такое </a:t>
          </a:r>
          <a:r>
            <a:rPr lang="ru-RU" dirty="0" err="1">
              <a:latin typeface="Posterama" panose="020B0504020200020000" pitchFamily="34" charset="0"/>
              <a:cs typeface="Posterama" panose="020B0504020200020000" pitchFamily="34" charset="0"/>
            </a:rPr>
            <a:t>Городельская</a:t>
          </a:r>
          <a:r>
            <a:rPr lang="ru-RU" dirty="0">
              <a:latin typeface="Posterama" panose="020B0504020200020000" pitchFamily="34" charset="0"/>
              <a:cs typeface="Posterama" panose="020B0504020200020000" pitchFamily="34" charset="0"/>
            </a:rPr>
            <a:t> уния? Каковы её условия?</a:t>
          </a:r>
          <a:endParaRPr lang="en-US" dirty="0">
            <a:latin typeface="Posterama" panose="020B0504020200020000" pitchFamily="34" charset="0"/>
            <a:cs typeface="Posterama" panose="020B0504020200020000" pitchFamily="34" charset="0"/>
          </a:endParaRPr>
        </a:p>
      </dgm:t>
    </dgm:pt>
    <dgm:pt modelId="{41CAF3EB-F431-463E-B9FA-30D061AE3EE6}" type="parTrans" cxnId="{96E61D4A-4174-4E3F-B38B-D04C9D0C6ACF}">
      <dgm:prSet/>
      <dgm:spPr/>
      <dgm:t>
        <a:bodyPr/>
        <a:lstStyle/>
        <a:p>
          <a:endParaRPr lang="en-US"/>
        </a:p>
      </dgm:t>
    </dgm:pt>
    <dgm:pt modelId="{752494A5-1881-499A-B6F6-BBAB1B68A27A}" type="sibTrans" cxnId="{96E61D4A-4174-4E3F-B38B-D04C9D0C6ACF}">
      <dgm:prSet/>
      <dgm:spPr/>
      <dgm:t>
        <a:bodyPr/>
        <a:lstStyle/>
        <a:p>
          <a:endParaRPr lang="en-US"/>
        </a:p>
      </dgm:t>
    </dgm:pt>
    <dgm:pt modelId="{B911EC0B-543B-4859-9D5A-03226A1A6A6B}">
      <dgm:prSet/>
      <dgm:spPr/>
      <dgm:t>
        <a:bodyPr/>
        <a:lstStyle/>
        <a:p>
          <a:r>
            <a:rPr lang="ru-RU" dirty="0">
              <a:latin typeface="Posterama" panose="020B0504020200020000" pitchFamily="34" charset="0"/>
              <a:cs typeface="Posterama" panose="020B0504020200020000" pitchFamily="34" charset="0"/>
            </a:rPr>
            <a:t>Как собор в Констанце повлиял на развитие ВКЛ?</a:t>
          </a:r>
          <a:endParaRPr lang="en-US" dirty="0">
            <a:latin typeface="Posterama" panose="020B0504020200020000" pitchFamily="34" charset="0"/>
            <a:cs typeface="Posterama" panose="020B0504020200020000" pitchFamily="34" charset="0"/>
          </a:endParaRPr>
        </a:p>
      </dgm:t>
    </dgm:pt>
    <dgm:pt modelId="{AE3958C0-05D3-4745-A08B-14677D74FC6B}" type="parTrans" cxnId="{FAF960E5-8393-4DC0-9D7A-DD27C2E430D6}">
      <dgm:prSet/>
      <dgm:spPr/>
      <dgm:t>
        <a:bodyPr/>
        <a:lstStyle/>
        <a:p>
          <a:endParaRPr lang="en-US"/>
        </a:p>
      </dgm:t>
    </dgm:pt>
    <dgm:pt modelId="{D5095837-7136-477D-BE5E-A0001788C7CB}" type="sibTrans" cxnId="{FAF960E5-8393-4DC0-9D7A-DD27C2E430D6}">
      <dgm:prSet/>
      <dgm:spPr/>
      <dgm:t>
        <a:bodyPr/>
        <a:lstStyle/>
        <a:p>
          <a:endParaRPr lang="en-US"/>
        </a:p>
      </dgm:t>
    </dgm:pt>
    <dgm:pt modelId="{2F730E55-EEEE-413E-98A1-6159BED15E75}">
      <dgm:prSet/>
      <dgm:spPr/>
      <dgm:t>
        <a:bodyPr/>
        <a:lstStyle/>
        <a:p>
          <a:r>
            <a:rPr lang="ru-RU" dirty="0">
              <a:latin typeface="Posterama" panose="020B0504020200020000" pitchFamily="34" charset="0"/>
              <a:cs typeface="Posterama" panose="020B0504020200020000" pitchFamily="34" charset="0"/>
            </a:rPr>
            <a:t>На какие города </a:t>
          </a:r>
          <a:r>
            <a:rPr lang="ru-RU" dirty="0" err="1">
              <a:latin typeface="Posterama" panose="020B0504020200020000" pitchFamily="34" charset="0"/>
              <a:cs typeface="Posterama" panose="020B0504020200020000" pitchFamily="34" charset="0"/>
            </a:rPr>
            <a:t>Витовт</a:t>
          </a:r>
          <a:r>
            <a:rPr lang="ru-RU" dirty="0">
              <a:latin typeface="Posterama" panose="020B0504020200020000" pitchFamily="34" charset="0"/>
              <a:cs typeface="Posterama" panose="020B0504020200020000" pitchFamily="34" charset="0"/>
            </a:rPr>
            <a:t> распространил своё влияние?</a:t>
          </a:r>
          <a:endParaRPr lang="en-US" dirty="0">
            <a:latin typeface="Posterama" panose="020B0504020200020000" pitchFamily="34" charset="0"/>
            <a:cs typeface="Posterama" panose="020B0504020200020000" pitchFamily="34" charset="0"/>
          </a:endParaRPr>
        </a:p>
      </dgm:t>
    </dgm:pt>
    <dgm:pt modelId="{399AB422-0FAC-4FE4-BA2C-6D9261AFF102}" type="parTrans" cxnId="{00B35734-DB21-43ED-8836-A147FA72E3A5}">
      <dgm:prSet/>
      <dgm:spPr/>
      <dgm:t>
        <a:bodyPr/>
        <a:lstStyle/>
        <a:p>
          <a:endParaRPr lang="en-US"/>
        </a:p>
      </dgm:t>
    </dgm:pt>
    <dgm:pt modelId="{07D2ED0C-7DB3-44F5-B4FB-33698558C85B}" type="sibTrans" cxnId="{00B35734-DB21-43ED-8836-A147FA72E3A5}">
      <dgm:prSet/>
      <dgm:spPr/>
      <dgm:t>
        <a:bodyPr/>
        <a:lstStyle/>
        <a:p>
          <a:endParaRPr lang="en-US"/>
        </a:p>
      </dgm:t>
    </dgm:pt>
    <dgm:pt modelId="{94BD2F37-41F1-414C-8623-2D6716EE1AE6}" type="pres">
      <dgm:prSet presAssocID="{E1945B5A-84CE-49E3-AD40-4F762675A36F}" presName="linear" presStyleCnt="0">
        <dgm:presLayoutVars>
          <dgm:animLvl val="lvl"/>
          <dgm:resizeHandles val="exact"/>
        </dgm:presLayoutVars>
      </dgm:prSet>
      <dgm:spPr/>
    </dgm:pt>
    <dgm:pt modelId="{B70B41A5-959E-46C7-98BB-73405C28AFF1}" type="pres">
      <dgm:prSet presAssocID="{CEAACABC-7210-4F4A-A5B1-BD66083FD23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07D4EA2-67A0-4A11-8DB4-A06DFE5AC17A}" type="pres">
      <dgm:prSet presAssocID="{7CC79318-510A-4BE1-8094-9ADD44214F4A}" presName="spacer" presStyleCnt="0"/>
      <dgm:spPr/>
    </dgm:pt>
    <dgm:pt modelId="{29F66B58-8692-4588-874B-7135AE993935}" type="pres">
      <dgm:prSet presAssocID="{720EA758-ACBC-4DB2-8135-FF475A57CF1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7936A65-0C5E-41A0-AEE9-423E945065EE}" type="pres">
      <dgm:prSet presAssocID="{752494A5-1881-499A-B6F6-BBAB1B68A27A}" presName="spacer" presStyleCnt="0"/>
      <dgm:spPr/>
    </dgm:pt>
    <dgm:pt modelId="{913EF00B-F9B3-4E29-AA1F-08290217FA68}" type="pres">
      <dgm:prSet presAssocID="{B911EC0B-543B-4859-9D5A-03226A1A6A6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DE68871-FFDB-4813-9510-9FCE421C91A3}" type="pres">
      <dgm:prSet presAssocID="{D5095837-7136-477D-BE5E-A0001788C7CB}" presName="spacer" presStyleCnt="0"/>
      <dgm:spPr/>
    </dgm:pt>
    <dgm:pt modelId="{D64909DA-7206-4595-871A-3508B5899C5E}" type="pres">
      <dgm:prSet presAssocID="{2F730E55-EEEE-413E-98A1-6159BED15E7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49AFA04-FC01-4946-9C1C-F18BAF2FCB98}" type="presOf" srcId="{720EA758-ACBC-4DB2-8135-FF475A57CF1C}" destId="{29F66B58-8692-4588-874B-7135AE993935}" srcOrd="0" destOrd="0" presId="urn:microsoft.com/office/officeart/2005/8/layout/vList2"/>
    <dgm:cxn modelId="{00B35734-DB21-43ED-8836-A147FA72E3A5}" srcId="{E1945B5A-84CE-49E3-AD40-4F762675A36F}" destId="{2F730E55-EEEE-413E-98A1-6159BED15E75}" srcOrd="3" destOrd="0" parTransId="{399AB422-0FAC-4FE4-BA2C-6D9261AFF102}" sibTransId="{07D2ED0C-7DB3-44F5-B4FB-33698558C85B}"/>
    <dgm:cxn modelId="{96E61D4A-4174-4E3F-B38B-D04C9D0C6ACF}" srcId="{E1945B5A-84CE-49E3-AD40-4F762675A36F}" destId="{720EA758-ACBC-4DB2-8135-FF475A57CF1C}" srcOrd="1" destOrd="0" parTransId="{41CAF3EB-F431-463E-B9FA-30D061AE3EE6}" sibTransId="{752494A5-1881-499A-B6F6-BBAB1B68A27A}"/>
    <dgm:cxn modelId="{C6DD574C-5FBD-4CEA-BCFB-691DE632C0D0}" type="presOf" srcId="{CEAACABC-7210-4F4A-A5B1-BD66083FD235}" destId="{B70B41A5-959E-46C7-98BB-73405C28AFF1}" srcOrd="0" destOrd="0" presId="urn:microsoft.com/office/officeart/2005/8/layout/vList2"/>
    <dgm:cxn modelId="{21711380-27E3-44AC-A90C-968586716644}" srcId="{E1945B5A-84CE-49E3-AD40-4F762675A36F}" destId="{CEAACABC-7210-4F4A-A5B1-BD66083FD235}" srcOrd="0" destOrd="0" parTransId="{307EA7DB-1C9B-48E5-B0D3-872F55CA2755}" sibTransId="{7CC79318-510A-4BE1-8094-9ADD44214F4A}"/>
    <dgm:cxn modelId="{FF4342D1-220A-49EA-9D93-236E2F462148}" type="presOf" srcId="{B911EC0B-543B-4859-9D5A-03226A1A6A6B}" destId="{913EF00B-F9B3-4E29-AA1F-08290217FA68}" srcOrd="0" destOrd="0" presId="urn:microsoft.com/office/officeart/2005/8/layout/vList2"/>
    <dgm:cxn modelId="{D57DB6DD-B222-474D-A467-562FA05C0CF3}" type="presOf" srcId="{2F730E55-EEEE-413E-98A1-6159BED15E75}" destId="{D64909DA-7206-4595-871A-3508B5899C5E}" srcOrd="0" destOrd="0" presId="urn:microsoft.com/office/officeart/2005/8/layout/vList2"/>
    <dgm:cxn modelId="{FAF960E5-8393-4DC0-9D7A-DD27C2E430D6}" srcId="{E1945B5A-84CE-49E3-AD40-4F762675A36F}" destId="{B911EC0B-543B-4859-9D5A-03226A1A6A6B}" srcOrd="2" destOrd="0" parTransId="{AE3958C0-05D3-4745-A08B-14677D74FC6B}" sibTransId="{D5095837-7136-477D-BE5E-A0001788C7CB}"/>
    <dgm:cxn modelId="{3B9C80FE-147F-4128-A079-048B3B55EA41}" type="presOf" srcId="{E1945B5A-84CE-49E3-AD40-4F762675A36F}" destId="{94BD2F37-41F1-414C-8623-2D6716EE1AE6}" srcOrd="0" destOrd="0" presId="urn:microsoft.com/office/officeart/2005/8/layout/vList2"/>
    <dgm:cxn modelId="{6546935C-60E6-44C7-BF4A-826A46394880}" type="presParOf" srcId="{94BD2F37-41F1-414C-8623-2D6716EE1AE6}" destId="{B70B41A5-959E-46C7-98BB-73405C28AFF1}" srcOrd="0" destOrd="0" presId="urn:microsoft.com/office/officeart/2005/8/layout/vList2"/>
    <dgm:cxn modelId="{F7964DB3-59A7-4740-ADAF-447C571FC369}" type="presParOf" srcId="{94BD2F37-41F1-414C-8623-2D6716EE1AE6}" destId="{307D4EA2-67A0-4A11-8DB4-A06DFE5AC17A}" srcOrd="1" destOrd="0" presId="urn:microsoft.com/office/officeart/2005/8/layout/vList2"/>
    <dgm:cxn modelId="{4A5AB395-DB47-49D1-A430-E4F9E4E361C7}" type="presParOf" srcId="{94BD2F37-41F1-414C-8623-2D6716EE1AE6}" destId="{29F66B58-8692-4588-874B-7135AE993935}" srcOrd="2" destOrd="0" presId="urn:microsoft.com/office/officeart/2005/8/layout/vList2"/>
    <dgm:cxn modelId="{8652E778-4AF6-49C1-B2F4-4DB64B6441CC}" type="presParOf" srcId="{94BD2F37-41F1-414C-8623-2D6716EE1AE6}" destId="{A7936A65-0C5E-41A0-AEE9-423E945065EE}" srcOrd="3" destOrd="0" presId="urn:microsoft.com/office/officeart/2005/8/layout/vList2"/>
    <dgm:cxn modelId="{EDAED8C5-20D1-48CA-9D8A-AA1ECBCA6F48}" type="presParOf" srcId="{94BD2F37-41F1-414C-8623-2D6716EE1AE6}" destId="{913EF00B-F9B3-4E29-AA1F-08290217FA68}" srcOrd="4" destOrd="0" presId="urn:microsoft.com/office/officeart/2005/8/layout/vList2"/>
    <dgm:cxn modelId="{3B6778F7-DF5C-470C-B312-3F143D9DCA59}" type="presParOf" srcId="{94BD2F37-41F1-414C-8623-2D6716EE1AE6}" destId="{EDE68871-FFDB-4813-9510-9FCE421C91A3}" srcOrd="5" destOrd="0" presId="urn:microsoft.com/office/officeart/2005/8/layout/vList2"/>
    <dgm:cxn modelId="{B339CECE-B014-4E26-9D6A-B921DDD182D2}" type="presParOf" srcId="{94BD2F37-41F1-414C-8623-2D6716EE1AE6}" destId="{D64909DA-7206-4595-871A-3508B5899C5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B41A5-959E-46C7-98BB-73405C28AFF1}">
      <dsp:nvSpPr>
        <dsp:cNvPr id="0" name=""/>
        <dsp:cNvSpPr/>
      </dsp:nvSpPr>
      <dsp:spPr>
        <a:xfrm>
          <a:off x="0" y="35361"/>
          <a:ext cx="5962720" cy="11688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latin typeface="Posterama" panose="020B0504020200020000" pitchFamily="34" charset="0"/>
              <a:cs typeface="Posterama" panose="020B0504020200020000" pitchFamily="34" charset="0"/>
            </a:rPr>
            <a:t>Назовите важнейшую победу ВКЛ в годы </a:t>
          </a:r>
          <a:r>
            <a:rPr lang="ru-RU" sz="2700" kern="1200" dirty="0" err="1">
              <a:latin typeface="Posterama" panose="020B0504020200020000" pitchFamily="34" charset="0"/>
              <a:cs typeface="Posterama" panose="020B0504020200020000" pitchFamily="34" charset="0"/>
            </a:rPr>
            <a:t>Витовта</a:t>
          </a:r>
          <a:r>
            <a:rPr lang="ru-RU" sz="2700" kern="1200" dirty="0">
              <a:latin typeface="Posterama" panose="020B0504020200020000" pitchFamily="34" charset="0"/>
              <a:cs typeface="Posterama" panose="020B0504020200020000" pitchFamily="34" charset="0"/>
            </a:rPr>
            <a:t> в нач. </a:t>
          </a:r>
          <a:r>
            <a:rPr lang="en-US" sz="2700" kern="1200" dirty="0">
              <a:latin typeface="Posterama" panose="020B0504020200020000" pitchFamily="34" charset="0"/>
              <a:cs typeface="Posterama" panose="020B0504020200020000" pitchFamily="34" charset="0"/>
            </a:rPr>
            <a:t>XV </a:t>
          </a:r>
          <a:r>
            <a:rPr lang="be-BY" sz="2700" kern="1200" dirty="0">
              <a:latin typeface="Posterama" panose="020B0504020200020000" pitchFamily="34" charset="0"/>
              <a:cs typeface="Posterama" panose="020B0504020200020000" pitchFamily="34" charset="0"/>
            </a:rPr>
            <a:t>в.</a:t>
          </a:r>
          <a:endParaRPr lang="en-US" sz="2700" kern="1200" dirty="0">
            <a:latin typeface="Posterama" panose="020B0504020200020000" pitchFamily="34" charset="0"/>
            <a:cs typeface="Posterama" panose="020B0504020200020000" pitchFamily="34" charset="0"/>
          </a:endParaRPr>
        </a:p>
      </dsp:txBody>
      <dsp:txXfrm>
        <a:off x="57058" y="92419"/>
        <a:ext cx="5848604" cy="1054714"/>
      </dsp:txXfrm>
    </dsp:sp>
    <dsp:sp modelId="{29F66B58-8692-4588-874B-7135AE993935}">
      <dsp:nvSpPr>
        <dsp:cNvPr id="0" name=""/>
        <dsp:cNvSpPr/>
      </dsp:nvSpPr>
      <dsp:spPr>
        <a:xfrm>
          <a:off x="0" y="1281951"/>
          <a:ext cx="5962720" cy="116883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latin typeface="Posterama" panose="020B0504020200020000" pitchFamily="34" charset="0"/>
              <a:cs typeface="Posterama" panose="020B0504020200020000" pitchFamily="34" charset="0"/>
            </a:rPr>
            <a:t>Что такое </a:t>
          </a:r>
          <a:r>
            <a:rPr lang="ru-RU" sz="2700" kern="1200" dirty="0" err="1">
              <a:latin typeface="Posterama" panose="020B0504020200020000" pitchFamily="34" charset="0"/>
              <a:cs typeface="Posterama" panose="020B0504020200020000" pitchFamily="34" charset="0"/>
            </a:rPr>
            <a:t>Городельская</a:t>
          </a:r>
          <a:r>
            <a:rPr lang="ru-RU" sz="2700" kern="1200" dirty="0">
              <a:latin typeface="Posterama" panose="020B0504020200020000" pitchFamily="34" charset="0"/>
              <a:cs typeface="Posterama" panose="020B0504020200020000" pitchFamily="34" charset="0"/>
            </a:rPr>
            <a:t> уния? Каковы её условия?</a:t>
          </a:r>
          <a:endParaRPr lang="en-US" sz="2700" kern="1200" dirty="0">
            <a:latin typeface="Posterama" panose="020B0504020200020000" pitchFamily="34" charset="0"/>
            <a:cs typeface="Posterama" panose="020B0504020200020000" pitchFamily="34" charset="0"/>
          </a:endParaRPr>
        </a:p>
      </dsp:txBody>
      <dsp:txXfrm>
        <a:off x="57058" y="1339009"/>
        <a:ext cx="5848604" cy="1054714"/>
      </dsp:txXfrm>
    </dsp:sp>
    <dsp:sp modelId="{913EF00B-F9B3-4E29-AA1F-08290217FA68}">
      <dsp:nvSpPr>
        <dsp:cNvPr id="0" name=""/>
        <dsp:cNvSpPr/>
      </dsp:nvSpPr>
      <dsp:spPr>
        <a:xfrm>
          <a:off x="0" y="2528541"/>
          <a:ext cx="5962720" cy="116883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latin typeface="Posterama" panose="020B0504020200020000" pitchFamily="34" charset="0"/>
              <a:cs typeface="Posterama" panose="020B0504020200020000" pitchFamily="34" charset="0"/>
            </a:rPr>
            <a:t>Как собор в Констанце повлиял на развитие ВКЛ?</a:t>
          </a:r>
          <a:endParaRPr lang="en-US" sz="2700" kern="1200" dirty="0">
            <a:latin typeface="Posterama" panose="020B0504020200020000" pitchFamily="34" charset="0"/>
            <a:cs typeface="Posterama" panose="020B0504020200020000" pitchFamily="34" charset="0"/>
          </a:endParaRPr>
        </a:p>
      </dsp:txBody>
      <dsp:txXfrm>
        <a:off x="57058" y="2585599"/>
        <a:ext cx="5848604" cy="1054714"/>
      </dsp:txXfrm>
    </dsp:sp>
    <dsp:sp modelId="{D64909DA-7206-4595-871A-3508B5899C5E}">
      <dsp:nvSpPr>
        <dsp:cNvPr id="0" name=""/>
        <dsp:cNvSpPr/>
      </dsp:nvSpPr>
      <dsp:spPr>
        <a:xfrm>
          <a:off x="0" y="3775131"/>
          <a:ext cx="5962720" cy="116883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latin typeface="Posterama" panose="020B0504020200020000" pitchFamily="34" charset="0"/>
              <a:cs typeface="Posterama" panose="020B0504020200020000" pitchFamily="34" charset="0"/>
            </a:rPr>
            <a:t>На какие города </a:t>
          </a:r>
          <a:r>
            <a:rPr lang="ru-RU" sz="2700" kern="1200" dirty="0" err="1">
              <a:latin typeface="Posterama" panose="020B0504020200020000" pitchFamily="34" charset="0"/>
              <a:cs typeface="Posterama" panose="020B0504020200020000" pitchFamily="34" charset="0"/>
            </a:rPr>
            <a:t>Витовт</a:t>
          </a:r>
          <a:r>
            <a:rPr lang="ru-RU" sz="2700" kern="1200" dirty="0">
              <a:latin typeface="Posterama" panose="020B0504020200020000" pitchFamily="34" charset="0"/>
              <a:cs typeface="Posterama" panose="020B0504020200020000" pitchFamily="34" charset="0"/>
            </a:rPr>
            <a:t> распространил своё влияние?</a:t>
          </a:r>
          <a:endParaRPr lang="en-US" sz="2700" kern="1200" dirty="0">
            <a:latin typeface="Posterama" panose="020B0504020200020000" pitchFamily="34" charset="0"/>
            <a:cs typeface="Posterama" panose="020B0504020200020000" pitchFamily="34" charset="0"/>
          </a:endParaRPr>
        </a:p>
      </dsp:txBody>
      <dsp:txXfrm>
        <a:off x="57058" y="3832189"/>
        <a:ext cx="5848604" cy="1054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14BED3-184E-4F50-A87A-234DF9CA9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1B7511-E04B-46EF-B3D6-FC740B166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629FF6-298D-4385-9B8B-858FBF2B8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4497-3100-4D64-BDD6-4E09AFD62BF9}" type="datetimeFigureOut">
              <a:rPr lang="ru-BY" smtClean="0"/>
              <a:t>16.03.2021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817D02-8A9E-420B-B379-EFEE63365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2EB295-8890-4C23-AC75-4A518A5D9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535F-F93D-4DB2-8591-96EF04F6843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36885515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715B8-A6EB-4F27-A140-5DFC977A8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3CE7E3-F25C-428F-B2F4-F08ABBF71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D2B80F-9872-40AA-8ACF-00944D679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4497-3100-4D64-BDD6-4E09AFD62BF9}" type="datetimeFigureOut">
              <a:rPr lang="ru-BY" smtClean="0"/>
              <a:t>16.03.2021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18685-183F-447A-9790-5770AEA7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8FE86F-CA9F-4183-83FF-241EF79D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535F-F93D-4DB2-8591-96EF04F6843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90500380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999F34F-977C-4F6D-96D7-AF7F83341E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9FBBA4-B668-4B80-B585-4ECC81A75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F95A87-A536-4443-A85B-9058A5E24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4497-3100-4D64-BDD6-4E09AFD62BF9}" type="datetimeFigureOut">
              <a:rPr lang="ru-BY" smtClean="0"/>
              <a:t>16.03.2021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8F7B03-2040-45C8-8B89-383BD3FC8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14E1E-B1F3-4D2F-9DCE-F5B783508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535F-F93D-4DB2-8591-96EF04F6843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62586944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664FE7-17E6-45A8-83FB-85873AB22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82F282-6B26-46DE-B53D-7A6C0BE7B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80A96-940E-4C1F-9522-392E8ACF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4497-3100-4D64-BDD6-4E09AFD62BF9}" type="datetimeFigureOut">
              <a:rPr lang="ru-BY" smtClean="0"/>
              <a:t>16.03.2021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5FE287-96D2-43AE-A27F-5D6F3B08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BABFA2-5F5F-426C-A260-A283C802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535F-F93D-4DB2-8591-96EF04F6843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09474736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E914A-5299-49D7-928C-3762D23A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7CDDEE-2662-4F74-8D03-236D123B3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F03B0C-4130-41CD-9ED2-14F225719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4497-3100-4D64-BDD6-4E09AFD62BF9}" type="datetimeFigureOut">
              <a:rPr lang="ru-BY" smtClean="0"/>
              <a:t>16.03.2021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65471B-0071-49FC-9B25-982D5E70A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973EF6-E9C7-4C18-B6EB-6BA7584B7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535F-F93D-4DB2-8591-96EF04F6843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3003946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5AA17-F844-4F6F-8D50-1126D82A0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5B322B-E001-4C65-A719-2D16B93A9D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019D90-F876-47F0-A6FC-8F9F689E3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3266F6-F43E-4A38-B946-6CD408246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4497-3100-4D64-BDD6-4E09AFD62BF9}" type="datetimeFigureOut">
              <a:rPr lang="ru-BY" smtClean="0"/>
              <a:t>16.03.2021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D00AFF-9BB1-449C-A39B-023BB4F19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AE14C0-D192-4AA7-8A2E-13F01CFEC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535F-F93D-4DB2-8591-96EF04F6843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95962408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D0CD-720E-4875-9565-9C243BF2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6D5A5C-D861-42D6-B41C-769827BAA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90F4B3-9FF2-463E-A2FB-7A494C0EE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A98489-480F-4760-9327-F9C4D13DD1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2EA056-FAE0-42EE-B460-905E28DDDD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96A70B-79CA-4F5B-86E7-126E7DCD7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4497-3100-4D64-BDD6-4E09AFD62BF9}" type="datetimeFigureOut">
              <a:rPr lang="ru-BY" smtClean="0"/>
              <a:t>16.03.2021</a:t>
            </a:fld>
            <a:endParaRPr 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C026A5-7C82-4916-8931-02589E73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73135B-DA3C-4B22-8B76-32597BC21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535F-F93D-4DB2-8591-96EF04F6843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02746021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DC1900-8E95-409B-A1EB-89682AD58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93FC5F-F362-486D-929A-AD54B9EBF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4497-3100-4D64-BDD6-4E09AFD62BF9}" type="datetimeFigureOut">
              <a:rPr lang="ru-BY" smtClean="0"/>
              <a:t>16.03.2021</a:t>
            </a:fld>
            <a:endParaRPr lang="ru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ED744-39DE-4237-A7EE-F2A27515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1756B6-B471-4EED-9D9F-BA3D95C0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535F-F93D-4DB2-8591-96EF04F6843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09407783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21C51E-3F66-429A-9445-FE836E5AD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4497-3100-4D64-BDD6-4E09AFD62BF9}" type="datetimeFigureOut">
              <a:rPr lang="ru-BY" smtClean="0"/>
              <a:t>16.03.2021</a:t>
            </a:fld>
            <a:endParaRPr lang="ru-BY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D7E8E2-778B-4FEC-8D57-2A3263E2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7D0B7C-846D-4A58-9662-4CF832B8F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535F-F93D-4DB2-8591-96EF04F6843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98271426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64022-9C6D-4942-817C-2E3FBE611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2AC36-F812-4C76-A08B-5A73E6139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48A459-85C3-480B-9878-4F3352109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FBBBF6-AD7E-4E44-9865-2A04AEF90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4497-3100-4D64-BDD6-4E09AFD62BF9}" type="datetimeFigureOut">
              <a:rPr lang="ru-BY" smtClean="0"/>
              <a:t>16.03.2021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3E87CA-C08C-4554-8762-40550673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853EB0-FE42-4C36-B6F8-41FE6DEC3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535F-F93D-4DB2-8591-96EF04F6843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05120357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6E679-603F-4715-888C-17F7E8CF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6438D41-97C8-42F1-8066-DF9E6BC5F2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86E380-C95F-444A-9383-085DB0A8D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33EE82-0229-4447-A770-10CDED8E7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4497-3100-4D64-BDD6-4E09AFD62BF9}" type="datetimeFigureOut">
              <a:rPr lang="ru-BY" smtClean="0"/>
              <a:t>16.03.2021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CA6DA1-BC86-431B-A9C9-9907C4DA6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945F4C-A7F1-41A3-A45D-45F09031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535F-F93D-4DB2-8591-96EF04F6843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32940971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6054F-7F20-459E-BF69-260FA6C6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F5D1CF-6F87-4877-8E51-D8473EBAE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02C725-5748-4123-BB36-31C5123B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44497-3100-4D64-BDD6-4E09AFD62BF9}" type="datetimeFigureOut">
              <a:rPr lang="ru-BY" smtClean="0"/>
              <a:t>16.03.2021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C3E2F7-EC2D-4CC9-8EB5-D6F755D4D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F6C55E-236D-4B17-9469-5619FF03C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E535F-F93D-4DB2-8591-96EF04F6843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55410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16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96635-1E8E-4519-9854-7BE65B206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406" y="1313895"/>
            <a:ext cx="9570128" cy="42257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1. Каковы были основные условия Островского соглашения?</a:t>
            </a:r>
            <a:br>
              <a:rPr lang="en-US" sz="4800" kern="1200">
                <a:solidFill>
                  <a:schemeClr val="tx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n-US" sz="4800" kern="1200">
                <a:solidFill>
                  <a:schemeClr val="tx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2. Кто из литовских правителей получил королевскую корону?</a:t>
            </a:r>
          </a:p>
        </p:txBody>
      </p:sp>
    </p:spTree>
    <p:extLst>
      <p:ext uri="{BB962C8B-B14F-4D97-AF65-F5344CB8AC3E}">
        <p14:creationId xmlns:p14="http://schemas.microsoft.com/office/powerpoint/2010/main" val="371160985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7F45A-4149-42D1-8485-7E80482D0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39755"/>
            <a:ext cx="9144000" cy="41247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 err="1">
                <a:solidFill>
                  <a:schemeClr val="tx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Как</a:t>
            </a:r>
            <a:r>
              <a:rPr lang="en-US" sz="5400" kern="1200" dirty="0">
                <a:solidFill>
                  <a:schemeClr val="tx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победа</a:t>
            </a:r>
            <a:r>
              <a:rPr lang="en-US" sz="5400" kern="1200" dirty="0">
                <a:solidFill>
                  <a:schemeClr val="tx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объединённых</a:t>
            </a:r>
            <a:r>
              <a:rPr lang="en-US" sz="5400" kern="1200" dirty="0">
                <a:solidFill>
                  <a:schemeClr val="tx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сил</a:t>
            </a:r>
            <a:r>
              <a:rPr lang="en-US" sz="5400" kern="1200" dirty="0">
                <a:solidFill>
                  <a:schemeClr val="tx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ВКЛ и </a:t>
            </a:r>
            <a:r>
              <a:rPr lang="en-US" sz="5400" kern="1200" dirty="0" err="1">
                <a:solidFill>
                  <a:schemeClr val="tx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Польши</a:t>
            </a:r>
            <a:r>
              <a:rPr lang="en-US" sz="5400" kern="1200" dirty="0">
                <a:solidFill>
                  <a:schemeClr val="tx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могли</a:t>
            </a:r>
            <a:r>
              <a:rPr lang="en-US" sz="5400" kern="1200" dirty="0">
                <a:solidFill>
                  <a:schemeClr val="tx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повлиять</a:t>
            </a:r>
            <a:r>
              <a:rPr lang="en-US" sz="5400" kern="1200" dirty="0">
                <a:solidFill>
                  <a:schemeClr val="tx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на</a:t>
            </a:r>
            <a:r>
              <a:rPr lang="en-US" sz="5400" kern="1200" dirty="0">
                <a:solidFill>
                  <a:schemeClr val="tx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международный</a:t>
            </a:r>
            <a:r>
              <a:rPr lang="en-US" sz="5400" kern="1200" dirty="0">
                <a:solidFill>
                  <a:schemeClr val="tx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авторитет</a:t>
            </a:r>
            <a:r>
              <a:rPr lang="en-US" sz="5400" kern="1200" dirty="0">
                <a:solidFill>
                  <a:schemeClr val="tx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ВКЛ и </a:t>
            </a:r>
            <a:r>
              <a:rPr lang="en-US" sz="5400" kern="1200" dirty="0" err="1">
                <a:solidFill>
                  <a:schemeClr val="tx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лично</a:t>
            </a:r>
            <a:r>
              <a:rPr lang="en-US" sz="5400" kern="1200" dirty="0">
                <a:solidFill>
                  <a:schemeClr val="tx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Витовта</a:t>
            </a:r>
            <a:r>
              <a:rPr lang="en-US" sz="5400" kern="1200" dirty="0">
                <a:solidFill>
                  <a:schemeClr val="tx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93800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DCF72F19-1473-448C-AA14-0CB8AA374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3BB48-252D-4FF0-AACB-D729AE7AF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0"/>
            <a:ext cx="4533014" cy="55103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latin typeface="Posterama" panose="020B0504020200020000" pitchFamily="34" charset="0"/>
                <a:cs typeface="Posterama" panose="020B0504020200020000" pitchFamily="34" charset="0"/>
              </a:rPr>
              <a:t>Проанализируйте</a:t>
            </a:r>
            <a:r>
              <a:rPr lang="en-US" sz="4000" dirty="0"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4000" dirty="0" err="1">
                <a:latin typeface="Posterama" panose="020B0504020200020000" pitchFamily="34" charset="0"/>
                <a:cs typeface="Posterama" panose="020B0504020200020000" pitchFamily="34" charset="0"/>
              </a:rPr>
              <a:t>последний</a:t>
            </a:r>
            <a:r>
              <a:rPr lang="en-US" sz="4000" dirty="0"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4000" dirty="0" err="1">
                <a:latin typeface="Posterama" panose="020B0504020200020000" pitchFamily="34" charset="0"/>
                <a:cs typeface="Posterama" panose="020B0504020200020000" pitchFamily="34" charset="0"/>
              </a:rPr>
              <a:t>абзац</a:t>
            </a:r>
            <a:r>
              <a:rPr lang="en-US" sz="4000" dirty="0"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4000" dirty="0" err="1">
                <a:latin typeface="Posterama" panose="020B0504020200020000" pitchFamily="34" charset="0"/>
                <a:cs typeface="Posterama" panose="020B0504020200020000" pitchFamily="34" charset="0"/>
              </a:rPr>
              <a:t>на</a:t>
            </a:r>
            <a:r>
              <a:rPr lang="en-US" sz="4000" dirty="0">
                <a:latin typeface="Posterama" panose="020B0504020200020000" pitchFamily="34" charset="0"/>
                <a:cs typeface="Posterama" panose="020B0504020200020000" pitchFamily="34" charset="0"/>
              </a:rPr>
              <a:t> с. 66 и </a:t>
            </a:r>
            <a:r>
              <a:rPr lang="en-US" sz="4000" dirty="0" err="1">
                <a:latin typeface="Posterama" panose="020B0504020200020000" pitchFamily="34" charset="0"/>
                <a:cs typeface="Posterama" panose="020B0504020200020000" pitchFamily="34" charset="0"/>
              </a:rPr>
              <a:t>скажите</a:t>
            </a:r>
            <a:r>
              <a:rPr lang="en-US" sz="4000" dirty="0">
                <a:latin typeface="Posterama" panose="020B0504020200020000" pitchFamily="34" charset="0"/>
                <a:cs typeface="Posterama" panose="020B0504020200020000" pitchFamily="34" charset="0"/>
              </a:rPr>
              <a:t>, </a:t>
            </a:r>
            <a:r>
              <a:rPr lang="en-US" sz="4000" dirty="0" err="1">
                <a:latin typeface="Posterama" panose="020B0504020200020000" pitchFamily="34" charset="0"/>
                <a:cs typeface="Posterama" panose="020B0504020200020000" pitchFamily="34" charset="0"/>
              </a:rPr>
              <a:t>каким</a:t>
            </a:r>
            <a:r>
              <a:rPr lang="en-US" sz="4000" dirty="0"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4000" dirty="0" err="1">
                <a:latin typeface="Posterama" panose="020B0504020200020000" pitchFamily="34" charset="0"/>
                <a:cs typeface="Posterama" panose="020B0504020200020000" pitchFamily="34" charset="0"/>
              </a:rPr>
              <a:t>документом</a:t>
            </a:r>
            <a:r>
              <a:rPr lang="en-US" sz="4000" dirty="0"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4000" dirty="0" err="1">
                <a:latin typeface="Posterama" panose="020B0504020200020000" pitchFamily="34" charset="0"/>
                <a:cs typeface="Posterama" panose="020B0504020200020000" pitchFamily="34" charset="0"/>
              </a:rPr>
              <a:t>был</a:t>
            </a:r>
            <a:r>
              <a:rPr lang="en-US" sz="4000" dirty="0"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4000" dirty="0" err="1">
                <a:latin typeface="Posterama" panose="020B0504020200020000" pitchFamily="34" charset="0"/>
                <a:cs typeface="Posterama" panose="020B0504020200020000" pitchFamily="34" charset="0"/>
              </a:rPr>
              <a:t>пересмотрен</a:t>
            </a:r>
            <a:r>
              <a:rPr lang="en-US" sz="4000" dirty="0"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4000" dirty="0" err="1">
                <a:latin typeface="Posterama" panose="020B0504020200020000" pitchFamily="34" charset="0"/>
                <a:cs typeface="Posterama" panose="020B0504020200020000" pitchFamily="34" charset="0"/>
              </a:rPr>
              <a:t>союз</a:t>
            </a:r>
            <a:r>
              <a:rPr lang="en-US" sz="4000" dirty="0">
                <a:latin typeface="Posterama" panose="020B0504020200020000" pitchFamily="34" charset="0"/>
                <a:cs typeface="Posterama" panose="020B0504020200020000" pitchFamily="34" charset="0"/>
              </a:rPr>
              <a:t> с </a:t>
            </a:r>
            <a:r>
              <a:rPr lang="en-US" sz="4000" dirty="0" err="1">
                <a:latin typeface="Posterama" panose="020B0504020200020000" pitchFamily="34" charset="0"/>
                <a:cs typeface="Posterama" panose="020B0504020200020000" pitchFamily="34" charset="0"/>
              </a:rPr>
              <a:t>Польшей</a:t>
            </a:r>
            <a:r>
              <a:rPr lang="en-US" sz="4000" dirty="0">
                <a:latin typeface="Posterama" panose="020B0504020200020000" pitchFamily="34" charset="0"/>
                <a:cs typeface="Posterama" panose="020B0504020200020000" pitchFamily="34" charset="0"/>
              </a:rPr>
              <a:t>?</a:t>
            </a:r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osterama" panose="020B0504020200020000" pitchFamily="34" charset="0"/>
                <a:cs typeface="Posterama" panose="020B0504020200020000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8644D9-A2FF-4565-8A0E-C06F5F0B75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 r="11352" b="1"/>
          <a:stretch/>
        </p:blipFill>
        <p:spPr>
          <a:xfrm>
            <a:off x="5640572" y="557360"/>
            <a:ext cx="5608830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3945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8C448-406F-4E52-B778-FDA26CB43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550449"/>
            <a:ext cx="6465287" cy="18926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kern="1200" dirty="0" err="1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Собор</a:t>
            </a:r>
            <a:r>
              <a:rPr lang="en-US" sz="3000" kern="1200" dirty="0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в </a:t>
            </a:r>
            <a:r>
              <a:rPr lang="en-US" sz="3000" kern="1200" dirty="0" err="1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Констанце</a:t>
            </a:r>
            <a:r>
              <a:rPr lang="en-US" sz="3000" kern="1200" dirty="0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(</a:t>
            </a:r>
            <a:r>
              <a:rPr lang="en-US" sz="3000" kern="1200" dirty="0" err="1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Германия</a:t>
            </a:r>
            <a:r>
              <a:rPr lang="en-US" sz="3000" kern="1200" dirty="0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, 1414-1418): </a:t>
            </a:r>
            <a:r>
              <a:rPr lang="en-US" sz="3000" kern="1200" dirty="0" err="1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Папа</a:t>
            </a:r>
            <a:r>
              <a:rPr lang="en-US" sz="3000" kern="1200" dirty="0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Римский</a:t>
            </a:r>
            <a:r>
              <a:rPr lang="en-US" sz="3000" kern="1200" dirty="0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поддержал</a:t>
            </a:r>
            <a:r>
              <a:rPr lang="en-US" sz="3000" kern="1200" dirty="0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ВКЛ и </a:t>
            </a:r>
            <a:r>
              <a:rPr lang="en-US" sz="3000" kern="1200" dirty="0" err="1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Польшу</a:t>
            </a:r>
            <a:r>
              <a:rPr lang="en-US" sz="3000" kern="1200" dirty="0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, а </a:t>
            </a:r>
            <a:r>
              <a:rPr lang="en-US" sz="3000" kern="1200" dirty="0" err="1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не</a:t>
            </a:r>
            <a:r>
              <a:rPr lang="en-US" sz="3000" kern="1200" dirty="0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тевтонов</a:t>
            </a:r>
            <a:endParaRPr lang="en-US" sz="3000" kern="1200" dirty="0">
              <a:solidFill>
                <a:srgbClr val="FFFFFF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текст, ткань&#10;&#10;Автоматически созданное описание">
            <a:extLst>
              <a:ext uri="{FF2B5EF4-FFF2-40B4-BE49-F238E27FC236}">
                <a16:creationId xmlns:a16="http://schemas.microsoft.com/office/drawing/2014/main" id="{C3104B05-91D6-40C1-8FEB-E953EC13E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5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алтарь&#10;&#10;Автоматически созданное описание">
            <a:extLst>
              <a:ext uri="{FF2B5EF4-FFF2-40B4-BE49-F238E27FC236}">
                <a16:creationId xmlns:a16="http://schemas.microsoft.com/office/drawing/2014/main" id="{6712DA72-47E7-4E30-9A08-EF4EAED1A6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4" r="2" b="25149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50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броня&#10;&#10;Автоматически созданное описание">
            <a:extLst>
              <a:ext uri="{FF2B5EF4-FFF2-40B4-BE49-F238E27FC236}">
                <a16:creationId xmlns:a16="http://schemas.microsoft.com/office/drawing/2014/main" id="{061116EB-7C90-4283-8633-1D0FE2831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" b="15523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8A2C113B-C2CB-4992-BE90-43A8DEB90A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60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20CC39-0FDE-494C-97B3-A0D960CF211E}"/>
              </a:ext>
            </a:extLst>
          </p:cNvPr>
          <p:cNvSpPr txBox="1"/>
          <p:nvPr/>
        </p:nvSpPr>
        <p:spPr>
          <a:xfrm>
            <a:off x="2104077" y="5021316"/>
            <a:ext cx="799044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latin typeface="Posterama" panose="020B0504020200020000" pitchFamily="34" charset="0"/>
                <a:cs typeface="Posterama" panose="020B0504020200020000" pitchFamily="34" charset="0"/>
              </a:rPr>
              <a:t>«От моря до моря»</a:t>
            </a:r>
            <a:endParaRPr lang="ru-BY" sz="6000" dirty="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44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C5D48-BA67-4FCF-8E8A-4D610C0AB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ru-RU" sz="5400">
                <a:latin typeface="Posterama" panose="020B0504020200020000" pitchFamily="34" charset="0"/>
                <a:cs typeface="Posterama" panose="020B0504020200020000" pitchFamily="34" charset="0"/>
              </a:rPr>
              <a:t>Повторим изученное</a:t>
            </a:r>
            <a:endParaRPr lang="ru-BY" sz="540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Posterama" panose="020B0504020200020000" pitchFamily="34" charset="0"/>
                <a:cs typeface="Posterama" panose="020B0504020200020000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40F7F7F8-4894-4F41-8BFF-9E3DCD38EA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675187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877682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0E168C95-82E4-4C05-81FF-4B26C561EC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r="13535" b="82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111363A0-DE10-4C5C-827C-9CE8FB380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149ED-98FB-4B44-9938-F275B61FD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8" y="357271"/>
            <a:ext cx="4239983" cy="37058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dirty="0" err="1">
                <a:latin typeface="Posterama" panose="020B0504020200020000" pitchFamily="34" charset="0"/>
                <a:cs typeface="Posterama" panose="020B0504020200020000" pitchFamily="34" charset="0"/>
              </a:rPr>
              <a:t>Вспомните</a:t>
            </a:r>
            <a:r>
              <a:rPr lang="en-US" dirty="0">
                <a:latin typeface="Posterama" panose="020B0504020200020000" pitchFamily="34" charset="0"/>
                <a:cs typeface="Posterama" panose="020B0504020200020000" pitchFamily="34" charset="0"/>
              </a:rPr>
              <a:t>, </a:t>
            </a:r>
            <a:r>
              <a:rPr lang="en-US" dirty="0" err="1">
                <a:latin typeface="Posterama" panose="020B0504020200020000" pitchFamily="34" charset="0"/>
                <a:cs typeface="Posterama" panose="020B0504020200020000" pitchFamily="34" charset="0"/>
              </a:rPr>
              <a:t>что</a:t>
            </a:r>
            <a:r>
              <a:rPr lang="en-US" dirty="0"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dirty="0" err="1">
                <a:latin typeface="Posterama" panose="020B0504020200020000" pitchFamily="34" charset="0"/>
                <a:cs typeface="Posterama" panose="020B0504020200020000" pitchFamily="34" charset="0"/>
              </a:rPr>
              <a:t>Миндовг</a:t>
            </a:r>
            <a:r>
              <a:rPr lang="en-US" dirty="0"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dirty="0" err="1">
                <a:latin typeface="Posterama" panose="020B0504020200020000" pitchFamily="34" charset="0"/>
                <a:cs typeface="Posterama" panose="020B0504020200020000" pitchFamily="34" charset="0"/>
              </a:rPr>
              <a:t>получил</a:t>
            </a:r>
            <a:r>
              <a:rPr lang="en-US" dirty="0"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dirty="0" err="1">
                <a:latin typeface="Posterama" panose="020B0504020200020000" pitchFamily="34" charset="0"/>
                <a:cs typeface="Posterama" panose="020B0504020200020000" pitchFamily="34" charset="0"/>
              </a:rPr>
              <a:t>от</a:t>
            </a:r>
            <a:r>
              <a:rPr lang="en-US" dirty="0"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dirty="0" err="1">
                <a:latin typeface="Posterama" panose="020B0504020200020000" pitchFamily="34" charset="0"/>
                <a:cs typeface="Posterama" panose="020B0504020200020000" pitchFamily="34" charset="0"/>
              </a:rPr>
              <a:t>Папы</a:t>
            </a:r>
            <a:r>
              <a:rPr lang="en-US" dirty="0"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dirty="0" err="1">
                <a:latin typeface="Posterama" panose="020B0504020200020000" pitchFamily="34" charset="0"/>
                <a:cs typeface="Posterama" panose="020B0504020200020000" pitchFamily="34" charset="0"/>
              </a:rPr>
              <a:t>Римского</a:t>
            </a:r>
            <a:r>
              <a:rPr lang="en-US" dirty="0">
                <a:latin typeface="Posterama" panose="020B0504020200020000" pitchFamily="34" charset="0"/>
                <a:cs typeface="Posterama" panose="020B0504020200020000" pitchFamily="34" charset="0"/>
              </a:rPr>
              <a:t>? </a:t>
            </a:r>
            <a:r>
              <a:rPr lang="en-US" dirty="0" err="1">
                <a:latin typeface="Posterama" panose="020B0504020200020000" pitchFamily="34" charset="0"/>
                <a:cs typeface="Posterama" panose="020B0504020200020000" pitchFamily="34" charset="0"/>
              </a:rPr>
              <a:t>Для</a:t>
            </a:r>
            <a:r>
              <a:rPr lang="en-US" dirty="0"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dirty="0" err="1">
                <a:latin typeface="Posterama" panose="020B0504020200020000" pitchFamily="34" charset="0"/>
                <a:cs typeface="Posterama" panose="020B0504020200020000" pitchFamily="34" charset="0"/>
              </a:rPr>
              <a:t>чего</a:t>
            </a:r>
            <a:r>
              <a:rPr lang="en-US" dirty="0">
                <a:latin typeface="Posterama" panose="020B0504020200020000" pitchFamily="34" charset="0"/>
                <a:cs typeface="Posterama" panose="020B0504020200020000" pitchFamily="34" charset="0"/>
              </a:rPr>
              <a:t>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A1A9B2-DA9A-487B-8B22-CFE8E073C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4063141"/>
            <a:ext cx="2586790" cy="0"/>
          </a:xfrm>
          <a:prstGeom prst="line">
            <a:avLst/>
          </a:prstGeom>
          <a:ln w="22225">
            <a:solidFill>
              <a:srgbClr val="5859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ED0C83EE-76D1-49F5-826A-E67B1CC7F8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7"/>
          <a:stretch/>
        </p:blipFill>
        <p:spPr>
          <a:xfrm>
            <a:off x="730610" y="4127354"/>
            <a:ext cx="3637177" cy="2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0980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F4D0C-E490-4D6F-8933-2AAA3D8B7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407" y="488272"/>
            <a:ext cx="4409139" cy="12428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dirty="0" err="1">
                <a:latin typeface="Posterama" panose="020B0504020200020000" pitchFamily="34" charset="0"/>
                <a:cs typeface="Posterama" panose="020B0504020200020000" pitchFamily="34" charset="0"/>
              </a:rPr>
              <a:t>Задание</a:t>
            </a:r>
            <a:r>
              <a:rPr lang="en-US" sz="6600" b="1" dirty="0">
                <a:latin typeface="Posterama" panose="020B0504020200020000" pitchFamily="34" charset="0"/>
                <a:cs typeface="Posterama" panose="020B0504020200020000" pitchFamily="34" charset="0"/>
              </a:rPr>
              <a:t>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1239E8-EAC8-486A-8671-58E200DF8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0407" y="2183908"/>
            <a:ext cx="4524547" cy="3930646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dirty="0" err="1">
                <a:latin typeface="Posterama" panose="020B0504020200020000" pitchFamily="34" charset="0"/>
                <a:cs typeface="Posterama" panose="020B0504020200020000" pitchFamily="34" charset="0"/>
              </a:rPr>
              <a:t>Изучите</a:t>
            </a:r>
            <a:r>
              <a:rPr lang="en-US" sz="4400" dirty="0">
                <a:latin typeface="Posterama" panose="020B0504020200020000" pitchFamily="34" charset="0"/>
                <a:cs typeface="Posterama" panose="020B0504020200020000" pitchFamily="34" charset="0"/>
              </a:rPr>
              <a:t> 4 </a:t>
            </a:r>
            <a:r>
              <a:rPr lang="en-US" sz="4400" dirty="0" err="1">
                <a:latin typeface="Posterama" panose="020B0504020200020000" pitchFamily="34" charset="0"/>
                <a:cs typeface="Posterama" panose="020B0504020200020000" pitchFamily="34" charset="0"/>
              </a:rPr>
              <a:t>пункт</a:t>
            </a:r>
            <a:r>
              <a:rPr lang="en-US" sz="4400" dirty="0">
                <a:latin typeface="Posterama" panose="020B0504020200020000" pitchFamily="34" charset="0"/>
                <a:cs typeface="Posterama" panose="020B0504020200020000" pitchFamily="34" charset="0"/>
              </a:rPr>
              <a:t> и </a:t>
            </a:r>
            <a:r>
              <a:rPr lang="en-US" sz="4400" dirty="0" err="1">
                <a:latin typeface="Posterama" panose="020B0504020200020000" pitchFamily="34" charset="0"/>
                <a:cs typeface="Posterama" panose="020B0504020200020000" pitchFamily="34" charset="0"/>
              </a:rPr>
              <a:t>объясните</a:t>
            </a:r>
            <a:r>
              <a:rPr lang="en-US" sz="4400" dirty="0">
                <a:latin typeface="Posterama" panose="020B0504020200020000" pitchFamily="34" charset="0"/>
                <a:cs typeface="Posterama" panose="020B0504020200020000" pitchFamily="34" charset="0"/>
              </a:rPr>
              <a:t>, </a:t>
            </a:r>
            <a:r>
              <a:rPr lang="en-US" sz="4400" dirty="0" err="1">
                <a:latin typeface="Posterama" panose="020B0504020200020000" pitchFamily="34" charset="0"/>
                <a:cs typeface="Posterama" panose="020B0504020200020000" pitchFamily="34" charset="0"/>
              </a:rPr>
              <a:t>какие</a:t>
            </a:r>
            <a:r>
              <a:rPr lang="en-US" sz="4400" dirty="0"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4400" dirty="0" err="1">
                <a:latin typeface="Posterama" panose="020B0504020200020000" pitchFamily="34" charset="0"/>
                <a:cs typeface="Posterama" panose="020B0504020200020000" pitchFamily="34" charset="0"/>
              </a:rPr>
              <a:t>попытки</a:t>
            </a:r>
            <a:r>
              <a:rPr lang="en-US" sz="4400" dirty="0"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4400" dirty="0" err="1">
                <a:latin typeface="Posterama" panose="020B0504020200020000" pitchFamily="34" charset="0"/>
                <a:cs typeface="Posterama" panose="020B0504020200020000" pitchFamily="34" charset="0"/>
              </a:rPr>
              <a:t>совершил</a:t>
            </a:r>
            <a:r>
              <a:rPr lang="en-US" sz="4400" dirty="0"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4400" dirty="0" err="1">
                <a:latin typeface="Posterama" panose="020B0504020200020000" pitchFamily="34" charset="0"/>
                <a:cs typeface="Posterama" panose="020B0504020200020000" pitchFamily="34" charset="0"/>
              </a:rPr>
              <a:t>Витовт</a:t>
            </a:r>
            <a:r>
              <a:rPr lang="en-US" sz="4400" dirty="0"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4400" dirty="0" err="1">
                <a:latin typeface="Posterama" panose="020B0504020200020000" pitchFamily="34" charset="0"/>
                <a:cs typeface="Posterama" panose="020B0504020200020000" pitchFamily="34" charset="0"/>
              </a:rPr>
              <a:t>для</a:t>
            </a:r>
            <a:r>
              <a:rPr lang="en-US" sz="4400" dirty="0"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4400" dirty="0" err="1">
                <a:latin typeface="Posterama" panose="020B0504020200020000" pitchFamily="34" charset="0"/>
                <a:cs typeface="Posterama" panose="020B0504020200020000" pitchFamily="34" charset="0"/>
              </a:rPr>
              <a:t>коронации</a:t>
            </a:r>
            <a:endParaRPr lang="en-US" sz="4400" dirty="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pic>
        <p:nvPicPr>
          <p:cNvPr id="5" name="Рисунок 4" descr="Изображение выглядит как текст, спорт, танцор, одет&#10;&#10;Автоматически созданное описание">
            <a:extLst>
              <a:ext uri="{FF2B5EF4-FFF2-40B4-BE49-F238E27FC236}">
                <a16:creationId xmlns:a16="http://schemas.microsoft.com/office/drawing/2014/main" id="{F20B37A0-3073-445C-801F-FCBCE8326A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1" r="2" b="4397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4357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7FBCA-228C-43A0-877D-1F7A5AD58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474757"/>
            <a:ext cx="4697108" cy="32102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С. 69, «</a:t>
            </a:r>
            <a:r>
              <a:rPr lang="en-US" sz="6000" kern="1200" dirty="0" err="1">
                <a:solidFill>
                  <a:schemeClr val="tx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Похвала</a:t>
            </a:r>
            <a:r>
              <a:rPr lang="en-US" sz="6000" kern="1200" dirty="0">
                <a:solidFill>
                  <a:schemeClr val="tx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князю</a:t>
            </a:r>
            <a:r>
              <a:rPr lang="en-US" sz="6000" kern="1200" dirty="0">
                <a:solidFill>
                  <a:schemeClr val="tx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Витовту</a:t>
            </a:r>
            <a:r>
              <a:rPr lang="en-US" sz="6000" kern="1200" dirty="0">
                <a:solidFill>
                  <a:schemeClr val="tx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»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B2E44E-30A6-416E-A45D-B1E328629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414016"/>
            <a:ext cx="232963" cy="1340860"/>
            <a:chOff x="56167" y="2050133"/>
            <a:chExt cx="232963" cy="1340860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FC3F1FAE-BAA2-4238-87B4-F57CD6E0D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osterama" panose="020B0504020200020000" pitchFamily="34" charset="0"/>
                <a:cs typeface="Posterama" panose="020B0504020200020000" pitchFamily="34" charset="0"/>
              </a:endParaRPr>
            </a:p>
          </p:txBody>
        </p:sp>
        <p:sp>
          <p:nvSpPr>
            <p:cNvPr id="14" name="Rectangle 59">
              <a:extLst>
                <a:ext uri="{FF2B5EF4-FFF2-40B4-BE49-F238E27FC236}">
                  <a16:creationId xmlns:a16="http://schemas.microsoft.com/office/drawing/2014/main" id="{089CF776-26E3-443A-9B0A-EBD6CE7AE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osterama" panose="020B0504020200020000" pitchFamily="34" charset="0"/>
                <a:cs typeface="Posterama" panose="020B0504020200020000" pitchFamily="34" charset="0"/>
              </a:endParaRPr>
            </a:p>
          </p:txBody>
        </p:sp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1F6F9BAB-A8A1-4A62-86FC-5B3157A6E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osterama" panose="020B0504020200020000" pitchFamily="34" charset="0"/>
                <a:cs typeface="Posterama" panose="020B0504020200020000" pitchFamily="34" charset="0"/>
              </a:endParaRPr>
            </a:p>
          </p:txBody>
        </p:sp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7A2B6B81-FF9A-43F6-A1AE-917DAA4B0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osterama" panose="020B0504020200020000" pitchFamily="34" charset="0"/>
                <a:cs typeface="Posterama" panose="020B0504020200020000" pitchFamily="34" charset="0"/>
              </a:endParaRPr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49817315-151B-4CB1-A230-5A36AF7FB4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osterama" panose="020B0504020200020000" pitchFamily="34" charset="0"/>
                <a:cs typeface="Posterama" panose="020B0504020200020000" pitchFamily="34" charset="0"/>
              </a:endParaRPr>
            </a:p>
          </p:txBody>
        </p:sp>
        <p:sp>
          <p:nvSpPr>
            <p:cNvPr id="18" name="Rectangle 59">
              <a:extLst>
                <a:ext uri="{FF2B5EF4-FFF2-40B4-BE49-F238E27FC236}">
                  <a16:creationId xmlns:a16="http://schemas.microsoft.com/office/drawing/2014/main" id="{6CC335AB-9541-4183-93A8-9687D50AB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osterama" panose="020B0504020200020000" pitchFamily="34" charset="0"/>
                <a:cs typeface="Posterama" panose="020B0504020200020000" pitchFamily="34" charset="0"/>
              </a:endParaRPr>
            </a:p>
          </p:txBody>
        </p:sp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ED940D30-BF06-4C7A-8790-F0D998247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osterama" panose="020B0504020200020000" pitchFamily="34" charset="0"/>
                <a:cs typeface="Posterama" panose="020B0504020200020000" pitchFamily="34" charset="0"/>
              </a:endParaRPr>
            </a:p>
          </p:txBody>
        </p:sp>
        <p:sp>
          <p:nvSpPr>
            <p:cNvPr id="20" name="Rectangle 59">
              <a:extLst>
                <a:ext uri="{FF2B5EF4-FFF2-40B4-BE49-F238E27FC236}">
                  <a16:creationId xmlns:a16="http://schemas.microsoft.com/office/drawing/2014/main" id="{A52173BB-5BB4-4AB9-AC66-79CF7406D8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osterama" panose="020B0504020200020000" pitchFamily="34" charset="0"/>
                <a:cs typeface="Posterama" panose="020B0504020200020000" pitchFamily="34" charset="0"/>
              </a:endParaRPr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CD8A6114-D58C-4BB6-9AFE-064C927F3C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osterama" panose="020B0504020200020000" pitchFamily="34" charset="0"/>
                <a:cs typeface="Posterama" panose="020B0504020200020000" pitchFamily="34" charset="0"/>
              </a:endParaRPr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B4E88F94-25A1-4836-8BB3-4271B636B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osterama" panose="020B0504020200020000" pitchFamily="34" charset="0"/>
                <a:cs typeface="Posterama" panose="020B0504020200020000" pitchFamily="34" charset="0"/>
              </a:endParaRPr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25A83C54-E0E4-4E8A-9EE6-C17D26417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osterama" panose="020B0504020200020000" pitchFamily="34" charset="0"/>
                <a:cs typeface="Posterama" panose="020B0504020200020000" pitchFamily="34" charset="0"/>
              </a:endParaRPr>
            </a:p>
          </p:txBody>
        </p:sp>
        <p:sp>
          <p:nvSpPr>
            <p:cNvPr id="24" name="Rectangle 59">
              <a:extLst>
                <a:ext uri="{FF2B5EF4-FFF2-40B4-BE49-F238E27FC236}">
                  <a16:creationId xmlns:a16="http://schemas.microsoft.com/office/drawing/2014/main" id="{0675818B-7A46-4DED-BBFC-4697A4C04A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osterama" panose="020B0504020200020000" pitchFamily="34" charset="0"/>
                <a:cs typeface="Posterama" panose="020B0504020200020000" pitchFamily="34" charset="0"/>
              </a:endParaRPr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AF3B1214-DA5A-4076-BE6B-3D9D3ECC6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osterama" panose="020B0504020200020000" pitchFamily="34" charset="0"/>
                <a:cs typeface="Posterama" panose="020B0504020200020000" pitchFamily="34" charset="0"/>
              </a:endParaRPr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9E008EA5-BFDE-4E41-A137-7528BC706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osterama" panose="020B0504020200020000" pitchFamily="34" charset="0"/>
                <a:cs typeface="Posterama" panose="020B0504020200020000" pitchFamily="34" charset="0"/>
              </a:endParaRPr>
            </a:p>
          </p:txBody>
        </p:sp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46544C80-52A4-45E4-BFA9-EF2DF3498E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osterama" panose="020B0504020200020000" pitchFamily="34" charset="0"/>
                <a:cs typeface="Posterama" panose="020B0504020200020000" pitchFamily="34" charset="0"/>
              </a:endParaRPr>
            </a:p>
          </p:txBody>
        </p:sp>
        <p:sp>
          <p:nvSpPr>
            <p:cNvPr id="28" name="Rectangle 59">
              <a:extLst>
                <a:ext uri="{FF2B5EF4-FFF2-40B4-BE49-F238E27FC236}">
                  <a16:creationId xmlns:a16="http://schemas.microsoft.com/office/drawing/2014/main" id="{905E3B05-2EB1-44FB-ADE8-F4CD5217A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osterama" panose="020B0504020200020000" pitchFamily="34" charset="0"/>
                <a:cs typeface="Posterama" panose="020B0504020200020000" pitchFamily="34" charset="0"/>
              </a:endParaRPr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02542866-00BE-41E8-955D-E3B4E6E03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osterama" panose="020B0504020200020000" pitchFamily="34" charset="0"/>
                <a:cs typeface="Posterama" panose="020B0504020200020000" pitchFamily="34" charset="0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ADC9572A-D4F6-4C5A-B2C8-C00E855CB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osterama" panose="020B0504020200020000" pitchFamily="34" charset="0"/>
                <a:cs typeface="Posterama" panose="020B0504020200020000" pitchFamily="34" charset="0"/>
              </a:endParaRPr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BBF83543-D986-4CD0-A24E-9802847B8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osterama" panose="020B0504020200020000" pitchFamily="34" charset="0"/>
                <a:cs typeface="Posterama" panose="020B0504020200020000" pitchFamily="34" charset="0"/>
              </a:endParaRPr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15E8B8C4-D90E-4DC6-BA2D-D21C33318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osterama" panose="020B0504020200020000" pitchFamily="34" charset="0"/>
                <a:cs typeface="Posterama" panose="020B0504020200020000" pitchFamily="34" charset="0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4472"/>
            <a:ext cx="5291468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BA3EAD-A5FD-48C7-8063-23A3AC3CE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71" t="27211" r="39387" b="35782"/>
          <a:stretch/>
        </p:blipFill>
        <p:spPr>
          <a:xfrm>
            <a:off x="5594168" y="1465985"/>
            <a:ext cx="6251468" cy="339401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02830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ABC4E351-C4D0-4D23-BEA8-3136F7E47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B2D95578-3010-40A8-9EE1-D6D43C23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2A4E3E5-F2E4-4F3C-85FD-5523DEF573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Posterama" panose="020B0504020200020000" pitchFamily="34" charset="0"/>
                <a:cs typeface="Posterama" panose="020B0504020200020000" pitchFamily="34" charset="0"/>
              </a:endParaRPr>
            </a:p>
          </p:txBody>
        </p:sp>
        <p:sp>
          <p:nvSpPr>
            <p:cNvPr id="22" name="Rectangle 11">
              <a:extLst>
                <a:ext uri="{FF2B5EF4-FFF2-40B4-BE49-F238E27FC236}">
                  <a16:creationId xmlns:a16="http://schemas.microsoft.com/office/drawing/2014/main" id="{0EE05FDD-CC3B-45C8-9CE2-0C93D863E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Posterama" panose="020B0504020200020000" pitchFamily="34" charset="0"/>
                <a:cs typeface="Posterama" panose="020B0504020200020000" pitchFamily="34" charset="0"/>
              </a:endParaRPr>
            </a:p>
          </p:txBody>
        </p:sp>
      </p:grpSp>
      <p:sp>
        <p:nvSpPr>
          <p:cNvPr id="23" name="Rectangle 13">
            <a:extLst>
              <a:ext uri="{FF2B5EF4-FFF2-40B4-BE49-F238E27FC236}">
                <a16:creationId xmlns:a16="http://schemas.microsoft.com/office/drawing/2014/main" id="{D16CFDC4-DE7D-4153-89C5-608818994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2279650" y="-7"/>
            <a:ext cx="9909174" cy="685799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AD57E-D78A-4F4E-A9BD-7D0DA1F1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561" y="307065"/>
            <a:ext cx="6483351" cy="1113362"/>
          </a:xfrm>
        </p:spPr>
        <p:txBody>
          <a:bodyPr anchor="t">
            <a:normAutofit/>
          </a:bodyPr>
          <a:lstStyle/>
          <a:p>
            <a:pPr algn="ctr"/>
            <a:r>
              <a:rPr lang="ru-RU" sz="6000" dirty="0">
                <a:latin typeface="Posterama" panose="020B0504020200020000" pitchFamily="34" charset="0"/>
                <a:cs typeface="Posterama" panose="020B0504020200020000" pitchFamily="34" charset="0"/>
              </a:rPr>
              <a:t>Подведём итог</a:t>
            </a:r>
            <a:endParaRPr lang="ru-BY" sz="6000" dirty="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46219D-79B3-495D-9968-4B72DC664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179" y="1420427"/>
            <a:ext cx="9197266" cy="5130508"/>
          </a:xfrm>
        </p:spPr>
        <p:txBody>
          <a:bodyPr anchor="ctr">
            <a:normAutofit lnSpcReduction="10000"/>
          </a:bodyPr>
          <a:lstStyle/>
          <a:p>
            <a:r>
              <a:rPr lang="ru-RU" dirty="0">
                <a:solidFill>
                  <a:schemeClr val="tx1">
                    <a:alpha val="60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Князь … правил ВКЛ в …</a:t>
            </a:r>
          </a:p>
          <a:p>
            <a:r>
              <a:rPr lang="ru-RU" dirty="0">
                <a:solidFill>
                  <a:schemeClr val="tx1">
                    <a:alpha val="60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В начале своего правления он столкнулся со следующими проблемами: …</a:t>
            </a:r>
          </a:p>
          <a:p>
            <a:r>
              <a:rPr lang="ru-RU" dirty="0">
                <a:solidFill>
                  <a:schemeClr val="tx1">
                    <a:alpha val="60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Для укрепления личной власти </a:t>
            </a:r>
            <a:r>
              <a:rPr lang="ru-RU" dirty="0" err="1">
                <a:solidFill>
                  <a:schemeClr val="tx1">
                    <a:alpha val="60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Витовт</a:t>
            </a:r>
            <a:r>
              <a:rPr lang="ru-RU" dirty="0">
                <a:solidFill>
                  <a:schemeClr val="tx1">
                    <a:alpha val="60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…</a:t>
            </a:r>
          </a:p>
          <a:p>
            <a:r>
              <a:rPr lang="ru-RU" dirty="0">
                <a:solidFill>
                  <a:schemeClr val="tx1">
                    <a:alpha val="60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Внешняя политика </a:t>
            </a:r>
            <a:r>
              <a:rPr lang="ru-RU" dirty="0" err="1">
                <a:solidFill>
                  <a:schemeClr val="tx1">
                    <a:alpha val="60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Витовта</a:t>
            </a:r>
            <a:r>
              <a:rPr lang="ru-RU" dirty="0">
                <a:solidFill>
                  <a:schemeClr val="tx1">
                    <a:alpha val="60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была направлена на …</a:t>
            </a:r>
          </a:p>
          <a:p>
            <a:r>
              <a:rPr lang="ru-RU" dirty="0">
                <a:solidFill>
                  <a:schemeClr val="tx1">
                    <a:alpha val="60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Его достижения являются …, но </a:t>
            </a:r>
            <a:r>
              <a:rPr lang="ru-RU" dirty="0" err="1">
                <a:solidFill>
                  <a:schemeClr val="tx1">
                    <a:alpha val="60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Витовт</a:t>
            </a:r>
            <a:r>
              <a:rPr lang="ru-RU" dirty="0">
                <a:solidFill>
                  <a:schemeClr val="tx1">
                    <a:alpha val="60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потерпел неудачи …</a:t>
            </a:r>
          </a:p>
          <a:p>
            <a:r>
              <a:rPr lang="ru-RU" dirty="0">
                <a:solidFill>
                  <a:schemeClr val="tx1">
                    <a:alpha val="60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Международный авторитет ВКЛ возрос после победы над …</a:t>
            </a:r>
          </a:p>
          <a:p>
            <a:r>
              <a:rPr lang="ru-RU" dirty="0">
                <a:solidFill>
                  <a:schemeClr val="tx1">
                    <a:alpha val="60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В конце своей жизни ВКЛ пытался …, однако …</a:t>
            </a:r>
          </a:p>
          <a:p>
            <a:r>
              <a:rPr lang="ru-RU" dirty="0">
                <a:solidFill>
                  <a:schemeClr val="tx1">
                    <a:alpha val="60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Таким образом, в годы правления </a:t>
            </a:r>
            <a:r>
              <a:rPr lang="ru-RU" dirty="0" err="1">
                <a:solidFill>
                  <a:schemeClr val="tx1">
                    <a:alpha val="60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Витовта</a:t>
            </a:r>
            <a:r>
              <a:rPr lang="ru-RU" dirty="0">
                <a:solidFill>
                  <a:schemeClr val="tx1">
                    <a:alpha val="60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ВКЛ …</a:t>
            </a:r>
            <a:endParaRPr lang="ru-BY" dirty="0">
              <a:solidFill>
                <a:schemeClr val="tx1">
                  <a:alpha val="60000"/>
                </a:schemeClr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185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FFFF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F8EA83-F1D0-4BD9-956F-81FA283B6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030" y="1209219"/>
            <a:ext cx="9147940" cy="33539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9600" kern="1200" dirty="0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Д/З - §7, в. 1-6 (у.), 7 (п.)</a:t>
            </a:r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 sz="3200">
              <a:solidFill>
                <a:srgbClr val="FFFFFF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11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 sz="3200">
              <a:solidFill>
                <a:srgbClr val="FFFFFF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 sz="3200">
              <a:solidFill>
                <a:srgbClr val="FFFFFF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15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 sz="3200">
              <a:solidFill>
                <a:srgbClr val="FFFFFF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 sz="3200">
              <a:solidFill>
                <a:srgbClr val="FFFFFF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19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 sz="3200">
              <a:solidFill>
                <a:srgbClr val="FFFFFF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36424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1EB49208-2B6D-4FCB-9174-EE7A198EA5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8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47E88-6640-4C70-A178-F913F5281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7017" y="4083112"/>
            <a:ext cx="5505814" cy="2569029"/>
          </a:xfrm>
        </p:spPr>
        <p:txBody>
          <a:bodyPr anchor="ctr">
            <a:noAutofit/>
          </a:bodyPr>
          <a:lstStyle/>
          <a:p>
            <a:r>
              <a:rPr lang="ru-RU" dirty="0">
                <a:latin typeface="Posterama" panose="020B0504020200020000" pitchFamily="34" charset="0"/>
                <a:cs typeface="Posterama" panose="020B0504020200020000" pitchFamily="34" charset="0"/>
              </a:rPr>
              <a:t>§ 7.</a:t>
            </a:r>
            <a:r>
              <a:rPr lang="en-US" dirty="0"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ru-RU" dirty="0">
                <a:latin typeface="Posterama" panose="020B0504020200020000" pitchFamily="34" charset="0"/>
                <a:cs typeface="Posterama" panose="020B0504020200020000" pitchFamily="34" charset="0"/>
              </a:rPr>
              <a:t>Княжение </a:t>
            </a:r>
            <a:r>
              <a:rPr lang="ru-RU" dirty="0" err="1">
                <a:latin typeface="Posterama" panose="020B0504020200020000" pitchFamily="34" charset="0"/>
                <a:cs typeface="Posterama" panose="020B0504020200020000" pitchFamily="34" charset="0"/>
              </a:rPr>
              <a:t>Витовта</a:t>
            </a:r>
            <a:endParaRPr lang="ru-BY" dirty="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D08E0F3-8DA8-4951-B364-7A4BAA8EDD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 r="15953" b="-1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14352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A9F095-D4B5-4186-A9E4-42B3B0CA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328475"/>
            <a:ext cx="6002110" cy="8611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>
                <a:latin typeface="Posterama" panose="020B0504020200020000" pitchFamily="34" charset="0"/>
                <a:cs typeface="Posterama" panose="020B0504020200020000" pitchFamily="34" charset="0"/>
              </a:rPr>
              <a:t>План</a:t>
            </a:r>
            <a:endParaRPr lang="ru-BY" sz="6600" dirty="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D8372-CD5E-404A-ABB3-2585B3B90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1358283"/>
            <a:ext cx="6465928" cy="5171243"/>
          </a:xfrm>
        </p:spPr>
        <p:txBody>
          <a:bodyPr anchor="ctr">
            <a:normAutofit/>
          </a:bodyPr>
          <a:lstStyle/>
          <a:p>
            <a:r>
              <a:rPr lang="ru-RU" sz="3600" dirty="0">
                <a:latin typeface="Posterama" panose="020B0504020200020000" pitchFamily="34" charset="0"/>
                <a:cs typeface="Posterama" panose="020B0504020200020000" pitchFamily="34" charset="0"/>
              </a:rPr>
              <a:t>Усилия </a:t>
            </a:r>
            <a:r>
              <a:rPr lang="ru-RU" sz="3600" dirty="0" err="1">
                <a:latin typeface="Posterama" panose="020B0504020200020000" pitchFamily="34" charset="0"/>
                <a:cs typeface="Posterama" panose="020B0504020200020000" pitchFamily="34" charset="0"/>
              </a:rPr>
              <a:t>Витовта</a:t>
            </a:r>
            <a:r>
              <a:rPr lang="ru-RU" sz="3600" dirty="0">
                <a:latin typeface="Posterama" panose="020B0504020200020000" pitchFamily="34" charset="0"/>
                <a:cs typeface="Posterama" panose="020B0504020200020000" pitchFamily="34" charset="0"/>
              </a:rPr>
              <a:t> по восстановлению независимости ВКЛ</a:t>
            </a:r>
          </a:p>
          <a:p>
            <a:r>
              <a:rPr lang="ru-RU" sz="3600" dirty="0">
                <a:latin typeface="Posterama" panose="020B0504020200020000" pitchFamily="34" charset="0"/>
                <a:cs typeface="Posterama" panose="020B0504020200020000" pitchFamily="34" charset="0"/>
              </a:rPr>
              <a:t>Внешняя политика </a:t>
            </a:r>
            <a:r>
              <a:rPr lang="ru-RU" sz="3600" dirty="0" err="1">
                <a:latin typeface="Posterama" panose="020B0504020200020000" pitchFamily="34" charset="0"/>
                <a:cs typeface="Posterama" panose="020B0504020200020000" pitchFamily="34" charset="0"/>
              </a:rPr>
              <a:t>Витовта</a:t>
            </a:r>
            <a:endParaRPr lang="ru-RU" sz="36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r>
              <a:rPr lang="ru-RU" sz="3600" dirty="0">
                <a:latin typeface="Posterama" panose="020B0504020200020000" pitchFamily="34" charset="0"/>
                <a:cs typeface="Posterama" panose="020B0504020200020000" pitchFamily="34" charset="0"/>
              </a:rPr>
              <a:t>Великое Княжество Литовское на вершине могущества</a:t>
            </a:r>
          </a:p>
          <a:p>
            <a:r>
              <a:rPr lang="ru-RU" sz="3600" dirty="0">
                <a:latin typeface="Posterama" panose="020B0504020200020000" pitchFamily="34" charset="0"/>
                <a:cs typeface="Posterama" panose="020B0504020200020000" pitchFamily="34" charset="0"/>
              </a:rPr>
              <a:t>Попытки </a:t>
            </a:r>
            <a:r>
              <a:rPr lang="ru-RU" sz="3600" dirty="0" err="1">
                <a:latin typeface="Posterama" panose="020B0504020200020000" pitchFamily="34" charset="0"/>
                <a:cs typeface="Posterama" panose="020B0504020200020000" pitchFamily="34" charset="0"/>
              </a:rPr>
              <a:t>Витовта</a:t>
            </a:r>
            <a:r>
              <a:rPr lang="ru-RU" sz="3600" dirty="0">
                <a:latin typeface="Posterama" panose="020B0504020200020000" pitchFamily="34" charset="0"/>
                <a:cs typeface="Posterama" panose="020B0504020200020000" pitchFamily="34" charset="0"/>
              </a:rPr>
              <a:t> получить королевскую корону</a:t>
            </a:r>
            <a:endParaRPr lang="ru-BY" sz="3600" dirty="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B2DCF0-4047-415F-993D-202EA41FEF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8171435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2"/>
            <a:ext cx="6711020" cy="278186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FFFF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1D6FA-14E3-445B-9ED5-C72C92939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98" y="762000"/>
            <a:ext cx="6108725" cy="2144162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Укрепление власти </a:t>
            </a:r>
            <a:r>
              <a:rPr lang="ru-RU" sz="4800" dirty="0" err="1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Витовта</a:t>
            </a:r>
            <a:r>
              <a:rPr lang="ru-RU" sz="4800" dirty="0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(1392-1430)</a:t>
            </a:r>
            <a:endParaRPr lang="ru-BY" sz="4800" dirty="0">
              <a:solidFill>
                <a:srgbClr val="FFFFFF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2A8B9026-04DF-499B-A388-67FCB7435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505" y="3395972"/>
            <a:ext cx="1332806" cy="1417320"/>
          </a:xfrm>
          <a:prstGeom prst="rect">
            <a:avLst/>
          </a:prstGeom>
          <a:solidFill>
            <a:srgbClr val="ADAF53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FFFF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4" y="4965191"/>
            <a:ext cx="1338257" cy="1437773"/>
          </a:xfrm>
          <a:prstGeom prst="rect">
            <a:avLst/>
          </a:prstGeom>
          <a:solidFill>
            <a:srgbClr val="3D3E5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FFFF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75100" y="3395974"/>
            <a:ext cx="5193903" cy="3006991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247756-072F-40A6-B838-1BCC352B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2885" y="3395972"/>
            <a:ext cx="4900474" cy="3006990"/>
          </a:xfrm>
        </p:spPr>
        <p:txBody>
          <a:bodyPr anchor="ctr">
            <a:noAutofit/>
          </a:bodyPr>
          <a:lstStyle/>
          <a:p>
            <a:r>
              <a:rPr lang="ru-RU" sz="3200" dirty="0">
                <a:latin typeface="Posterama" panose="020B0504020200020000" pitchFamily="34" charset="0"/>
                <a:cs typeface="Posterama" panose="020B0504020200020000" pitchFamily="34" charset="0"/>
              </a:rPr>
              <a:t>Раздавал средним и мелким феодалам земли;</a:t>
            </a:r>
          </a:p>
          <a:p>
            <a:r>
              <a:rPr lang="ru-RU" sz="3200" dirty="0">
                <a:latin typeface="Posterama" panose="020B0504020200020000" pitchFamily="34" charset="0"/>
                <a:cs typeface="Posterama" panose="020B0504020200020000" pitchFamily="34" charset="0"/>
              </a:rPr>
              <a:t>Расправлялся с удельными князьями;</a:t>
            </a:r>
            <a:endParaRPr lang="ru-BY" sz="3200" dirty="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pic>
        <p:nvPicPr>
          <p:cNvPr id="5" name="Рисунок 4" descr="Изображение выглядит как человек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B5E2F778-E795-40BE-A3A9-C01678A57B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r="1" b="1"/>
          <a:stretch/>
        </p:blipFill>
        <p:spPr>
          <a:xfrm>
            <a:off x="7339089" y="450221"/>
            <a:ext cx="4371502" cy="59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82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33452-CD8E-4B45-8A30-903810476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023" y="1369938"/>
            <a:ext cx="3719285" cy="4114800"/>
          </a:xfrm>
        </p:spPr>
        <p:txBody>
          <a:bodyPr>
            <a:normAutofit/>
          </a:bodyPr>
          <a:lstStyle/>
          <a:p>
            <a:pPr algn="r"/>
            <a:r>
              <a:rPr lang="ru-RU" sz="5400" dirty="0">
                <a:latin typeface="Posterama" panose="020B0504020200020000" pitchFamily="34" charset="0"/>
                <a:cs typeface="Posterama" panose="020B0504020200020000" pitchFamily="34" charset="0"/>
              </a:rPr>
              <a:t>Повторим изученное</a:t>
            </a:r>
            <a:endParaRPr lang="ru-BY" sz="5400" dirty="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92F8DF-EE34-4FC5-9FFE-76EB2E3B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3168614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2C8996-69E6-41D6-9390-7395B766F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0505" y="1371600"/>
            <a:ext cx="5872185" cy="4114800"/>
          </a:xfrm>
        </p:spPr>
        <p:txBody>
          <a:bodyPr anchor="ctr">
            <a:normAutofit/>
          </a:bodyPr>
          <a:lstStyle/>
          <a:p>
            <a:r>
              <a:rPr lang="ru-RU" sz="3600" dirty="0">
                <a:latin typeface="Posterama" panose="020B0504020200020000" pitchFamily="34" charset="0"/>
                <a:cs typeface="Posterama" panose="020B0504020200020000" pitchFamily="34" charset="0"/>
              </a:rPr>
              <a:t>Кто возглавил ВКЛ в 1392 году?</a:t>
            </a:r>
          </a:p>
          <a:p>
            <a:r>
              <a:rPr lang="ru-RU" sz="3600" dirty="0">
                <a:latin typeface="Posterama" panose="020B0504020200020000" pitchFamily="34" charset="0"/>
                <a:cs typeface="Posterama" panose="020B0504020200020000" pitchFamily="34" charset="0"/>
              </a:rPr>
              <a:t>Был ли он полностью независим?</a:t>
            </a:r>
          </a:p>
          <a:p>
            <a:r>
              <a:rPr lang="ru-RU" sz="3600" dirty="0">
                <a:latin typeface="Posterama" panose="020B0504020200020000" pitchFamily="34" charset="0"/>
                <a:cs typeface="Posterama" panose="020B0504020200020000" pitchFamily="34" charset="0"/>
              </a:rPr>
              <a:t>Что сделал для укрепления личной власти?</a:t>
            </a:r>
            <a:endParaRPr lang="ru-BY" sz="3600" dirty="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79090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7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159AF33D-3E28-4F16-B3AD-092AEBEBA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5904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0DC0C-7F5F-40D9-BCDC-852AC19A1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9011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Posterama" panose="020B0504020200020000" pitchFamily="34" charset="0"/>
                <a:cs typeface="Posterama" panose="020B0504020200020000" pitchFamily="34" charset="0"/>
              </a:rPr>
              <a:t>Внешняя политика ВКЛ при </a:t>
            </a:r>
            <a:r>
              <a:rPr lang="ru-RU" sz="3600" b="1" dirty="0" err="1">
                <a:latin typeface="Posterama" panose="020B0504020200020000" pitchFamily="34" charset="0"/>
                <a:cs typeface="Posterama" panose="020B0504020200020000" pitchFamily="34" charset="0"/>
              </a:rPr>
              <a:t>Витовте</a:t>
            </a:r>
            <a:r>
              <a:rPr lang="ru-RU" sz="3600" b="1" dirty="0">
                <a:latin typeface="Posterama" panose="020B0504020200020000" pitchFamily="34" charset="0"/>
                <a:cs typeface="Posterama" panose="020B0504020200020000" pitchFamily="34" charset="0"/>
              </a:rPr>
              <a:t> (1392-1430)</a:t>
            </a:r>
            <a:endParaRPr lang="ru-BY" sz="3600" b="1" dirty="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5B18120D-1674-4071-A051-B221CB374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196694"/>
              </p:ext>
            </p:extLst>
          </p:nvPr>
        </p:nvGraphicFramePr>
        <p:xfrm>
          <a:off x="-1" y="790113"/>
          <a:ext cx="12192000" cy="606788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32987">
                  <a:extLst>
                    <a:ext uri="{9D8B030D-6E8A-4147-A177-3AD203B41FA5}">
                      <a16:colId xmlns:a16="http://schemas.microsoft.com/office/drawing/2014/main" val="99465657"/>
                    </a:ext>
                  </a:extLst>
                </a:gridCol>
                <a:gridCol w="3497802">
                  <a:extLst>
                    <a:ext uri="{9D8B030D-6E8A-4147-A177-3AD203B41FA5}">
                      <a16:colId xmlns:a16="http://schemas.microsoft.com/office/drawing/2014/main" val="3745205604"/>
                    </a:ext>
                  </a:extLst>
                </a:gridCol>
                <a:gridCol w="3355760">
                  <a:extLst>
                    <a:ext uri="{9D8B030D-6E8A-4147-A177-3AD203B41FA5}">
                      <a16:colId xmlns:a16="http://schemas.microsoft.com/office/drawing/2014/main" val="2673886387"/>
                    </a:ext>
                  </a:extLst>
                </a:gridCol>
                <a:gridCol w="3305451">
                  <a:extLst>
                    <a:ext uri="{9D8B030D-6E8A-4147-A177-3AD203B41FA5}">
                      <a16:colId xmlns:a16="http://schemas.microsoft.com/office/drawing/2014/main" val="807775690"/>
                    </a:ext>
                  </a:extLst>
                </a:gridCol>
              </a:tblGrid>
              <a:tr h="110306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Posterama" panose="020B0504020200020000" pitchFamily="34" charset="0"/>
                          <a:cs typeface="Posterama" panose="020B0504020200020000" pitchFamily="34" charset="0"/>
                        </a:rPr>
                        <a:t>Период</a:t>
                      </a:r>
                      <a:endParaRPr lang="ru-BY" sz="3200" dirty="0">
                        <a:latin typeface="Posterama" panose="020B0504020200020000" pitchFamily="34" charset="0"/>
                        <a:cs typeface="Posterama" panose="020B050402020002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Posterama" panose="020B0504020200020000" pitchFamily="34" charset="0"/>
                          <a:cs typeface="Posterama" panose="020B0504020200020000" pitchFamily="34" charset="0"/>
                        </a:rPr>
                        <a:t>Западное направление</a:t>
                      </a:r>
                      <a:endParaRPr lang="ru-BY" sz="3200" dirty="0">
                        <a:latin typeface="Posterama" panose="020B0504020200020000" pitchFamily="34" charset="0"/>
                        <a:cs typeface="Posterama" panose="020B050402020002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Posterama" panose="020B0504020200020000" pitchFamily="34" charset="0"/>
                          <a:cs typeface="Posterama" panose="020B0504020200020000" pitchFamily="34" charset="0"/>
                        </a:rPr>
                        <a:t>Восточное направление</a:t>
                      </a:r>
                      <a:endParaRPr lang="ru-BY" sz="3200" dirty="0">
                        <a:latin typeface="Posterama" panose="020B0504020200020000" pitchFamily="34" charset="0"/>
                        <a:cs typeface="Posterama" panose="020B050402020002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Posterama" panose="020B0504020200020000" pitchFamily="34" charset="0"/>
                          <a:cs typeface="Posterama" panose="020B0504020200020000" pitchFamily="34" charset="0"/>
                        </a:rPr>
                        <a:t>Результаты</a:t>
                      </a:r>
                      <a:endParaRPr lang="ru-BY" sz="3200" dirty="0">
                        <a:latin typeface="Posterama" panose="020B0504020200020000" pitchFamily="34" charset="0"/>
                        <a:cs typeface="Posterama" panose="020B050402020002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378101"/>
                  </a:ext>
                </a:extLst>
              </a:tr>
              <a:tr h="2482413">
                <a:tc>
                  <a:txBody>
                    <a:bodyPr/>
                    <a:lstStyle/>
                    <a:p>
                      <a:pPr algn="r"/>
                      <a:r>
                        <a:rPr lang="ru-RU" sz="3200" b="1" dirty="0">
                          <a:latin typeface="Posterama" panose="020B0504020200020000" pitchFamily="34" charset="0"/>
                          <a:cs typeface="Posterama" panose="020B0504020200020000" pitchFamily="34" charset="0"/>
                        </a:rPr>
                        <a:t>Конец </a:t>
                      </a:r>
                      <a:r>
                        <a:rPr lang="en-US" sz="3200" b="1" dirty="0">
                          <a:latin typeface="Posterama" panose="020B0504020200020000" pitchFamily="34" charset="0"/>
                          <a:cs typeface="Posterama" panose="020B0504020200020000" pitchFamily="34" charset="0"/>
                        </a:rPr>
                        <a:t>XIV </a:t>
                      </a:r>
                      <a:r>
                        <a:rPr lang="be-BY" sz="3200" b="1" dirty="0">
                          <a:latin typeface="Posterama" panose="020B0504020200020000" pitchFamily="34" charset="0"/>
                          <a:cs typeface="Posterama" panose="020B0504020200020000" pitchFamily="34" charset="0"/>
                        </a:rPr>
                        <a:t>в.</a:t>
                      </a:r>
                      <a:endParaRPr lang="ru-BY" sz="3200" b="1" dirty="0">
                        <a:latin typeface="Posterama" panose="020B0504020200020000" pitchFamily="34" charset="0"/>
                        <a:cs typeface="Posterama" panose="020B050402020002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BY" sz="3200" dirty="0">
                        <a:latin typeface="Posterama" panose="020B0504020200020000" pitchFamily="34" charset="0"/>
                        <a:cs typeface="Posterama" panose="020B050402020002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BY" sz="3200" dirty="0">
                        <a:latin typeface="Posterama" panose="020B0504020200020000" pitchFamily="34" charset="0"/>
                        <a:cs typeface="Posterama" panose="020B050402020002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BY" sz="3200" dirty="0">
                        <a:latin typeface="Posterama" panose="020B0504020200020000" pitchFamily="34" charset="0"/>
                        <a:cs typeface="Posterama" panose="020B050402020002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35420"/>
                  </a:ext>
                </a:extLst>
              </a:tr>
              <a:tr h="2482413">
                <a:tc>
                  <a:txBody>
                    <a:bodyPr/>
                    <a:lstStyle/>
                    <a:p>
                      <a:pPr algn="r"/>
                      <a:r>
                        <a:rPr lang="be-BY" sz="3200" b="1" dirty="0">
                          <a:latin typeface="Posterama" panose="020B0504020200020000" pitchFamily="34" charset="0"/>
                          <a:cs typeface="Posterama" panose="020B0504020200020000" pitchFamily="34" charset="0"/>
                        </a:rPr>
                        <a:t>Первая четверть </a:t>
                      </a:r>
                      <a:r>
                        <a:rPr lang="en-US" sz="3200" b="1" dirty="0">
                          <a:latin typeface="Posterama" panose="020B0504020200020000" pitchFamily="34" charset="0"/>
                          <a:cs typeface="Posterama" panose="020B0504020200020000" pitchFamily="34" charset="0"/>
                        </a:rPr>
                        <a:t>XV </a:t>
                      </a:r>
                      <a:r>
                        <a:rPr lang="be-BY" sz="3200" b="1" dirty="0">
                          <a:latin typeface="Posterama" panose="020B0504020200020000" pitchFamily="34" charset="0"/>
                          <a:cs typeface="Posterama" panose="020B0504020200020000" pitchFamily="34" charset="0"/>
                        </a:rPr>
                        <a:t>в.</a:t>
                      </a:r>
                      <a:endParaRPr lang="ru-BY" sz="3200" b="1" dirty="0">
                        <a:latin typeface="Posterama" panose="020B0504020200020000" pitchFamily="34" charset="0"/>
                        <a:cs typeface="Posterama" panose="020B050402020002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BY" sz="3200">
                        <a:latin typeface="Posterama" panose="020B0504020200020000" pitchFamily="34" charset="0"/>
                        <a:cs typeface="Posterama" panose="020B050402020002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BY" sz="3200">
                        <a:latin typeface="Posterama" panose="020B0504020200020000" pitchFamily="34" charset="0"/>
                        <a:cs typeface="Posterama" panose="020B050402020002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BY" sz="3200" dirty="0">
                        <a:latin typeface="Posterama" panose="020B0504020200020000" pitchFamily="34" charset="0"/>
                        <a:cs typeface="Posterama" panose="020B050402020002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001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63440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EB71EC-E9B6-442B-A08F-41609C34B6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6" t="17279" r="38699" b="50000"/>
          <a:stretch/>
        </p:blipFill>
        <p:spPr>
          <a:xfrm>
            <a:off x="1646046" y="320040"/>
            <a:ext cx="8896860" cy="43052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A3CD3A3-D3C1-4567-BEC0-3A50E9A3A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6D13EF-D431-4D0F-BFFC-1B5A686FF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5565DB-C49C-4095-868A-C986D5B67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10912"/>
            <a:ext cx="6976872" cy="1344168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ru-RU" sz="66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Хроника на с. 66.</a:t>
            </a:r>
            <a:endParaRPr lang="ru-BY" sz="66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pic>
        <p:nvPicPr>
          <p:cNvPr id="9" name="Рисунок 8" descr="Изображение выглядит как текст, чашка, покрашенный, эмаль&#10;&#10;Автоматически созданное описание">
            <a:extLst>
              <a:ext uri="{FF2B5EF4-FFF2-40B4-BE49-F238E27FC236}">
                <a16:creationId xmlns:a16="http://schemas.microsoft.com/office/drawing/2014/main" id="{E58574CB-13C2-4E89-B19D-8D5B60DAC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38" y="4945372"/>
            <a:ext cx="1145152" cy="146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4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559B612-742C-49BE-9FD4-F948251CC2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2" b="92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1E7FF-42BF-4224-A848-16B9F2D6E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100" dirty="0" err="1">
                <a:latin typeface="Posterama" panose="020B0504020200020000" pitchFamily="34" charset="0"/>
                <a:cs typeface="Posterama" panose="020B0504020200020000" pitchFamily="34" charset="0"/>
              </a:rPr>
              <a:t>Великая</a:t>
            </a:r>
            <a:r>
              <a:rPr lang="en-US" sz="3100" dirty="0"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3100" dirty="0" err="1">
                <a:latin typeface="Posterama" panose="020B0504020200020000" pitchFamily="34" charset="0"/>
                <a:cs typeface="Posterama" panose="020B0504020200020000" pitchFamily="34" charset="0"/>
              </a:rPr>
              <a:t>война</a:t>
            </a:r>
            <a:r>
              <a:rPr lang="en-US" sz="3100" dirty="0">
                <a:latin typeface="Posterama" panose="020B0504020200020000" pitchFamily="34" charset="0"/>
                <a:cs typeface="Posterama" panose="020B0504020200020000" pitchFamily="34" charset="0"/>
              </a:rPr>
              <a:t> 1409-1411 с </a:t>
            </a:r>
            <a:r>
              <a:rPr lang="en-US" sz="3100" dirty="0" err="1">
                <a:latin typeface="Posterama" panose="020B0504020200020000" pitchFamily="34" charset="0"/>
                <a:cs typeface="Posterama" panose="020B0504020200020000" pitchFamily="34" charset="0"/>
              </a:rPr>
              <a:t>Тевтонским</a:t>
            </a:r>
            <a:r>
              <a:rPr lang="en-US" sz="3100" dirty="0"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3100" dirty="0" err="1">
                <a:latin typeface="Posterama" panose="020B0504020200020000" pitchFamily="34" charset="0"/>
                <a:cs typeface="Posterama" panose="020B0504020200020000" pitchFamily="34" charset="0"/>
              </a:rPr>
              <a:t>орденом</a:t>
            </a:r>
            <a:endParaRPr lang="en-US" sz="3100" dirty="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76423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340</Words>
  <Application>Microsoft Office PowerPoint</Application>
  <PresentationFormat>Широкоэкранный</PresentationFormat>
  <Paragraphs>46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Posterama</vt:lpstr>
      <vt:lpstr>Tw Cen MT</vt:lpstr>
      <vt:lpstr>Тема Office</vt:lpstr>
      <vt:lpstr>1. Каковы были основные условия Островского соглашения? 2. Кто из литовских правителей получил королевскую корону?</vt:lpstr>
      <vt:lpstr>§ 7. Княжение Витовта</vt:lpstr>
      <vt:lpstr>План</vt:lpstr>
      <vt:lpstr>Укрепление власти Витовта (1392-1430)</vt:lpstr>
      <vt:lpstr>Повторим изученное</vt:lpstr>
      <vt:lpstr>Презентация PowerPoint</vt:lpstr>
      <vt:lpstr>Внешняя политика ВКЛ при Витовте (1392-1430)</vt:lpstr>
      <vt:lpstr>Презентация PowerPoint</vt:lpstr>
      <vt:lpstr>Великая война 1409-1411 с Тевтонским орденом</vt:lpstr>
      <vt:lpstr>Как победа объединённых сил ВКЛ и Польши могли повлиять на международный авторитет ВКЛ и лично Витовта?</vt:lpstr>
      <vt:lpstr>Проанализируйте последний абзац на с. 66 и скажите, каким документом был пересмотрен союз с Польшей?</vt:lpstr>
      <vt:lpstr>Собор в Констанце (Германия, 1414-1418): Папа Римский поддержал ВКЛ и Польшу, а не тевтонов</vt:lpstr>
      <vt:lpstr>Презентация PowerPoint</vt:lpstr>
      <vt:lpstr>Повторим изученное</vt:lpstr>
      <vt:lpstr>Вспомните, что Миндовг получил от Папы Римского? Для чего?</vt:lpstr>
      <vt:lpstr>Задание!</vt:lpstr>
      <vt:lpstr>С. 69, «Похвала князю Витовту»</vt:lpstr>
      <vt:lpstr>Подведём итог</vt:lpstr>
      <vt:lpstr>Д/З - §7, в. 1-6 (у.), 7 (п.)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Каковы были основные условия Островского соглашения? 2. Кто из литовских правителей получил королевскую корону?</dc:title>
  <dc:creator>Иван Рак</dc:creator>
  <cp:lastModifiedBy>Иван Рак</cp:lastModifiedBy>
  <cp:revision>12</cp:revision>
  <dcterms:created xsi:type="dcterms:W3CDTF">2021-03-16T17:27:03Z</dcterms:created>
  <dcterms:modified xsi:type="dcterms:W3CDTF">2021-03-16T18:08:58Z</dcterms:modified>
</cp:coreProperties>
</file>