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1" roundtripDataSignature="AMtx7mgxoodjQeQ2yzBJj8o8CI9M6M0N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DCCEF17-7DCB-4898-B984-9B20D42BB57A}">
  <a:tblStyle styleId="{4DCCEF17-7DCB-4898-B984-9B20D42BB57A}" styleName="Table_0">
    <a:wholeTbl>
      <a:tcTxStyle b="off" i="off">
        <a:font>
          <a:latin typeface="Verdana"/>
          <a:ea typeface="Verdana"/>
          <a:cs typeface="Verdana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7F0E9"/>
          </a:solidFill>
        </a:fill>
      </a:tcStyle>
    </a:wholeTbl>
    <a:band1H>
      <a:tcTxStyle/>
      <a:tcStyle>
        <a:fill>
          <a:solidFill>
            <a:srgbClr val="EFE0CF"/>
          </a:solidFill>
        </a:fill>
      </a:tcStyle>
    </a:band1H>
    <a:band2H>
      <a:tcTxStyle/>
    </a:band2H>
    <a:band1V>
      <a:tcTxStyle/>
      <a:tcStyle>
        <a:fill>
          <a:solidFill>
            <a:srgbClr val="EFE0CF"/>
          </a:solidFill>
        </a:fill>
      </a:tcStyle>
    </a:band1V>
    <a:band2V>
      <a:tcTxStyle/>
    </a:band2V>
    <a:lastCol>
      <a:tcTxStyle b="on" i="off">
        <a:font>
          <a:latin typeface="Verdana"/>
          <a:ea typeface="Verdana"/>
          <a:cs typeface="Verdana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Verdana"/>
          <a:ea typeface="Verdana"/>
          <a:cs typeface="Verdana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Verdana"/>
          <a:ea typeface="Verdana"/>
          <a:cs typeface="Verdana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Verdana"/>
          <a:ea typeface="Verdana"/>
          <a:cs typeface="Verdana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21" Type="http://customschemas.google.com/relationships/presentationmetadata" Target="meta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showMasterSp="0" type="title">
  <p:cSld name="TITL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6"/>
          <p:cNvSpPr/>
          <p:nvPr/>
        </p:nvSpPr>
        <p:spPr>
          <a:xfrm>
            <a:off x="3132138" y="3716338"/>
            <a:ext cx="5400675" cy="14414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16"/>
          <p:cNvSpPr/>
          <p:nvPr/>
        </p:nvSpPr>
        <p:spPr>
          <a:xfrm>
            <a:off x="539552" y="3716338"/>
            <a:ext cx="2784673" cy="144145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6"/>
          <p:cNvSpPr/>
          <p:nvPr/>
        </p:nvSpPr>
        <p:spPr>
          <a:xfrm>
            <a:off x="8534400" y="0"/>
            <a:ext cx="609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16"/>
          <p:cNvSpPr txBox="1"/>
          <p:nvPr>
            <p:ph idx="1" type="subTitle"/>
          </p:nvPr>
        </p:nvSpPr>
        <p:spPr>
          <a:xfrm>
            <a:off x="1600200" y="5229225"/>
            <a:ext cx="6858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480"/>
              </a:spcBef>
              <a:spcAft>
                <a:spcPts val="0"/>
              </a:spcAft>
              <a:buSzPts val="2400"/>
              <a:buFont typeface="Noto Sans Symbols"/>
              <a:buNone/>
              <a:defRPr sz="2400">
                <a:solidFill>
                  <a:schemeClr val="hlink"/>
                </a:solidFill>
              </a:defRPr>
            </a:lvl1pPr>
            <a:lvl2pPr lvl="1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5" name="Google Shape;25;p16"/>
          <p:cNvSpPr txBox="1"/>
          <p:nvPr>
            <p:ph idx="10" type="dt"/>
          </p:nvPr>
        </p:nvSpPr>
        <p:spPr>
          <a:xfrm>
            <a:off x="457200" y="6553200"/>
            <a:ext cx="2133600" cy="168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16"/>
          <p:cNvSpPr txBox="1"/>
          <p:nvPr>
            <p:ph idx="11" type="ftr"/>
          </p:nvPr>
        </p:nvSpPr>
        <p:spPr>
          <a:xfrm>
            <a:off x="3124200" y="6553200"/>
            <a:ext cx="2895600" cy="168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6"/>
          <p:cNvSpPr txBox="1"/>
          <p:nvPr>
            <p:ph idx="12" type="sldNum"/>
          </p:nvPr>
        </p:nvSpPr>
        <p:spPr>
          <a:xfrm>
            <a:off x="6324600" y="6553200"/>
            <a:ext cx="2133600" cy="168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28" name="Google Shape;28;p16"/>
          <p:cNvSpPr txBox="1"/>
          <p:nvPr/>
        </p:nvSpPr>
        <p:spPr>
          <a:xfrm>
            <a:off x="2231740" y="-4796"/>
            <a:ext cx="468052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 cap="none">
                <a:solidFill>
                  <a:srgbClr val="77432B"/>
                </a:solidFill>
                <a:latin typeface="Cambria"/>
                <a:ea typeface="Cambria"/>
                <a:cs typeface="Cambria"/>
                <a:sym typeface="Cambria"/>
              </a:rPr>
              <a:t>Лицей Ивацевичского района</a:t>
            </a:r>
            <a:endParaRPr b="1" sz="2400" cap="none">
              <a:solidFill>
                <a:srgbClr val="77432B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9" name="Google Shape;29;p16"/>
          <p:cNvSpPr/>
          <p:nvPr/>
        </p:nvSpPr>
        <p:spPr>
          <a:xfrm rot="5400000">
            <a:off x="8058150" y="4164013"/>
            <a:ext cx="1420813" cy="503237"/>
          </a:xfrm>
          <a:prstGeom prst="triangle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16"/>
          <p:cNvSpPr txBox="1"/>
          <p:nvPr>
            <p:ph type="ctrTitle"/>
          </p:nvPr>
        </p:nvSpPr>
        <p:spPr>
          <a:xfrm>
            <a:off x="755576" y="3908425"/>
            <a:ext cx="7778824" cy="1012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transition spd="med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5"/>
          <p:cNvSpPr txBox="1"/>
          <p:nvPr>
            <p:ph type="title"/>
          </p:nvPr>
        </p:nvSpPr>
        <p:spPr>
          <a:xfrm>
            <a:off x="609600" y="122238"/>
            <a:ext cx="8305800" cy="563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5"/>
          <p:cNvSpPr txBox="1"/>
          <p:nvPr>
            <p:ph idx="1" type="body"/>
          </p:nvPr>
        </p:nvSpPr>
        <p:spPr>
          <a:xfrm rot="5400000">
            <a:off x="2123282" y="-361157"/>
            <a:ext cx="5248275" cy="8123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❖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7" name="Google Shape;77;p25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5"/>
          <p:cNvSpPr txBox="1"/>
          <p:nvPr>
            <p:ph idx="12" type="sldNum"/>
          </p:nvPr>
        </p:nvSpPr>
        <p:spPr>
          <a:xfrm>
            <a:off x="3810000" y="6461125"/>
            <a:ext cx="2133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 spd="med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6"/>
          <p:cNvSpPr txBox="1"/>
          <p:nvPr>
            <p:ph type="title"/>
          </p:nvPr>
        </p:nvSpPr>
        <p:spPr>
          <a:xfrm rot="5400000">
            <a:off x="4775994" y="2185194"/>
            <a:ext cx="6202362" cy="20764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6"/>
          <p:cNvSpPr txBox="1"/>
          <p:nvPr>
            <p:ph idx="1" type="body"/>
          </p:nvPr>
        </p:nvSpPr>
        <p:spPr>
          <a:xfrm rot="5400000">
            <a:off x="546894" y="184944"/>
            <a:ext cx="6202362" cy="6076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❖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82" name="Google Shape;82;p26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6"/>
          <p:cNvSpPr txBox="1"/>
          <p:nvPr>
            <p:ph idx="12" type="sldNum"/>
          </p:nvPr>
        </p:nvSpPr>
        <p:spPr>
          <a:xfrm>
            <a:off x="3810000" y="6461125"/>
            <a:ext cx="2133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 spd="med"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таблица" type="tbl">
  <p:cSld name="TABLE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7"/>
          <p:cNvSpPr txBox="1"/>
          <p:nvPr>
            <p:ph type="title"/>
          </p:nvPr>
        </p:nvSpPr>
        <p:spPr>
          <a:xfrm>
            <a:off x="609600" y="122238"/>
            <a:ext cx="8305800" cy="563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7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7"/>
          <p:cNvSpPr txBox="1"/>
          <p:nvPr>
            <p:ph idx="12" type="sldNum"/>
          </p:nvPr>
        </p:nvSpPr>
        <p:spPr>
          <a:xfrm>
            <a:off x="3810000" y="6461125"/>
            <a:ext cx="2133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 spd="med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7"/>
          <p:cNvSpPr txBox="1"/>
          <p:nvPr>
            <p:ph type="title"/>
          </p:nvPr>
        </p:nvSpPr>
        <p:spPr>
          <a:xfrm>
            <a:off x="609600" y="122238"/>
            <a:ext cx="8305800" cy="563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7"/>
          <p:cNvSpPr txBox="1"/>
          <p:nvPr>
            <p:ph idx="1" type="body"/>
          </p:nvPr>
        </p:nvSpPr>
        <p:spPr>
          <a:xfrm>
            <a:off x="685800" y="1076325"/>
            <a:ext cx="8123238" cy="5248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❖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4" name="Google Shape;34;p17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7"/>
          <p:cNvSpPr txBox="1"/>
          <p:nvPr>
            <p:ph idx="12" type="sldNum"/>
          </p:nvPr>
        </p:nvSpPr>
        <p:spPr>
          <a:xfrm>
            <a:off x="3810000" y="6461125"/>
            <a:ext cx="2133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 spd="med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39" name="Google Shape;39;p18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8"/>
          <p:cNvSpPr txBox="1"/>
          <p:nvPr>
            <p:ph idx="12" type="sldNum"/>
          </p:nvPr>
        </p:nvSpPr>
        <p:spPr>
          <a:xfrm>
            <a:off x="3810000" y="6461125"/>
            <a:ext cx="2133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 spd="med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9"/>
          <p:cNvSpPr txBox="1"/>
          <p:nvPr>
            <p:ph type="title"/>
          </p:nvPr>
        </p:nvSpPr>
        <p:spPr>
          <a:xfrm>
            <a:off x="609600" y="122238"/>
            <a:ext cx="8305800" cy="563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9"/>
          <p:cNvSpPr txBox="1"/>
          <p:nvPr>
            <p:ph idx="1" type="body"/>
          </p:nvPr>
        </p:nvSpPr>
        <p:spPr>
          <a:xfrm>
            <a:off x="685800" y="1076325"/>
            <a:ext cx="3984625" cy="5248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SzPts val="2800"/>
              <a:buChar char="❖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SzPts val="2400"/>
              <a:buChar char="▪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44" name="Google Shape;44;p19"/>
          <p:cNvSpPr txBox="1"/>
          <p:nvPr>
            <p:ph idx="2" type="body"/>
          </p:nvPr>
        </p:nvSpPr>
        <p:spPr>
          <a:xfrm>
            <a:off x="4822825" y="1076325"/>
            <a:ext cx="3986213" cy="5248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SzPts val="2800"/>
              <a:buChar char="❖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SzPts val="2400"/>
              <a:buChar char="▪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45" name="Google Shape;45;p19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9"/>
          <p:cNvSpPr txBox="1"/>
          <p:nvPr>
            <p:ph idx="12" type="sldNum"/>
          </p:nvPr>
        </p:nvSpPr>
        <p:spPr>
          <a:xfrm>
            <a:off x="3810000" y="6461125"/>
            <a:ext cx="2133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 spd="med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50" name="Google Shape;50;p2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SzPts val="2400"/>
              <a:buChar char="❖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51" name="Google Shape;51;p2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52" name="Google Shape;52;p2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SzPts val="2400"/>
              <a:buChar char="❖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53" name="Google Shape;53;p20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0"/>
          <p:cNvSpPr txBox="1"/>
          <p:nvPr>
            <p:ph idx="12" type="sldNum"/>
          </p:nvPr>
        </p:nvSpPr>
        <p:spPr>
          <a:xfrm>
            <a:off x="3810000" y="6461125"/>
            <a:ext cx="2133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 spd="med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1"/>
          <p:cNvSpPr txBox="1"/>
          <p:nvPr>
            <p:ph type="title"/>
          </p:nvPr>
        </p:nvSpPr>
        <p:spPr>
          <a:xfrm>
            <a:off x="609600" y="122238"/>
            <a:ext cx="8305800" cy="563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1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1"/>
          <p:cNvSpPr txBox="1"/>
          <p:nvPr>
            <p:ph idx="12" type="sldNum"/>
          </p:nvPr>
        </p:nvSpPr>
        <p:spPr>
          <a:xfrm>
            <a:off x="3810000" y="6461125"/>
            <a:ext cx="2133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 spd="med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2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2"/>
          <p:cNvSpPr txBox="1"/>
          <p:nvPr>
            <p:ph idx="12" type="sldNum"/>
          </p:nvPr>
        </p:nvSpPr>
        <p:spPr>
          <a:xfrm>
            <a:off x="3810000" y="6461125"/>
            <a:ext cx="2133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 spd="med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SzPts val="3200"/>
              <a:buChar char="❖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SzPts val="2800"/>
              <a:buChar char="▪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65" name="Google Shape;65;p2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66" name="Google Shape;66;p23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3"/>
          <p:cNvSpPr txBox="1"/>
          <p:nvPr>
            <p:ph idx="12" type="sldNum"/>
          </p:nvPr>
        </p:nvSpPr>
        <p:spPr>
          <a:xfrm>
            <a:off x="3810000" y="6461125"/>
            <a:ext cx="2133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 spd="med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4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24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72" name="Google Shape;72;p24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4"/>
          <p:cNvSpPr txBox="1"/>
          <p:nvPr>
            <p:ph idx="12" type="sldNum"/>
          </p:nvPr>
        </p:nvSpPr>
        <p:spPr>
          <a:xfrm>
            <a:off x="3810000" y="6461125"/>
            <a:ext cx="2133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 spd="med">
    <p:split orient="vert"/>
  </p:transition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>
            <a:alpha val="49803"/>
          </a:schemeClr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/>
          <p:nvPr/>
        </p:nvSpPr>
        <p:spPr>
          <a:xfrm>
            <a:off x="0" y="-9525"/>
            <a:ext cx="9144000" cy="847725"/>
          </a:xfrm>
          <a:prstGeom prst="rect">
            <a:avLst/>
          </a:prstGeom>
          <a:gradFill>
            <a:gsLst>
              <a:gs pos="0">
                <a:srgbClr val="573626"/>
              </a:gs>
              <a:gs pos="100000">
                <a:schemeClr val="accent2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5"/>
          <p:cNvSpPr/>
          <p:nvPr/>
        </p:nvSpPr>
        <p:spPr>
          <a:xfrm>
            <a:off x="8964613" y="836613"/>
            <a:ext cx="179387" cy="5832475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15"/>
          <p:cNvSpPr/>
          <p:nvPr/>
        </p:nvSpPr>
        <p:spPr>
          <a:xfrm>
            <a:off x="0" y="836613"/>
            <a:ext cx="611188" cy="6034087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dk2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15"/>
          <p:cNvSpPr/>
          <p:nvPr/>
        </p:nvSpPr>
        <p:spPr>
          <a:xfrm>
            <a:off x="611188" y="6467475"/>
            <a:ext cx="8532812" cy="404813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15"/>
          <p:cNvSpPr txBox="1"/>
          <p:nvPr>
            <p:ph idx="1" type="body"/>
          </p:nvPr>
        </p:nvSpPr>
        <p:spPr>
          <a:xfrm>
            <a:off x="685800" y="1076325"/>
            <a:ext cx="8123238" cy="5248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2800"/>
              <a:buFont typeface="Noto Sans Symbols"/>
              <a:buChar char="❖"/>
              <a:defRPr b="1" i="0" sz="2800" u="none" cap="none" strike="noStrik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Noto Sans Symbols"/>
              <a:buChar char="▪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15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15"/>
          <p:cNvSpPr txBox="1"/>
          <p:nvPr>
            <p:ph idx="12" type="sldNum"/>
          </p:nvPr>
        </p:nvSpPr>
        <p:spPr>
          <a:xfrm>
            <a:off x="3810000" y="6461125"/>
            <a:ext cx="2133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7" name="Google Shape;17;p15"/>
          <p:cNvSpPr txBox="1"/>
          <p:nvPr>
            <p:ph type="title"/>
          </p:nvPr>
        </p:nvSpPr>
        <p:spPr>
          <a:xfrm>
            <a:off x="609600" y="122238"/>
            <a:ext cx="8305800" cy="563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8" name="Google Shape;18;p15"/>
          <p:cNvSpPr txBox="1"/>
          <p:nvPr/>
        </p:nvSpPr>
        <p:spPr>
          <a:xfrm rot="-5400000">
            <a:off x="-886491" y="5418545"/>
            <a:ext cx="2568332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Лицей Ивацевичского района</a:t>
            </a:r>
            <a:endParaRPr sz="1200">
              <a:solidFill>
                <a:schemeClr val="accent2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descr="https://www.pravo.by/upload/images/sm_full.aspx_guid=236473.jpg" id="19" name="Google Shape;19;p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16728"/>
            <a:ext cx="921505" cy="818297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spd="med">
    <p:split orient="vert"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>
            <a:alpha val="49803"/>
          </a:schemeClr>
        </a:soli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/>
          <p:nvPr>
            <p:ph type="ctrTitle"/>
          </p:nvPr>
        </p:nvSpPr>
        <p:spPr>
          <a:xfrm>
            <a:off x="611560" y="3908425"/>
            <a:ext cx="8064896" cy="10128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solidFill>
                  <a:srgbClr val="77432B"/>
                </a:solidFill>
                <a:latin typeface="Cambria"/>
                <a:ea typeface="Cambria"/>
                <a:cs typeface="Cambria"/>
                <a:sym typeface="Cambria"/>
              </a:rPr>
              <a:t>Развитие феодальных отношений на белорусских землях в середине XIII – первой половине XVI в.</a:t>
            </a:r>
            <a:endParaRPr sz="2800">
              <a:solidFill>
                <a:srgbClr val="77432B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3" name="Google Shape;93;p1"/>
          <p:cNvSpPr txBox="1"/>
          <p:nvPr>
            <p:ph idx="1" type="subTitle"/>
          </p:nvPr>
        </p:nvSpPr>
        <p:spPr>
          <a:xfrm>
            <a:off x="1600200" y="5229225"/>
            <a:ext cx="6858000" cy="381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ru-RU" sz="2000">
                <a:solidFill>
                  <a:srgbClr val="77432B"/>
                </a:solidFill>
              </a:rPr>
              <a:t>История Беларуси. 10 класс</a:t>
            </a:r>
            <a:endParaRPr sz="2000">
              <a:solidFill>
                <a:srgbClr val="77432B"/>
              </a:solidFill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0" y="6477000"/>
            <a:ext cx="8458200" cy="381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None/>
            </a:pPr>
            <a:r>
              <a:rPr b="1" i="0" lang="ru-RU" sz="2000" u="none" strike="noStrike">
                <a:solidFill>
                  <a:srgbClr val="77432B"/>
                </a:solidFill>
                <a:latin typeface="Verdana"/>
                <a:ea typeface="Verdana"/>
                <a:cs typeface="Verdana"/>
                <a:sym typeface="Verdana"/>
              </a:rPr>
              <a:t>Ситник П.В.                                                                  2021</a:t>
            </a:r>
            <a:endParaRPr b="1" i="0" sz="2000" u="none" strike="noStrike">
              <a:solidFill>
                <a:srgbClr val="77432B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descr="&quot;Дякло&quot;, &quot;мезлево&quot; и &quot;чинш&quot;: что выбирали крестьяне ВКЛ? " id="95" name="Google Shape;9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07704" y="620688"/>
            <a:ext cx="5191248" cy="2782697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</p:spTree>
  </p:cSld>
  <p:clrMapOvr>
    <a:masterClrMapping/>
  </p:clrMapOvr>
  <p:transition spd="med">
    <p:split orient="vert"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0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Ситник П.В.</a:t>
            </a:r>
            <a:endParaRPr/>
          </a:p>
        </p:txBody>
      </p:sp>
      <p:sp>
        <p:nvSpPr>
          <p:cNvPr id="249" name="Google Shape;249;p10"/>
          <p:cNvSpPr txBox="1"/>
          <p:nvPr>
            <p:ph type="title"/>
          </p:nvPr>
        </p:nvSpPr>
        <p:spPr>
          <a:xfrm>
            <a:off x="899592" y="122238"/>
            <a:ext cx="8015808" cy="56356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rgbClr val="FFC000"/>
                </a:solidFill>
                <a:latin typeface="Cambria"/>
                <a:ea typeface="Cambria"/>
                <a:cs typeface="Cambria"/>
                <a:sym typeface="Cambria"/>
              </a:rPr>
              <a:t>Складывание состояний-сословий фео- дального общества</a:t>
            </a:r>
            <a:endParaRPr>
              <a:solidFill>
                <a:srgbClr val="FFC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50" name="Google Shape;250;p10"/>
          <p:cNvGrpSpPr/>
          <p:nvPr/>
        </p:nvGrpSpPr>
        <p:grpSpPr>
          <a:xfrm>
            <a:off x="1342811" y="1054094"/>
            <a:ext cx="6962433" cy="5253867"/>
            <a:chOff x="443219" y="1358"/>
            <a:chExt cx="6962433" cy="5253867"/>
          </a:xfrm>
        </p:grpSpPr>
        <p:sp>
          <p:nvSpPr>
            <p:cNvPr id="251" name="Google Shape;251;p10"/>
            <p:cNvSpPr/>
            <p:nvPr/>
          </p:nvSpPr>
          <p:spPr>
            <a:xfrm>
              <a:off x="5724201" y="3836881"/>
              <a:ext cx="91440" cy="419510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BE954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52" name="Google Shape;252;p10"/>
            <p:cNvSpPr/>
            <p:nvPr/>
          </p:nvSpPr>
          <p:spPr>
            <a:xfrm>
              <a:off x="5724201" y="2418536"/>
              <a:ext cx="91440" cy="419510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BE954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53" name="Google Shape;253;p10"/>
            <p:cNvSpPr/>
            <p:nvPr/>
          </p:nvSpPr>
          <p:spPr>
            <a:xfrm>
              <a:off x="3924436" y="1000192"/>
              <a:ext cx="1845485" cy="41951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A7823E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54" name="Google Shape;254;p10"/>
            <p:cNvSpPr/>
            <p:nvPr/>
          </p:nvSpPr>
          <p:spPr>
            <a:xfrm>
              <a:off x="2033230" y="3836881"/>
              <a:ext cx="91440" cy="419510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BE954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55" name="Google Shape;255;p10"/>
            <p:cNvSpPr/>
            <p:nvPr/>
          </p:nvSpPr>
          <p:spPr>
            <a:xfrm>
              <a:off x="2033230" y="2418536"/>
              <a:ext cx="91440" cy="419510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BE954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56" name="Google Shape;256;p10"/>
            <p:cNvSpPr/>
            <p:nvPr/>
          </p:nvSpPr>
          <p:spPr>
            <a:xfrm>
              <a:off x="2078950" y="1000192"/>
              <a:ext cx="1845485" cy="419510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A7823E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57" name="Google Shape;257;p10"/>
            <p:cNvSpPr/>
            <p:nvPr/>
          </p:nvSpPr>
          <p:spPr>
            <a:xfrm>
              <a:off x="1368149" y="1358"/>
              <a:ext cx="5112572" cy="998834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8" name="Google Shape;258;p10"/>
            <p:cNvSpPr txBox="1"/>
            <p:nvPr/>
          </p:nvSpPr>
          <p:spPr>
            <a:xfrm>
              <a:off x="1368149" y="1358"/>
              <a:ext cx="5112572" cy="99883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20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Социально-имущественная неоднородность духовенства в ВКЛ</a:t>
              </a:r>
              <a:endParaRPr b="1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9" name="Google Shape;259;p10"/>
            <p:cNvSpPr/>
            <p:nvPr/>
          </p:nvSpPr>
          <p:spPr>
            <a:xfrm>
              <a:off x="443219" y="1419702"/>
              <a:ext cx="3271461" cy="998834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0" name="Google Shape;260;p10"/>
            <p:cNvSpPr txBox="1"/>
            <p:nvPr/>
          </p:nvSpPr>
          <p:spPr>
            <a:xfrm>
              <a:off x="443219" y="1419702"/>
              <a:ext cx="3271461" cy="99883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вышестоящее духовенство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1" name="Google Shape;261;p10"/>
            <p:cNvSpPr/>
            <p:nvPr/>
          </p:nvSpPr>
          <p:spPr>
            <a:xfrm>
              <a:off x="443219" y="2838047"/>
              <a:ext cx="3271461" cy="998834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2" name="Google Shape;262;p10"/>
            <p:cNvSpPr txBox="1"/>
            <p:nvPr/>
          </p:nvSpPr>
          <p:spPr>
            <a:xfrm>
              <a:off x="443219" y="2838047"/>
              <a:ext cx="3271461" cy="99883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митрополиты, епископы, архимандриты крупных монастырей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3" name="Google Shape;263;p10"/>
            <p:cNvSpPr/>
            <p:nvPr/>
          </p:nvSpPr>
          <p:spPr>
            <a:xfrm>
              <a:off x="443219" y="4256391"/>
              <a:ext cx="3271461" cy="998834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4" name="Google Shape;264;p10"/>
            <p:cNvSpPr txBox="1"/>
            <p:nvPr/>
          </p:nvSpPr>
          <p:spPr>
            <a:xfrm>
              <a:off x="443219" y="4256391"/>
              <a:ext cx="3271461" cy="99883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относились к привилегированной шляхте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5" name="Google Shape;265;p10"/>
            <p:cNvSpPr/>
            <p:nvPr/>
          </p:nvSpPr>
          <p:spPr>
            <a:xfrm>
              <a:off x="4134191" y="1419702"/>
              <a:ext cx="3271461" cy="998834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6" name="Google Shape;266;p10"/>
            <p:cNvSpPr txBox="1"/>
            <p:nvPr/>
          </p:nvSpPr>
          <p:spPr>
            <a:xfrm>
              <a:off x="4134191" y="1419702"/>
              <a:ext cx="3271461" cy="99883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нижестоящее духовенство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7" name="Google Shape;267;p10"/>
            <p:cNvSpPr/>
            <p:nvPr/>
          </p:nvSpPr>
          <p:spPr>
            <a:xfrm>
              <a:off x="4134191" y="2838047"/>
              <a:ext cx="3271461" cy="998834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8" name="Google Shape;268;p10"/>
            <p:cNvSpPr txBox="1"/>
            <p:nvPr/>
          </p:nvSpPr>
          <p:spPr>
            <a:xfrm>
              <a:off x="4134191" y="2838047"/>
              <a:ext cx="3271461" cy="99883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священники, псаломщики и др.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9" name="Google Shape;269;p10"/>
            <p:cNvSpPr/>
            <p:nvPr/>
          </p:nvSpPr>
          <p:spPr>
            <a:xfrm>
              <a:off x="4134191" y="4256391"/>
              <a:ext cx="3271461" cy="998834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0" name="Google Shape;270;p10"/>
            <p:cNvSpPr txBox="1"/>
            <p:nvPr/>
          </p:nvSpPr>
          <p:spPr>
            <a:xfrm>
              <a:off x="4134191" y="4256391"/>
              <a:ext cx="3271461" cy="99883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примыкали к крестьянам и бедным горожанам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p:transition spd="med">
    <p:split orient="vert"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1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Ситник П.В.</a:t>
            </a:r>
            <a:endParaRPr/>
          </a:p>
        </p:txBody>
      </p:sp>
      <p:sp>
        <p:nvSpPr>
          <p:cNvPr id="276" name="Google Shape;276;p11"/>
          <p:cNvSpPr txBox="1"/>
          <p:nvPr>
            <p:ph type="title"/>
          </p:nvPr>
        </p:nvSpPr>
        <p:spPr>
          <a:xfrm>
            <a:off x="899592" y="122238"/>
            <a:ext cx="8015808" cy="56356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rgbClr val="FFC000"/>
                </a:solidFill>
                <a:latin typeface="Cambria"/>
                <a:ea typeface="Cambria"/>
                <a:cs typeface="Cambria"/>
                <a:sym typeface="Cambria"/>
              </a:rPr>
              <a:t>Складывание состояний-сословий фео- дального общества</a:t>
            </a:r>
            <a:endParaRPr>
              <a:solidFill>
                <a:srgbClr val="FFC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77" name="Google Shape;277;p11"/>
          <p:cNvGrpSpPr/>
          <p:nvPr/>
        </p:nvGrpSpPr>
        <p:grpSpPr>
          <a:xfrm>
            <a:off x="756117" y="1412774"/>
            <a:ext cx="8063813" cy="4464499"/>
            <a:chOff x="541" y="432046"/>
            <a:chExt cx="8063813" cy="4464499"/>
          </a:xfrm>
        </p:grpSpPr>
        <p:sp>
          <p:nvSpPr>
            <p:cNvPr id="278" name="Google Shape;278;p11"/>
            <p:cNvSpPr/>
            <p:nvPr/>
          </p:nvSpPr>
          <p:spPr>
            <a:xfrm>
              <a:off x="6839714" y="2682180"/>
              <a:ext cx="91440" cy="49514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BE954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79" name="Google Shape;279;p11"/>
            <p:cNvSpPr/>
            <p:nvPr/>
          </p:nvSpPr>
          <p:spPr>
            <a:xfrm>
              <a:off x="4032448" y="1331904"/>
              <a:ext cx="2852986" cy="49514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A7823E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80" name="Google Shape;280;p11"/>
            <p:cNvSpPr/>
            <p:nvPr/>
          </p:nvSpPr>
          <p:spPr>
            <a:xfrm>
              <a:off x="3986728" y="2682180"/>
              <a:ext cx="91440" cy="49514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BE954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81" name="Google Shape;281;p11"/>
            <p:cNvSpPr/>
            <p:nvPr/>
          </p:nvSpPr>
          <p:spPr>
            <a:xfrm>
              <a:off x="3986728" y="1331904"/>
              <a:ext cx="91440" cy="49514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A7823E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82" name="Google Shape;282;p11"/>
            <p:cNvSpPr/>
            <p:nvPr/>
          </p:nvSpPr>
          <p:spPr>
            <a:xfrm>
              <a:off x="1133741" y="2682180"/>
              <a:ext cx="91440" cy="49514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BE954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83" name="Google Shape;283;p11"/>
            <p:cNvSpPr/>
            <p:nvPr/>
          </p:nvSpPr>
          <p:spPr>
            <a:xfrm>
              <a:off x="1179461" y="1331904"/>
              <a:ext cx="2852986" cy="495146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A7823E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84" name="Google Shape;284;p11"/>
            <p:cNvSpPr/>
            <p:nvPr/>
          </p:nvSpPr>
          <p:spPr>
            <a:xfrm>
              <a:off x="1872206" y="432046"/>
              <a:ext cx="4320482" cy="899857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5" name="Google Shape;285;p11"/>
            <p:cNvSpPr txBox="1"/>
            <p:nvPr/>
          </p:nvSpPr>
          <p:spPr>
            <a:xfrm>
              <a:off x="1872206" y="432046"/>
              <a:ext cx="4320482" cy="89985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20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Категории мещан</a:t>
              </a:r>
              <a:endParaRPr b="1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6" name="Google Shape;286;p11"/>
            <p:cNvSpPr/>
            <p:nvPr/>
          </p:nvSpPr>
          <p:spPr>
            <a:xfrm>
              <a:off x="541" y="1827050"/>
              <a:ext cx="2357840" cy="855129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7" name="Google Shape;287;p11"/>
            <p:cNvSpPr txBox="1"/>
            <p:nvPr/>
          </p:nvSpPr>
          <p:spPr>
            <a:xfrm>
              <a:off x="541" y="1827050"/>
              <a:ext cx="2357840" cy="85512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низший слой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8" name="Google Shape;288;p11"/>
            <p:cNvSpPr/>
            <p:nvPr/>
          </p:nvSpPr>
          <p:spPr>
            <a:xfrm>
              <a:off x="541" y="3177326"/>
              <a:ext cx="2357840" cy="1719219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9" name="Google Shape;289;p11"/>
            <p:cNvSpPr txBox="1"/>
            <p:nvPr/>
          </p:nvSpPr>
          <p:spPr>
            <a:xfrm>
              <a:off x="541" y="3177326"/>
              <a:ext cx="2357840" cy="171921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«коморники», «лёзные», «гультаи», «паробки»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0" name="Google Shape;290;p11"/>
            <p:cNvSpPr/>
            <p:nvPr/>
          </p:nvSpPr>
          <p:spPr>
            <a:xfrm>
              <a:off x="2853527" y="1827050"/>
              <a:ext cx="2357840" cy="855129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1" name="Google Shape;291;p11"/>
            <p:cNvSpPr txBox="1"/>
            <p:nvPr/>
          </p:nvSpPr>
          <p:spPr>
            <a:xfrm>
              <a:off x="2853527" y="1827050"/>
              <a:ext cx="2357840" cy="85512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средний слой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2" name="Google Shape;292;p11"/>
            <p:cNvSpPr/>
            <p:nvPr/>
          </p:nvSpPr>
          <p:spPr>
            <a:xfrm>
              <a:off x="2853527" y="3177326"/>
              <a:ext cx="2357840" cy="1719219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3" name="Google Shape;293;p11"/>
            <p:cNvSpPr txBox="1"/>
            <p:nvPr/>
          </p:nvSpPr>
          <p:spPr>
            <a:xfrm>
              <a:off x="2853527" y="3177326"/>
              <a:ext cx="2357840" cy="171921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ремесленные мастера, хозяева лавок, низшее духовенство, служа- щие городской ад- министрации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4" name="Google Shape;294;p11"/>
            <p:cNvSpPr/>
            <p:nvPr/>
          </p:nvSpPr>
          <p:spPr>
            <a:xfrm>
              <a:off x="5706514" y="1827050"/>
              <a:ext cx="2357840" cy="855129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5" name="Google Shape;295;p11"/>
            <p:cNvSpPr txBox="1"/>
            <p:nvPr/>
          </p:nvSpPr>
          <p:spPr>
            <a:xfrm>
              <a:off x="5706514" y="1827050"/>
              <a:ext cx="2357840" cy="85512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высший слой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6" name="Google Shape;296;p11"/>
            <p:cNvSpPr/>
            <p:nvPr/>
          </p:nvSpPr>
          <p:spPr>
            <a:xfrm>
              <a:off x="5706514" y="3177326"/>
              <a:ext cx="2357840" cy="1719219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7" name="Google Shape;297;p11"/>
            <p:cNvSpPr txBox="1"/>
            <p:nvPr/>
          </p:nvSpPr>
          <p:spPr>
            <a:xfrm>
              <a:off x="5706514" y="3177326"/>
              <a:ext cx="2357840" cy="171921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верхи городской администрации, крупные купцы и торговцы, земле- владельцы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p:transition spd="med">
    <p:split orient="vert"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2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Ситник П.В.</a:t>
            </a:r>
            <a:endParaRPr/>
          </a:p>
        </p:txBody>
      </p:sp>
      <p:sp>
        <p:nvSpPr>
          <p:cNvPr id="303" name="Google Shape;303;p12"/>
          <p:cNvSpPr txBox="1"/>
          <p:nvPr>
            <p:ph type="title"/>
          </p:nvPr>
        </p:nvSpPr>
        <p:spPr>
          <a:xfrm>
            <a:off x="899592" y="122238"/>
            <a:ext cx="8015808" cy="56356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rgbClr val="FFC000"/>
                </a:solidFill>
                <a:latin typeface="Cambria"/>
                <a:ea typeface="Cambria"/>
                <a:cs typeface="Cambria"/>
                <a:sym typeface="Cambria"/>
              </a:rPr>
              <a:t>Складывание состояний-сословий фео- дального общества</a:t>
            </a:r>
            <a:endParaRPr>
              <a:solidFill>
                <a:srgbClr val="FFC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304" name="Google Shape;304;p12"/>
          <p:cNvGraphicFramePr/>
          <p:nvPr/>
        </p:nvGraphicFramePr>
        <p:xfrm>
          <a:off x="755576" y="1052736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{4DCCEF17-7DCB-4898-B984-9B20D42BB57A}</a:tableStyleId>
              </a:tblPr>
              <a:tblGrid>
                <a:gridCol w="1800200"/>
                <a:gridCol w="6264700"/>
              </a:tblGrid>
              <a:tr h="4116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solidFill>
                            <a:srgbClr val="3D261B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Основные категории крестьян во второй половине XVI – XVIII в.</a:t>
                      </a:r>
                      <a:endParaRPr sz="2000">
                        <a:solidFill>
                          <a:srgbClr val="3D261B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 hMerge="1"/>
              </a:tr>
              <a:tr h="9499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Данники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За пользование землёй феодала отдавали дякло – нату- ральную дань сельскохозяйственными продуктами (зер- но, мёд, мех и др.)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  <a:tr h="9499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Тяглые крестьяне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За пользование землёй феодала выполняли барщину - от- работку определённого количества дней на земле феода- ла со своим скотом и орудиями труда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  <a:tr h="665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Осадные крестьяне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За пользование земельным наделом платили чинш – де- нежный оброк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  <a:tr h="9499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Крестьяне- огородники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Имели небольшие наделы при усадьбе, за пользование которыми должны были отрабатывать один день барщи- ны в неделю на земле феодала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  <a:tr h="665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Крестьяне- слуги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 качестве основной повинности несли службу: воинскую, курьерскую, хозяйственно-административную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  <a:tr h="665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Безземельные крестьяне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Бобыли, каморники, кутники, халупники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  <p:transition spd="med">
    <p:split orient="vert"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3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Ситник П.В.</a:t>
            </a:r>
            <a:endParaRPr/>
          </a:p>
        </p:txBody>
      </p:sp>
      <p:sp>
        <p:nvSpPr>
          <p:cNvPr id="310" name="Google Shape;310;p13"/>
          <p:cNvSpPr txBox="1"/>
          <p:nvPr>
            <p:ph type="title"/>
          </p:nvPr>
        </p:nvSpPr>
        <p:spPr>
          <a:xfrm>
            <a:off x="899592" y="122238"/>
            <a:ext cx="8015808" cy="56356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rgbClr val="FFC000"/>
                </a:solidFill>
                <a:latin typeface="Cambria"/>
                <a:ea typeface="Cambria"/>
                <a:cs typeface="Cambria"/>
                <a:sym typeface="Cambria"/>
              </a:rPr>
              <a:t>Складывание состояний-сословий фео- дального общества</a:t>
            </a:r>
            <a:endParaRPr>
              <a:solidFill>
                <a:srgbClr val="FFC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311" name="Google Shape;311;p13"/>
          <p:cNvGraphicFramePr/>
          <p:nvPr/>
        </p:nvGraphicFramePr>
        <p:xfrm>
          <a:off x="755576" y="1052736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{4DCCEF17-7DCB-4898-B984-9B20D42BB57A}</a:tableStyleId>
              </a:tblPr>
              <a:tblGrid>
                <a:gridCol w="1800200"/>
                <a:gridCol w="6264700"/>
              </a:tblGrid>
              <a:tr h="62750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solidFill>
                            <a:srgbClr val="3D261B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Крестьяне-слуги во второй половине XVI – XVIII в.</a:t>
                      </a:r>
                      <a:endParaRPr sz="2000">
                        <a:solidFill>
                          <a:srgbClr val="3D261B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 hMerge="1"/>
              </a:tr>
              <a:tr h="579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Путные бояре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Несли курьерскую (почтовую) службу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987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Панцирные бояре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Несли военнуюслужбу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13938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Осочники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Охраняли леса и пущи великого князя или крупных фео- далов, организовывали им охоту, сами добывали для гос- подского двора дичь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5819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Бортники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Занимались пчеловодством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1013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Сельская адми- нистрация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Тиуны, сотники, старцы, войты и др.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  <p:transition spd="med">
    <p:split orient="vert"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14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Ситник П.В.</a:t>
            </a:r>
            <a:endParaRPr/>
          </a:p>
        </p:txBody>
      </p:sp>
      <p:sp>
        <p:nvSpPr>
          <p:cNvPr id="317" name="Google Shape;317;p14"/>
          <p:cNvSpPr txBox="1"/>
          <p:nvPr>
            <p:ph type="title"/>
          </p:nvPr>
        </p:nvSpPr>
        <p:spPr>
          <a:xfrm>
            <a:off x="899592" y="122238"/>
            <a:ext cx="8015808" cy="56356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rgbClr val="FFC000"/>
                </a:solidFill>
                <a:latin typeface="Cambria"/>
                <a:ea typeface="Cambria"/>
                <a:cs typeface="Cambria"/>
                <a:sym typeface="Cambria"/>
              </a:rPr>
              <a:t>Складывание состояний-сословий фео- дального общества</a:t>
            </a:r>
            <a:endParaRPr>
              <a:solidFill>
                <a:srgbClr val="FFC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318" name="Google Shape;318;p14"/>
          <p:cNvGrpSpPr/>
          <p:nvPr/>
        </p:nvGrpSpPr>
        <p:grpSpPr>
          <a:xfrm>
            <a:off x="759747" y="2060847"/>
            <a:ext cx="8056553" cy="3240361"/>
            <a:chOff x="4171" y="1080119"/>
            <a:chExt cx="8056553" cy="3240361"/>
          </a:xfrm>
        </p:grpSpPr>
        <p:sp>
          <p:nvSpPr>
            <p:cNvPr id="319" name="Google Shape;319;p14"/>
            <p:cNvSpPr/>
            <p:nvPr/>
          </p:nvSpPr>
          <p:spPr>
            <a:xfrm>
              <a:off x="4032448" y="1950157"/>
              <a:ext cx="3158238" cy="36541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A7823E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20" name="Google Shape;320;p14"/>
            <p:cNvSpPr/>
            <p:nvPr/>
          </p:nvSpPr>
          <p:spPr>
            <a:xfrm>
              <a:off x="4032448" y="1950157"/>
              <a:ext cx="1052746" cy="36541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A7823E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21" name="Google Shape;321;p14"/>
            <p:cNvSpPr/>
            <p:nvPr/>
          </p:nvSpPr>
          <p:spPr>
            <a:xfrm>
              <a:off x="2979701" y="1950157"/>
              <a:ext cx="1052746" cy="36541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A7823E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22" name="Google Shape;322;p14"/>
            <p:cNvSpPr/>
            <p:nvPr/>
          </p:nvSpPr>
          <p:spPr>
            <a:xfrm>
              <a:off x="874209" y="1950157"/>
              <a:ext cx="3158238" cy="36541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A7823E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323" name="Google Shape;323;p14"/>
            <p:cNvSpPr/>
            <p:nvPr/>
          </p:nvSpPr>
          <p:spPr>
            <a:xfrm>
              <a:off x="1152126" y="1080119"/>
              <a:ext cx="5760643" cy="870038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4" name="Google Shape;324;p14"/>
            <p:cNvSpPr txBox="1"/>
            <p:nvPr/>
          </p:nvSpPr>
          <p:spPr>
            <a:xfrm>
              <a:off x="1152126" y="1080119"/>
              <a:ext cx="5760643" cy="87003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20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Причины сближения социального положения различных категорий крестьян в течение второй половины XVI - XVIII в.</a:t>
              </a:r>
              <a:endParaRPr b="1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5" name="Google Shape;325;p14"/>
            <p:cNvSpPr/>
            <p:nvPr/>
          </p:nvSpPr>
          <p:spPr>
            <a:xfrm>
              <a:off x="4171" y="2315573"/>
              <a:ext cx="1740076" cy="2004907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6" name="Google Shape;326;p14"/>
            <p:cNvSpPr txBox="1"/>
            <p:nvPr/>
          </p:nvSpPr>
          <p:spPr>
            <a:xfrm>
              <a:off x="4171" y="2315573"/>
              <a:ext cx="1740076" cy="200490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дальнейшее закрепощение феодалами крестьян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7" name="Google Shape;327;p14"/>
            <p:cNvSpPr/>
            <p:nvPr/>
          </p:nvSpPr>
          <p:spPr>
            <a:xfrm>
              <a:off x="2109663" y="2315573"/>
              <a:ext cx="1740076" cy="2004907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8" name="Google Shape;328;p14"/>
            <p:cNvSpPr txBox="1"/>
            <p:nvPr/>
          </p:nvSpPr>
          <p:spPr>
            <a:xfrm>
              <a:off x="2109663" y="2315573"/>
              <a:ext cx="1740076" cy="200490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увеличение зе- мельных наде- лов, которые крестьяне бра- ли в аренду у землевладель- цев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9" name="Google Shape;329;p14"/>
            <p:cNvSpPr/>
            <p:nvPr/>
          </p:nvSpPr>
          <p:spPr>
            <a:xfrm>
              <a:off x="4215155" y="2315573"/>
              <a:ext cx="1740076" cy="2004907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0" name="Google Shape;330;p14"/>
            <p:cNvSpPr txBox="1"/>
            <p:nvPr/>
          </p:nvSpPr>
          <p:spPr>
            <a:xfrm>
              <a:off x="4215155" y="2315573"/>
              <a:ext cx="1740076" cy="200490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замена нату- рального об- рока денежным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1" name="Google Shape;331;p14"/>
            <p:cNvSpPr/>
            <p:nvPr/>
          </p:nvSpPr>
          <p:spPr>
            <a:xfrm>
              <a:off x="6320648" y="2315573"/>
              <a:ext cx="1740076" cy="2004907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2" name="Google Shape;332;p14"/>
            <p:cNvSpPr txBox="1"/>
            <p:nvPr/>
          </p:nvSpPr>
          <p:spPr>
            <a:xfrm>
              <a:off x="6320648" y="2315573"/>
              <a:ext cx="1740076" cy="200490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сочетание бар- щины с денеж- ным оброком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p:transition spd="med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Ситник П.В.</a:t>
            </a:r>
            <a:endParaRPr/>
          </a:p>
        </p:txBody>
      </p:sp>
      <p:sp>
        <p:nvSpPr>
          <p:cNvPr id="101" name="Google Shape;101;p2"/>
          <p:cNvSpPr txBox="1"/>
          <p:nvPr>
            <p:ph type="title"/>
          </p:nvPr>
        </p:nvSpPr>
        <p:spPr>
          <a:xfrm>
            <a:off x="609600" y="122238"/>
            <a:ext cx="8305800" cy="56356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>
                <a:solidFill>
                  <a:srgbClr val="FFC000"/>
                </a:solidFill>
                <a:latin typeface="Cambria"/>
                <a:ea typeface="Cambria"/>
                <a:cs typeface="Cambria"/>
                <a:sym typeface="Cambria"/>
              </a:rPr>
              <a:t>План</a:t>
            </a:r>
            <a:endParaRPr sz="4800">
              <a:solidFill>
                <a:srgbClr val="FFC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827584" y="1268760"/>
            <a:ext cx="7920881" cy="707886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543324"/>
              </a:buClr>
              <a:buSzPts val="2000"/>
              <a:buFont typeface="Noto Sans Symbols"/>
              <a:buChar char="✔"/>
            </a:pPr>
            <a:r>
              <a:rPr b="1" lang="ru-RU" sz="2000">
                <a:solidFill>
                  <a:srgbClr val="543324"/>
                </a:solidFill>
                <a:latin typeface="Cambria"/>
                <a:ea typeface="Cambria"/>
                <a:cs typeface="Cambria"/>
                <a:sym typeface="Cambria"/>
              </a:rPr>
              <a:t>Поземельные отношения в Великом Княжестве Литовском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543324"/>
              </a:buClr>
              <a:buSzPts val="2000"/>
              <a:buFont typeface="Noto Sans Symbols"/>
              <a:buChar char="✔"/>
            </a:pPr>
            <a:r>
              <a:rPr b="1" lang="ru-RU" sz="2000">
                <a:solidFill>
                  <a:srgbClr val="543324"/>
                </a:solidFill>
                <a:latin typeface="Cambria"/>
                <a:ea typeface="Cambria"/>
                <a:cs typeface="Cambria"/>
                <a:sym typeface="Cambria"/>
              </a:rPr>
              <a:t>Складывание состояний-сословий феодального общества</a:t>
            </a:r>
            <a:endParaRPr/>
          </a:p>
        </p:txBody>
      </p:sp>
    </p:spTree>
  </p:cSld>
  <p:clrMapOvr>
    <a:masterClrMapping/>
  </p:clrMapOvr>
  <p:transition spd="med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Ситник П.В.</a:t>
            </a:r>
            <a:endParaRPr/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899592" y="122238"/>
            <a:ext cx="8015808" cy="56356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rgbClr val="FFC000"/>
                </a:solidFill>
                <a:latin typeface="Cambria"/>
                <a:ea typeface="Cambria"/>
                <a:cs typeface="Cambria"/>
                <a:sym typeface="Cambria"/>
              </a:rPr>
              <a:t>Поземельные отношения в Великом Княжестве Литовском</a:t>
            </a:r>
            <a:endParaRPr/>
          </a:p>
        </p:txBody>
      </p:sp>
      <p:grpSp>
        <p:nvGrpSpPr>
          <p:cNvPr id="109" name="Google Shape;109;p3"/>
          <p:cNvGrpSpPr/>
          <p:nvPr/>
        </p:nvGrpSpPr>
        <p:grpSpPr>
          <a:xfrm>
            <a:off x="761636" y="1844822"/>
            <a:ext cx="8052774" cy="3672411"/>
            <a:chOff x="6060" y="432046"/>
            <a:chExt cx="8052774" cy="3672411"/>
          </a:xfrm>
        </p:grpSpPr>
        <p:sp>
          <p:nvSpPr>
            <p:cNvPr id="110" name="Google Shape;110;p3"/>
            <p:cNvSpPr/>
            <p:nvPr/>
          </p:nvSpPr>
          <p:spPr>
            <a:xfrm>
              <a:off x="4497770" y="1201174"/>
              <a:ext cx="2791936" cy="32303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A7823E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1" name="Google Shape;111;p3"/>
            <p:cNvSpPr/>
            <p:nvPr/>
          </p:nvSpPr>
          <p:spPr>
            <a:xfrm>
              <a:off x="4497770" y="1201174"/>
              <a:ext cx="930645" cy="32303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A7823E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2" name="Google Shape;112;p3"/>
            <p:cNvSpPr/>
            <p:nvPr/>
          </p:nvSpPr>
          <p:spPr>
            <a:xfrm>
              <a:off x="3567125" y="1201174"/>
              <a:ext cx="930645" cy="323033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A7823E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3" name="Google Shape;113;p3"/>
            <p:cNvSpPr/>
            <p:nvPr/>
          </p:nvSpPr>
          <p:spPr>
            <a:xfrm>
              <a:off x="1705834" y="2604334"/>
              <a:ext cx="930645" cy="32303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BE954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4" name="Google Shape;114;p3"/>
            <p:cNvSpPr/>
            <p:nvPr/>
          </p:nvSpPr>
          <p:spPr>
            <a:xfrm>
              <a:off x="775189" y="2604334"/>
              <a:ext cx="930645" cy="323033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BE954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5" name="Google Shape;115;p3"/>
            <p:cNvSpPr/>
            <p:nvPr/>
          </p:nvSpPr>
          <p:spPr>
            <a:xfrm>
              <a:off x="1705834" y="1201174"/>
              <a:ext cx="2791936" cy="323033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A7823E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6" name="Google Shape;116;p3"/>
            <p:cNvSpPr/>
            <p:nvPr/>
          </p:nvSpPr>
          <p:spPr>
            <a:xfrm>
              <a:off x="2586824" y="432046"/>
              <a:ext cx="3821891" cy="769128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3"/>
            <p:cNvSpPr txBox="1"/>
            <p:nvPr/>
          </p:nvSpPr>
          <p:spPr>
            <a:xfrm>
              <a:off x="2586824" y="432046"/>
              <a:ext cx="3821891" cy="76912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20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Собственники земли в ВКЛ</a:t>
              </a:r>
              <a:endParaRPr b="1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8" name="Google Shape;118;p3"/>
            <p:cNvSpPr/>
            <p:nvPr/>
          </p:nvSpPr>
          <p:spPr>
            <a:xfrm>
              <a:off x="936706" y="1524208"/>
              <a:ext cx="1538256" cy="1080125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3"/>
            <p:cNvSpPr txBox="1"/>
            <p:nvPr/>
          </p:nvSpPr>
          <p:spPr>
            <a:xfrm>
              <a:off x="936706" y="1524208"/>
              <a:ext cx="1538256" cy="108012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великий князь (верховный собственник)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6060" y="2927368"/>
              <a:ext cx="1538256" cy="1177089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3"/>
            <p:cNvSpPr txBox="1"/>
            <p:nvPr/>
          </p:nvSpPr>
          <p:spPr>
            <a:xfrm>
              <a:off x="6060" y="2927368"/>
              <a:ext cx="1538256" cy="117708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личные владения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2" name="Google Shape;122;p3"/>
            <p:cNvSpPr/>
            <p:nvPr/>
          </p:nvSpPr>
          <p:spPr>
            <a:xfrm>
              <a:off x="1867351" y="2927368"/>
              <a:ext cx="1538256" cy="1177089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3"/>
            <p:cNvSpPr txBox="1"/>
            <p:nvPr/>
          </p:nvSpPr>
          <p:spPr>
            <a:xfrm>
              <a:off x="1867351" y="2927368"/>
              <a:ext cx="1538256" cy="117708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государствен-ные земли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4" name="Google Shape;124;p3"/>
            <p:cNvSpPr/>
            <p:nvPr/>
          </p:nvSpPr>
          <p:spPr>
            <a:xfrm>
              <a:off x="2797996" y="1524208"/>
              <a:ext cx="1538256" cy="1080125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3"/>
            <p:cNvSpPr txBox="1"/>
            <p:nvPr/>
          </p:nvSpPr>
          <p:spPr>
            <a:xfrm>
              <a:off x="2797996" y="1524208"/>
              <a:ext cx="1538256" cy="108012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магнаты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6" name="Google Shape;126;p3"/>
            <p:cNvSpPr/>
            <p:nvPr/>
          </p:nvSpPr>
          <p:spPr>
            <a:xfrm>
              <a:off x="4659287" y="1524208"/>
              <a:ext cx="1538256" cy="1080125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3"/>
            <p:cNvSpPr txBox="1"/>
            <p:nvPr/>
          </p:nvSpPr>
          <p:spPr>
            <a:xfrm>
              <a:off x="4659287" y="1524208"/>
              <a:ext cx="1538256" cy="108012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шляхта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8" name="Google Shape;128;p3"/>
            <p:cNvSpPr/>
            <p:nvPr/>
          </p:nvSpPr>
          <p:spPr>
            <a:xfrm>
              <a:off x="6520578" y="1524208"/>
              <a:ext cx="1538256" cy="1080125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3"/>
            <p:cNvSpPr txBox="1"/>
            <p:nvPr/>
          </p:nvSpPr>
          <p:spPr>
            <a:xfrm>
              <a:off x="6520578" y="1524208"/>
              <a:ext cx="1538256" cy="108012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церковь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p:transition spd="med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Ситник П.В.</a:t>
            </a:r>
            <a:endParaRPr/>
          </a:p>
        </p:txBody>
      </p:sp>
      <p:sp>
        <p:nvSpPr>
          <p:cNvPr id="135" name="Google Shape;135;p4"/>
          <p:cNvSpPr txBox="1"/>
          <p:nvPr>
            <p:ph type="title"/>
          </p:nvPr>
        </p:nvSpPr>
        <p:spPr>
          <a:xfrm>
            <a:off x="899592" y="122238"/>
            <a:ext cx="8015808" cy="56356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rgbClr val="FFC000"/>
                </a:solidFill>
                <a:latin typeface="Cambria"/>
                <a:ea typeface="Cambria"/>
                <a:cs typeface="Cambria"/>
                <a:sym typeface="Cambria"/>
              </a:rPr>
              <a:t>Поземельные отношения в Великом Княжестве Литовском</a:t>
            </a:r>
            <a:endParaRPr/>
          </a:p>
        </p:txBody>
      </p:sp>
      <p:grpSp>
        <p:nvGrpSpPr>
          <p:cNvPr id="136" name="Google Shape;136;p4"/>
          <p:cNvGrpSpPr/>
          <p:nvPr/>
        </p:nvGrpSpPr>
        <p:grpSpPr>
          <a:xfrm>
            <a:off x="1450548" y="1413569"/>
            <a:ext cx="6674951" cy="4534917"/>
            <a:chOff x="694972" y="793"/>
            <a:chExt cx="6674951" cy="4534917"/>
          </a:xfrm>
        </p:grpSpPr>
        <p:sp>
          <p:nvSpPr>
            <p:cNvPr id="137" name="Google Shape;137;p4"/>
            <p:cNvSpPr/>
            <p:nvPr/>
          </p:nvSpPr>
          <p:spPr>
            <a:xfrm>
              <a:off x="4032448" y="976663"/>
              <a:ext cx="2361605" cy="40986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A7823E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38" name="Google Shape;138;p4"/>
            <p:cNvSpPr/>
            <p:nvPr/>
          </p:nvSpPr>
          <p:spPr>
            <a:xfrm>
              <a:off x="3986727" y="2756992"/>
              <a:ext cx="91440" cy="409865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BE954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39" name="Google Shape;139;p4"/>
            <p:cNvSpPr/>
            <p:nvPr/>
          </p:nvSpPr>
          <p:spPr>
            <a:xfrm>
              <a:off x="3986727" y="976663"/>
              <a:ext cx="91440" cy="409865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A7823E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0" name="Google Shape;140;p4"/>
            <p:cNvSpPr/>
            <p:nvPr/>
          </p:nvSpPr>
          <p:spPr>
            <a:xfrm>
              <a:off x="1670842" y="976663"/>
              <a:ext cx="2361605" cy="40986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A7823E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1" name="Google Shape;141;p4"/>
            <p:cNvSpPr/>
            <p:nvPr/>
          </p:nvSpPr>
          <p:spPr>
            <a:xfrm>
              <a:off x="1607840" y="793"/>
              <a:ext cx="4849215" cy="975870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4"/>
            <p:cNvSpPr txBox="1"/>
            <p:nvPr/>
          </p:nvSpPr>
          <p:spPr>
            <a:xfrm>
              <a:off x="1607840" y="793"/>
              <a:ext cx="4849215" cy="9758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20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Земельные отношения в Великом Княжестве Литовском</a:t>
              </a:r>
              <a:endParaRPr b="1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3" name="Google Shape;143;p4"/>
            <p:cNvSpPr/>
            <p:nvPr/>
          </p:nvSpPr>
          <p:spPr>
            <a:xfrm>
              <a:off x="694972" y="1386528"/>
              <a:ext cx="1951740" cy="1370463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4"/>
            <p:cNvSpPr txBox="1"/>
            <p:nvPr/>
          </p:nvSpPr>
          <p:spPr>
            <a:xfrm>
              <a:off x="694972" y="1386528"/>
              <a:ext cx="1951740" cy="137046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вотчины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5" name="Google Shape;145;p4"/>
            <p:cNvSpPr/>
            <p:nvPr/>
          </p:nvSpPr>
          <p:spPr>
            <a:xfrm>
              <a:off x="3056577" y="1386528"/>
              <a:ext cx="1951740" cy="1370463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4"/>
            <p:cNvSpPr txBox="1"/>
            <p:nvPr/>
          </p:nvSpPr>
          <p:spPr>
            <a:xfrm>
              <a:off x="3056577" y="1386528"/>
              <a:ext cx="1951740" cy="137046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государственные земли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7" name="Google Shape;147;p4"/>
            <p:cNvSpPr/>
            <p:nvPr/>
          </p:nvSpPr>
          <p:spPr>
            <a:xfrm>
              <a:off x="3056577" y="3166857"/>
              <a:ext cx="1951740" cy="1368853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4"/>
            <p:cNvSpPr txBox="1"/>
            <p:nvPr/>
          </p:nvSpPr>
          <p:spPr>
            <a:xfrm>
              <a:off x="3056577" y="3166857"/>
              <a:ext cx="1951740" cy="13688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поместья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9" name="Google Shape;149;p4"/>
            <p:cNvSpPr/>
            <p:nvPr/>
          </p:nvSpPr>
          <p:spPr>
            <a:xfrm>
              <a:off x="5418183" y="1386528"/>
              <a:ext cx="1951740" cy="1370463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4"/>
            <p:cNvSpPr txBox="1"/>
            <p:nvPr/>
          </p:nvSpPr>
          <p:spPr>
            <a:xfrm>
              <a:off x="5418183" y="1386528"/>
              <a:ext cx="1951740" cy="137046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церковные владения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51" name="Google Shape;151;p4"/>
          <p:cNvGrpSpPr/>
          <p:nvPr/>
        </p:nvGrpSpPr>
        <p:grpSpPr>
          <a:xfrm>
            <a:off x="6660232" y="4902752"/>
            <a:ext cx="1951740" cy="864096"/>
            <a:chOff x="3056577" y="3166857"/>
            <a:chExt cx="1951740" cy="1368853"/>
          </a:xfrm>
        </p:grpSpPr>
        <p:sp>
          <p:nvSpPr>
            <p:cNvPr id="152" name="Google Shape;152;p4"/>
            <p:cNvSpPr/>
            <p:nvPr/>
          </p:nvSpPr>
          <p:spPr>
            <a:xfrm>
              <a:off x="3056577" y="3166857"/>
              <a:ext cx="1951740" cy="1368853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4"/>
            <p:cNvSpPr/>
            <p:nvPr/>
          </p:nvSpPr>
          <p:spPr>
            <a:xfrm>
              <a:off x="3056577" y="3166857"/>
              <a:ext cx="1951740" cy="1368853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великий князь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cxnSp>
        <p:nvCxnSpPr>
          <p:cNvPr id="154" name="Google Shape;154;p4"/>
          <p:cNvCxnSpPr>
            <a:stCxn id="153" idx="1"/>
          </p:cNvCxnSpPr>
          <p:nvPr/>
        </p:nvCxnSpPr>
        <p:spPr>
          <a:xfrm rot="10800000">
            <a:off x="5796232" y="3961700"/>
            <a:ext cx="864000" cy="1373100"/>
          </a:xfrm>
          <a:prstGeom prst="straightConnector1">
            <a:avLst/>
          </a:prstGeom>
          <a:noFill/>
          <a:ln cap="flat" cmpd="sng" w="28575">
            <a:solidFill>
              <a:srgbClr val="AF802C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55" name="Google Shape;155;p4"/>
          <p:cNvCxnSpPr>
            <a:stCxn id="153" idx="1"/>
          </p:cNvCxnSpPr>
          <p:nvPr/>
        </p:nvCxnSpPr>
        <p:spPr>
          <a:xfrm rot="10800000">
            <a:off x="5796232" y="5334800"/>
            <a:ext cx="864000" cy="0"/>
          </a:xfrm>
          <a:prstGeom prst="straightConnector1">
            <a:avLst/>
          </a:prstGeom>
          <a:noFill/>
          <a:ln cap="flat" cmpd="sng" w="28575">
            <a:solidFill>
              <a:srgbClr val="AF802C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  <p:transition spd="med"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5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Ситник П.В.</a:t>
            </a:r>
            <a:endParaRPr/>
          </a:p>
        </p:txBody>
      </p:sp>
      <p:sp>
        <p:nvSpPr>
          <p:cNvPr id="161" name="Google Shape;161;p5"/>
          <p:cNvSpPr txBox="1"/>
          <p:nvPr>
            <p:ph type="title"/>
          </p:nvPr>
        </p:nvSpPr>
        <p:spPr>
          <a:xfrm>
            <a:off x="899592" y="122238"/>
            <a:ext cx="8015808" cy="56356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rgbClr val="FFC000"/>
                </a:solidFill>
                <a:latin typeface="Cambria"/>
                <a:ea typeface="Cambria"/>
                <a:cs typeface="Cambria"/>
                <a:sym typeface="Cambria"/>
              </a:rPr>
              <a:t>Поземельные отношения в Великом Княжестве Литовском</a:t>
            </a:r>
            <a:endParaRPr/>
          </a:p>
        </p:txBody>
      </p:sp>
      <p:graphicFrame>
        <p:nvGraphicFramePr>
          <p:cNvPr id="162" name="Google Shape;162;p5"/>
          <p:cNvGraphicFramePr/>
          <p:nvPr/>
        </p:nvGraphicFramePr>
        <p:xfrm>
          <a:off x="755576" y="1052736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{4DCCEF17-7DCB-4898-B984-9B20D42BB57A}</a:tableStyleId>
              </a:tblPr>
              <a:tblGrid>
                <a:gridCol w="1944225"/>
                <a:gridCol w="6048675"/>
              </a:tblGrid>
              <a:tr h="3708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cap="none" strike="noStrike">
                          <a:solidFill>
                            <a:srgbClr val="3D261B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Формы землевладения в Великом Княжестве Литовском</a:t>
                      </a:r>
                      <a:endParaRPr sz="2000" u="none" cap="none" strike="noStrike">
                        <a:solidFill>
                          <a:srgbClr val="3D261B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Условное земле- владение 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(</a:t>
                      </a: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поместье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)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За выполнение государственной службы, участие в за- щите страны великий князь передавал феодалам зем- лю с крестьянами. Подобные поместные имения они получали на различные сроки - например, «на веч- ность», т.е. с правом передачи земли в наследство жене, детям, или «до живота», иначе говоря, пожизненно.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Вотчинное зем- левладение (</a:t>
                      </a: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вотчина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)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Вотчинные имения передавались по наследству и явля- лись частной собственностью феодала. В основном они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принадлежали потомкам князей, которые происходили из династий Рюриковичей и Гедиминовичей, или были церковными владениями.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163" name="Google Shape;163;p5"/>
          <p:cNvSpPr txBox="1"/>
          <p:nvPr/>
        </p:nvSpPr>
        <p:spPr>
          <a:xfrm>
            <a:off x="732054" y="4795138"/>
            <a:ext cx="3911954" cy="1442174"/>
          </a:xfrm>
          <a:prstGeom prst="rect">
            <a:avLst/>
          </a:prstGeom>
          <a:gradFill>
            <a:gsLst>
              <a:gs pos="0">
                <a:srgbClr val="BCB8AD"/>
              </a:gs>
              <a:gs pos="80000">
                <a:srgbClr val="F7F3E3"/>
              </a:gs>
              <a:gs pos="100000">
                <a:srgbClr val="F8F5E4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800"/>
              <a:buFont typeface="Noto Sans Symbols"/>
              <a:buNone/>
            </a:pPr>
            <a:r>
              <a:rPr b="1"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Поместье </a:t>
            </a:r>
            <a:r>
              <a:rPr b="0"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– это форма феодального землевладения, при которой владе- лец был обязан нести военную или иную службу государству</a:t>
            </a:r>
            <a:endParaRPr b="0" sz="29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64" name="Google Shape;164;p5"/>
          <p:cNvSpPr txBox="1"/>
          <p:nvPr/>
        </p:nvSpPr>
        <p:spPr>
          <a:xfrm>
            <a:off x="4788024" y="4797152"/>
            <a:ext cx="3950792" cy="1442174"/>
          </a:xfrm>
          <a:prstGeom prst="rect">
            <a:avLst/>
          </a:prstGeom>
          <a:gradFill>
            <a:gsLst>
              <a:gs pos="0">
                <a:srgbClr val="BCB8AD"/>
              </a:gs>
              <a:gs pos="80000">
                <a:srgbClr val="F7F3E3"/>
              </a:gs>
              <a:gs pos="100000">
                <a:srgbClr val="F8F5E4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800"/>
              <a:buFont typeface="Noto Sans Symbols"/>
              <a:buNone/>
            </a:pPr>
            <a:r>
              <a:rPr b="1"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Вотчина </a:t>
            </a:r>
            <a:r>
              <a:rPr b="0"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– это форма земельной собственности в Средневековье, передаваемая по наследству</a:t>
            </a:r>
            <a:endParaRPr b="0" sz="29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ransition spd="med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6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Ситник П.В.</a:t>
            </a:r>
            <a:endParaRPr/>
          </a:p>
        </p:txBody>
      </p:sp>
      <p:sp>
        <p:nvSpPr>
          <p:cNvPr id="170" name="Google Shape;170;p6"/>
          <p:cNvSpPr txBox="1"/>
          <p:nvPr>
            <p:ph type="title"/>
          </p:nvPr>
        </p:nvSpPr>
        <p:spPr>
          <a:xfrm>
            <a:off x="899592" y="122238"/>
            <a:ext cx="8015808" cy="56356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rgbClr val="FFC000"/>
                </a:solidFill>
                <a:latin typeface="Cambria"/>
                <a:ea typeface="Cambria"/>
                <a:cs typeface="Cambria"/>
                <a:sym typeface="Cambria"/>
              </a:rPr>
              <a:t>Поземельные отношения в Великом Княжестве Литовском</a:t>
            </a:r>
            <a:endParaRPr/>
          </a:p>
        </p:txBody>
      </p:sp>
      <p:graphicFrame>
        <p:nvGraphicFramePr>
          <p:cNvPr id="171" name="Google Shape;171;p6"/>
          <p:cNvGraphicFramePr/>
          <p:nvPr/>
        </p:nvGraphicFramePr>
        <p:xfrm>
          <a:off x="755576" y="1052736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{4DCCEF17-7DCB-4898-B984-9B20D42BB57A}</a:tableStyleId>
              </a:tblPr>
              <a:tblGrid>
                <a:gridCol w="1944225"/>
                <a:gridCol w="6048675"/>
              </a:tblGrid>
              <a:tr h="3708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solidFill>
                            <a:srgbClr val="3D261B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Формы социальной организации крестьян в Великом Княжестве Литовском</a:t>
                      </a:r>
                      <a:endParaRPr sz="2000">
                        <a:solidFill>
                          <a:srgbClr val="3D261B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Дым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Семья крестьянина с усадьбой, инвентарем и земель- ным наделом, составлявшая отдельный двор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Громада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Община, состоявшая из дымов одной деревни. В её об- щем пользовании имелись сенокосы, дополнительные пахотные земли. Она несла ответственность перед фео- далом за выполнение повинностей при помощи круго- вой поруки и копного суда. Члены общины на сельском собрании выбирали своё местное управление: старцев, десятских. Община защищала крестьян от произвола феодалов.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Дворище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10 и более родственных семей. Преобладали на юге Бе- ларуси - в Полесье. Пользовались общим инвентарем, совместно вели хозяйство и поровну делили урожай. Могли приглашать к работе и пришлых людей (прима- ки, друзья, потужники).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  <p:transition spd="med"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Ситник П.В.</a:t>
            </a:r>
            <a:endParaRPr/>
          </a:p>
        </p:txBody>
      </p:sp>
      <p:sp>
        <p:nvSpPr>
          <p:cNvPr id="177" name="Google Shape;177;p7"/>
          <p:cNvSpPr txBox="1"/>
          <p:nvPr>
            <p:ph type="title"/>
          </p:nvPr>
        </p:nvSpPr>
        <p:spPr>
          <a:xfrm>
            <a:off x="899592" y="122238"/>
            <a:ext cx="8015808" cy="56356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rgbClr val="FFC000"/>
                </a:solidFill>
                <a:latin typeface="Cambria"/>
                <a:ea typeface="Cambria"/>
                <a:cs typeface="Cambria"/>
                <a:sym typeface="Cambria"/>
              </a:rPr>
              <a:t>Складывание состояний-сословий фео- дального общества</a:t>
            </a:r>
            <a:endParaRPr>
              <a:solidFill>
                <a:srgbClr val="FFC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78" name="Google Shape;178;p7"/>
          <p:cNvSpPr txBox="1"/>
          <p:nvPr/>
        </p:nvSpPr>
        <p:spPr>
          <a:xfrm>
            <a:off x="755576" y="980728"/>
            <a:ext cx="8064896" cy="792088"/>
          </a:xfrm>
          <a:prstGeom prst="rect">
            <a:avLst/>
          </a:prstGeom>
          <a:gradFill>
            <a:gsLst>
              <a:gs pos="0">
                <a:srgbClr val="BCB8AD"/>
              </a:gs>
              <a:gs pos="80000">
                <a:srgbClr val="F7F3E3"/>
              </a:gs>
              <a:gs pos="100000">
                <a:srgbClr val="F8F5E4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800"/>
              <a:buFont typeface="Noto Sans Symbols"/>
              <a:buNone/>
            </a:pPr>
            <a:r>
              <a:rPr b="1"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XVI в. </a:t>
            </a:r>
            <a:r>
              <a:rPr b="0"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– складывание в Великом Княжестве Литовском </a:t>
            </a:r>
            <a:r>
              <a:rPr b="1"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сословий</a:t>
            </a:r>
            <a:r>
              <a:rPr b="0"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(в ВКЛ – </a:t>
            </a:r>
            <a:r>
              <a:rPr b="1"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станов</a:t>
            </a:r>
            <a:r>
              <a:rPr b="0"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) – групп людей, имевших одинаковое правовое положение</a:t>
            </a:r>
            <a:endParaRPr b="0" sz="29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79" name="Google Shape;179;p7"/>
          <p:cNvGrpSpPr/>
          <p:nvPr/>
        </p:nvGrpSpPr>
        <p:grpSpPr>
          <a:xfrm>
            <a:off x="781811" y="1916832"/>
            <a:ext cx="8038660" cy="4113411"/>
            <a:chOff x="26235" y="0"/>
            <a:chExt cx="8038660" cy="4113411"/>
          </a:xfrm>
        </p:grpSpPr>
        <p:sp>
          <p:nvSpPr>
            <p:cNvPr id="180" name="Google Shape;180;p7"/>
            <p:cNvSpPr/>
            <p:nvPr/>
          </p:nvSpPr>
          <p:spPr>
            <a:xfrm>
              <a:off x="6123601" y="2455779"/>
              <a:ext cx="1071256" cy="78759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92162"/>
                  </a:lnTo>
                  <a:lnTo>
                    <a:pt x="120000" y="92162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BE954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1" name="Google Shape;181;p7"/>
            <p:cNvSpPr/>
            <p:nvPr/>
          </p:nvSpPr>
          <p:spPr>
            <a:xfrm>
              <a:off x="5107258" y="2455779"/>
              <a:ext cx="1016343" cy="787593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92162"/>
                  </a:lnTo>
                  <a:lnTo>
                    <a:pt x="0" y="92162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BE954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2" name="Google Shape;182;p7"/>
            <p:cNvSpPr/>
            <p:nvPr/>
          </p:nvSpPr>
          <p:spPr>
            <a:xfrm>
              <a:off x="4045602" y="870038"/>
              <a:ext cx="2077998" cy="71570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89366"/>
                  </a:lnTo>
                  <a:lnTo>
                    <a:pt x="120000" y="89366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A7823E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3" name="Google Shape;183;p7"/>
            <p:cNvSpPr/>
            <p:nvPr/>
          </p:nvSpPr>
          <p:spPr>
            <a:xfrm>
              <a:off x="1912617" y="2455779"/>
              <a:ext cx="1089148" cy="78759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92162"/>
                  </a:lnTo>
                  <a:lnTo>
                    <a:pt x="120000" y="92162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BE954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4" name="Google Shape;184;p7"/>
            <p:cNvSpPr/>
            <p:nvPr/>
          </p:nvSpPr>
          <p:spPr>
            <a:xfrm>
              <a:off x="896273" y="2455779"/>
              <a:ext cx="1016343" cy="787593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92162"/>
                  </a:lnTo>
                  <a:lnTo>
                    <a:pt x="0" y="92162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BE954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5" name="Google Shape;185;p7"/>
            <p:cNvSpPr/>
            <p:nvPr/>
          </p:nvSpPr>
          <p:spPr>
            <a:xfrm>
              <a:off x="1912617" y="870038"/>
              <a:ext cx="2132985" cy="715703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89366"/>
                  </a:lnTo>
                  <a:lnTo>
                    <a:pt x="0" y="89366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A7823E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6" name="Google Shape;186;p7"/>
            <p:cNvSpPr/>
            <p:nvPr/>
          </p:nvSpPr>
          <p:spPr>
            <a:xfrm>
              <a:off x="536382" y="0"/>
              <a:ext cx="7018440" cy="870038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7"/>
            <p:cNvSpPr txBox="1"/>
            <p:nvPr/>
          </p:nvSpPr>
          <p:spPr>
            <a:xfrm>
              <a:off x="536382" y="0"/>
              <a:ext cx="7018440" cy="87003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20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Основные сословия в Великом Княжестве Литовском</a:t>
              </a:r>
              <a:endParaRPr b="1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8" name="Google Shape;188;p7"/>
            <p:cNvSpPr/>
            <p:nvPr/>
          </p:nvSpPr>
          <p:spPr>
            <a:xfrm>
              <a:off x="568608" y="1585741"/>
              <a:ext cx="2688017" cy="870038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7"/>
            <p:cNvSpPr txBox="1"/>
            <p:nvPr/>
          </p:nvSpPr>
          <p:spPr>
            <a:xfrm>
              <a:off x="568608" y="1585741"/>
              <a:ext cx="2688017" cy="87003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привилегированные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0" name="Google Shape;190;p7"/>
            <p:cNvSpPr/>
            <p:nvPr/>
          </p:nvSpPr>
          <p:spPr>
            <a:xfrm>
              <a:off x="26235" y="3243373"/>
              <a:ext cx="1740076" cy="870038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7"/>
            <p:cNvSpPr txBox="1"/>
            <p:nvPr/>
          </p:nvSpPr>
          <p:spPr>
            <a:xfrm>
              <a:off x="26235" y="3243373"/>
              <a:ext cx="1740076" cy="87003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шляхта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2" name="Google Shape;192;p7"/>
            <p:cNvSpPr/>
            <p:nvPr/>
          </p:nvSpPr>
          <p:spPr>
            <a:xfrm>
              <a:off x="2131728" y="3243373"/>
              <a:ext cx="1740076" cy="870038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" name="Google Shape;193;p7"/>
            <p:cNvSpPr txBox="1"/>
            <p:nvPr/>
          </p:nvSpPr>
          <p:spPr>
            <a:xfrm>
              <a:off x="2131728" y="3243373"/>
              <a:ext cx="1740076" cy="87003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духовенство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4" name="Google Shape;194;p7"/>
            <p:cNvSpPr/>
            <p:nvPr/>
          </p:nvSpPr>
          <p:spPr>
            <a:xfrm>
              <a:off x="4779593" y="1585741"/>
              <a:ext cx="2688017" cy="870038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" name="Google Shape;195;p7"/>
            <p:cNvSpPr txBox="1"/>
            <p:nvPr/>
          </p:nvSpPr>
          <p:spPr>
            <a:xfrm>
              <a:off x="4779593" y="1585741"/>
              <a:ext cx="2688017" cy="87003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непривилегированные (простые)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6" name="Google Shape;196;p7"/>
            <p:cNvSpPr/>
            <p:nvPr/>
          </p:nvSpPr>
          <p:spPr>
            <a:xfrm>
              <a:off x="4237220" y="3243373"/>
              <a:ext cx="1740076" cy="870038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" name="Google Shape;197;p7"/>
            <p:cNvSpPr txBox="1"/>
            <p:nvPr/>
          </p:nvSpPr>
          <p:spPr>
            <a:xfrm>
              <a:off x="4237220" y="3243373"/>
              <a:ext cx="1740076" cy="87003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мещане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8" name="Google Shape;198;p7"/>
            <p:cNvSpPr/>
            <p:nvPr/>
          </p:nvSpPr>
          <p:spPr>
            <a:xfrm>
              <a:off x="6324819" y="3243373"/>
              <a:ext cx="1740076" cy="870038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9" name="Google Shape;199;p7"/>
            <p:cNvSpPr txBox="1"/>
            <p:nvPr/>
          </p:nvSpPr>
          <p:spPr>
            <a:xfrm>
              <a:off x="6324819" y="3243373"/>
              <a:ext cx="1740076" cy="87003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крестьяне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p:transition spd="med"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8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Ситник П.В.</a:t>
            </a:r>
            <a:endParaRPr/>
          </a:p>
        </p:txBody>
      </p:sp>
      <p:sp>
        <p:nvSpPr>
          <p:cNvPr id="205" name="Google Shape;205;p8"/>
          <p:cNvSpPr txBox="1"/>
          <p:nvPr>
            <p:ph type="title"/>
          </p:nvPr>
        </p:nvSpPr>
        <p:spPr>
          <a:xfrm>
            <a:off x="899592" y="122238"/>
            <a:ext cx="8015808" cy="56356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rgbClr val="FFC000"/>
                </a:solidFill>
                <a:latin typeface="Cambria"/>
                <a:ea typeface="Cambria"/>
                <a:cs typeface="Cambria"/>
                <a:sym typeface="Cambria"/>
              </a:rPr>
              <a:t>Складывание состояний-сословий фео- дального общества</a:t>
            </a:r>
            <a:endParaRPr>
              <a:solidFill>
                <a:srgbClr val="FFC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206" name="Google Shape;206;p8"/>
          <p:cNvGraphicFramePr/>
          <p:nvPr/>
        </p:nvGraphicFramePr>
        <p:xfrm>
          <a:off x="683568" y="921702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{4DCCEF17-7DCB-4898-B984-9B20D42BB57A}</a:tableStyleId>
              </a:tblPr>
              <a:tblGrid>
                <a:gridCol w="1368150"/>
                <a:gridCol w="6863675"/>
              </a:tblGrid>
              <a:tr h="3645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solidFill>
                            <a:srgbClr val="3D261B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Станы-сословья в ВКЛ</a:t>
                      </a:r>
                      <a:endParaRPr sz="2000">
                        <a:solidFill>
                          <a:srgbClr val="3D261B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 hMerge="1"/>
              </a:tr>
              <a:tr h="1598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Шляхта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Только ей принадлежало исключительное право на владение землёй. 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Вершила суд над подданными в её собственных имени- ях.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Была освобождена от большинства денежных и натураль- ных повинностей в пользу государства.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Основная обязанность - н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есение военной службы. Заниматься ремеслом или торговлей являлось позорным делом.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  <a:tr h="10935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Духовен- ство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Основная обязанность - проведение религиозных обрядов. Представляло различные конфессии – православную, католи- ческую, униатскую и др. Существовало церковное землевладе- ние.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  <a:tr h="13459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Мещане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Состояло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из жителей городов – ремесленников, купцов, домо- владельцев и других категорий. 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 городах с магдебургским пра- вом мещане организовывали суд, выбирали городскую админи- страцию, создавали цеха, контролировали торговлю и сбор на- логов.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  <a:tr h="8412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Крестьяне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Оформилось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к середине XVI в. Являлось наиболее бесправным сословием. Крестьяне работали на феодалов и находились в за- висимости от них.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  <p:transition spd="med">
    <p:split orient="vert"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9"/>
          <p:cNvSpPr txBox="1"/>
          <p:nvPr>
            <p:ph idx="11" type="ftr"/>
          </p:nvPr>
        </p:nvSpPr>
        <p:spPr>
          <a:xfrm>
            <a:off x="6096000" y="6461125"/>
            <a:ext cx="28956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Ситник П.В.</a:t>
            </a:r>
            <a:endParaRPr/>
          </a:p>
        </p:txBody>
      </p:sp>
      <p:sp>
        <p:nvSpPr>
          <p:cNvPr id="212" name="Google Shape;212;p9"/>
          <p:cNvSpPr txBox="1"/>
          <p:nvPr>
            <p:ph type="title"/>
          </p:nvPr>
        </p:nvSpPr>
        <p:spPr>
          <a:xfrm>
            <a:off x="899592" y="122238"/>
            <a:ext cx="8015808" cy="56356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rgbClr val="FFC000"/>
                </a:solidFill>
                <a:latin typeface="Cambria"/>
                <a:ea typeface="Cambria"/>
                <a:cs typeface="Cambria"/>
                <a:sym typeface="Cambria"/>
              </a:rPr>
              <a:t>Складывание состояний-сословий фео- дального общества</a:t>
            </a:r>
            <a:endParaRPr>
              <a:solidFill>
                <a:srgbClr val="FFC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13" name="Google Shape;213;p9"/>
          <p:cNvGrpSpPr/>
          <p:nvPr/>
        </p:nvGrpSpPr>
        <p:grpSpPr>
          <a:xfrm>
            <a:off x="828266" y="1683277"/>
            <a:ext cx="7991522" cy="2627349"/>
            <a:chOff x="682" y="774557"/>
            <a:chExt cx="7991522" cy="2627349"/>
          </a:xfrm>
        </p:grpSpPr>
        <p:sp>
          <p:nvSpPr>
            <p:cNvPr id="214" name="Google Shape;214;p9"/>
            <p:cNvSpPr/>
            <p:nvPr/>
          </p:nvSpPr>
          <p:spPr>
            <a:xfrm>
              <a:off x="3996444" y="1458762"/>
              <a:ext cx="3311555" cy="28736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A7823E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5" name="Google Shape;215;p9"/>
            <p:cNvSpPr/>
            <p:nvPr/>
          </p:nvSpPr>
          <p:spPr>
            <a:xfrm>
              <a:off x="5606501" y="2430334"/>
              <a:ext cx="91440" cy="28736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BE954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6" name="Google Shape;216;p9"/>
            <p:cNvSpPr/>
            <p:nvPr/>
          </p:nvSpPr>
          <p:spPr>
            <a:xfrm>
              <a:off x="3996444" y="1458762"/>
              <a:ext cx="1655777" cy="28736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A7823E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7" name="Google Shape;217;p9"/>
            <p:cNvSpPr/>
            <p:nvPr/>
          </p:nvSpPr>
          <p:spPr>
            <a:xfrm>
              <a:off x="3950723" y="2430334"/>
              <a:ext cx="91440" cy="28736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BE954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8" name="Google Shape;218;p9"/>
            <p:cNvSpPr/>
            <p:nvPr/>
          </p:nvSpPr>
          <p:spPr>
            <a:xfrm>
              <a:off x="3950723" y="1458762"/>
              <a:ext cx="91440" cy="28736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A7823E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9" name="Google Shape;219;p9"/>
            <p:cNvSpPr/>
            <p:nvPr/>
          </p:nvSpPr>
          <p:spPr>
            <a:xfrm>
              <a:off x="2294946" y="2430334"/>
              <a:ext cx="91440" cy="28736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BE954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0" name="Google Shape;220;p9"/>
            <p:cNvSpPr/>
            <p:nvPr/>
          </p:nvSpPr>
          <p:spPr>
            <a:xfrm>
              <a:off x="2340666" y="1458762"/>
              <a:ext cx="1655777" cy="287366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A7823E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1" name="Google Shape;221;p9"/>
            <p:cNvSpPr/>
            <p:nvPr/>
          </p:nvSpPr>
          <p:spPr>
            <a:xfrm>
              <a:off x="639168" y="2430334"/>
              <a:ext cx="91440" cy="28736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BE954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2" name="Google Shape;222;p9"/>
            <p:cNvSpPr/>
            <p:nvPr/>
          </p:nvSpPr>
          <p:spPr>
            <a:xfrm>
              <a:off x="684888" y="1458762"/>
              <a:ext cx="3311555" cy="287366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A7823E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3" name="Google Shape;223;p9"/>
            <p:cNvSpPr/>
            <p:nvPr/>
          </p:nvSpPr>
          <p:spPr>
            <a:xfrm>
              <a:off x="2160241" y="774557"/>
              <a:ext cx="3672405" cy="684205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4" name="Google Shape;224;p9"/>
            <p:cNvSpPr txBox="1"/>
            <p:nvPr/>
          </p:nvSpPr>
          <p:spPr>
            <a:xfrm>
              <a:off x="2160241" y="774557"/>
              <a:ext cx="3672405" cy="68420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20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Категории шляхты</a:t>
              </a:r>
              <a:endParaRPr b="1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5" name="Google Shape;225;p9"/>
            <p:cNvSpPr/>
            <p:nvPr/>
          </p:nvSpPr>
          <p:spPr>
            <a:xfrm>
              <a:off x="682" y="1746129"/>
              <a:ext cx="1368411" cy="684205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9"/>
            <p:cNvSpPr txBox="1"/>
            <p:nvPr/>
          </p:nvSpPr>
          <p:spPr>
            <a:xfrm>
              <a:off x="682" y="1746129"/>
              <a:ext cx="1368411" cy="68420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«голота»</a:t>
              </a:r>
              <a:endParaRPr b="1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7" name="Google Shape;227;p9"/>
            <p:cNvSpPr/>
            <p:nvPr/>
          </p:nvSpPr>
          <p:spPr>
            <a:xfrm>
              <a:off x="682" y="2717701"/>
              <a:ext cx="1368411" cy="684205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8" name="Google Shape;228;p9"/>
            <p:cNvSpPr txBox="1"/>
            <p:nvPr/>
          </p:nvSpPr>
          <p:spPr>
            <a:xfrm>
              <a:off x="682" y="2717701"/>
              <a:ext cx="1368411" cy="68420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без земли и подданных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9" name="Google Shape;229;p9"/>
            <p:cNvSpPr/>
            <p:nvPr/>
          </p:nvSpPr>
          <p:spPr>
            <a:xfrm>
              <a:off x="1656460" y="1746129"/>
              <a:ext cx="1368411" cy="684205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9"/>
            <p:cNvSpPr txBox="1"/>
            <p:nvPr/>
          </p:nvSpPr>
          <p:spPr>
            <a:xfrm>
              <a:off x="1656460" y="1746129"/>
              <a:ext cx="1368411" cy="68420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мелкая</a:t>
              </a:r>
              <a:endParaRPr b="1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1" name="Google Shape;231;p9"/>
            <p:cNvSpPr/>
            <p:nvPr/>
          </p:nvSpPr>
          <p:spPr>
            <a:xfrm>
              <a:off x="1656460" y="2717701"/>
              <a:ext cx="1368411" cy="684205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2" name="Google Shape;232;p9"/>
            <p:cNvSpPr txBox="1"/>
            <p:nvPr/>
          </p:nvSpPr>
          <p:spPr>
            <a:xfrm>
              <a:off x="1656460" y="2717701"/>
              <a:ext cx="1368411" cy="68420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до 10 дымов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3" name="Google Shape;233;p9"/>
            <p:cNvSpPr/>
            <p:nvPr/>
          </p:nvSpPr>
          <p:spPr>
            <a:xfrm>
              <a:off x="3312238" y="1746129"/>
              <a:ext cx="1368411" cy="684205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4" name="Google Shape;234;p9"/>
            <p:cNvSpPr txBox="1"/>
            <p:nvPr/>
          </p:nvSpPr>
          <p:spPr>
            <a:xfrm>
              <a:off x="3312238" y="1746129"/>
              <a:ext cx="1368411" cy="68420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средняя</a:t>
              </a:r>
              <a:endParaRPr b="1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5" name="Google Shape;235;p9"/>
            <p:cNvSpPr/>
            <p:nvPr/>
          </p:nvSpPr>
          <p:spPr>
            <a:xfrm>
              <a:off x="3312238" y="2717701"/>
              <a:ext cx="1368411" cy="684205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6" name="Google Shape;236;p9"/>
            <p:cNvSpPr txBox="1"/>
            <p:nvPr/>
          </p:nvSpPr>
          <p:spPr>
            <a:xfrm>
              <a:off x="3312238" y="2717701"/>
              <a:ext cx="1368411" cy="68420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10-100 дымов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7" name="Google Shape;237;p9"/>
            <p:cNvSpPr/>
            <p:nvPr/>
          </p:nvSpPr>
          <p:spPr>
            <a:xfrm>
              <a:off x="4968016" y="1746129"/>
              <a:ext cx="1368411" cy="684205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9"/>
            <p:cNvSpPr txBox="1"/>
            <p:nvPr/>
          </p:nvSpPr>
          <p:spPr>
            <a:xfrm>
              <a:off x="4968016" y="1746129"/>
              <a:ext cx="1368411" cy="68420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крупная</a:t>
              </a:r>
              <a:endParaRPr b="1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9" name="Google Shape;239;p9"/>
            <p:cNvSpPr/>
            <p:nvPr/>
          </p:nvSpPr>
          <p:spPr>
            <a:xfrm>
              <a:off x="4968016" y="2717701"/>
              <a:ext cx="1368411" cy="684205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0" name="Google Shape;240;p9"/>
            <p:cNvSpPr txBox="1"/>
            <p:nvPr/>
          </p:nvSpPr>
          <p:spPr>
            <a:xfrm>
              <a:off x="4968016" y="2717701"/>
              <a:ext cx="1368411" cy="68420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свыше 100 дымов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1" name="Google Shape;241;p9"/>
            <p:cNvSpPr/>
            <p:nvPr/>
          </p:nvSpPr>
          <p:spPr>
            <a:xfrm>
              <a:off x="6623793" y="1746129"/>
              <a:ext cx="1368411" cy="1655777"/>
            </a:xfrm>
            <a:prstGeom prst="rect">
              <a:avLst/>
            </a:prstGeom>
            <a:gradFill>
              <a:gsLst>
                <a:gs pos="0">
                  <a:srgbClr val="BEB8A2"/>
                </a:gs>
                <a:gs pos="80000">
                  <a:srgbClr val="F9F2D5"/>
                </a:gs>
                <a:gs pos="100000">
                  <a:srgbClr val="FAF5D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9"/>
            <p:cNvSpPr txBox="1"/>
            <p:nvPr/>
          </p:nvSpPr>
          <p:spPr>
            <a:xfrm>
              <a:off x="6623793" y="1746129"/>
              <a:ext cx="1368411" cy="165577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магнаты</a:t>
              </a:r>
              <a:endParaRPr b="1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43" name="Google Shape;243;p9"/>
          <p:cNvSpPr txBox="1"/>
          <p:nvPr/>
        </p:nvSpPr>
        <p:spPr>
          <a:xfrm>
            <a:off x="755576" y="4912060"/>
            <a:ext cx="8064896" cy="1253244"/>
          </a:xfrm>
          <a:prstGeom prst="rect">
            <a:avLst/>
          </a:prstGeom>
          <a:gradFill>
            <a:gsLst>
              <a:gs pos="0">
                <a:srgbClr val="BCB8AD"/>
              </a:gs>
              <a:gs pos="80000">
                <a:srgbClr val="F7F3E3"/>
              </a:gs>
              <a:gs pos="100000">
                <a:srgbClr val="F8F5E4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800"/>
              <a:buFont typeface="Noto Sans Symbols"/>
              <a:buNone/>
            </a:pPr>
            <a:r>
              <a:rPr b="0"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«</a:t>
            </a:r>
            <a:r>
              <a:rPr b="1"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Магнат</a:t>
            </a:r>
            <a:r>
              <a:rPr b="0"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» точно переводится с латинского языка как «знатный человек». В Речи Посполитой эти люди не только находились в привилегированном положении, но и владели большими богатствами (земля, крепостные  крестьяне). Магнаты принадлежали к богатой и влиятельной шляхте.</a:t>
            </a:r>
            <a:endParaRPr b="0" sz="29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ransition spd="med">
    <p:split orient="vert"/>
  </p:transition>
</p:sld>
</file>

<file path=ppt/theme/theme1.xml><?xml version="1.0" encoding="utf-8"?>
<a:theme xmlns:a="http://schemas.openxmlformats.org/drawingml/2006/main" xmlns:r="http://schemas.openxmlformats.org/officeDocument/2006/relationships" name="cdb2004c016l">
  <a:themeElements>
    <a:clrScheme name="sample 3">
      <a:dk1>
        <a:srgbClr val="000000"/>
      </a:dk1>
      <a:lt1>
        <a:srgbClr val="FEF9E2"/>
      </a:lt1>
      <a:dk2>
        <a:srgbClr val="DDC981"/>
      </a:dk2>
      <a:lt2>
        <a:srgbClr val="808080"/>
      </a:lt2>
      <a:accent1>
        <a:srgbClr val="D3A553"/>
      </a:accent1>
      <a:accent2>
        <a:srgbClr val="7C4D36"/>
      </a:accent2>
      <a:accent3>
        <a:srgbClr val="FEFBEE"/>
      </a:accent3>
      <a:accent4>
        <a:srgbClr val="000000"/>
      </a:accent4>
      <a:accent5>
        <a:srgbClr val="E6CFB3"/>
      </a:accent5>
      <a:accent6>
        <a:srgbClr val="704530"/>
      </a:accent6>
      <a:hlink>
        <a:srgbClr val="9B9D53"/>
      </a:hlink>
      <a:folHlink>
        <a:srgbClr val="6D9DB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2009-02-20T20:59:46Z</dcterms:created>
  <dc:creator>Ситник П.В.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18.01.2021</vt:lpwstr>
  </property>
</Properties>
</file>