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presProps" Target="presProps.xml" /><Relationship Id="rId49" Type="http://schemas.openxmlformats.org/officeDocument/2006/relationships/tableStyles" Target="tableStyles.xml" /><Relationship Id="rId5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8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6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6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6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6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6" y="2057399"/>
            <a:ext cx="3932236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6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6" y="1596628"/>
            <a:ext cx="617220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6" y="2057399"/>
            <a:ext cx="3932236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13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13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13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шыблоны для презентаций\0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1587"/>
            <a:ext cx="12192000" cy="6861176"/>
          </a:xfrm>
          <a:prstGeom prst="rect">
            <a:avLst/>
          </a:prstGeom>
          <a:noFill/>
        </p:spPr>
      </p:pic>
      <p:sp>
        <p:nvSpPr>
          <p:cNvPr id="5" name="Прямоугольник 1" hidden="0"/>
          <p:cNvSpPr/>
          <p:nvPr isPhoto="0" userDrawn="0"/>
        </p:nvSpPr>
        <p:spPr bwMode="auto">
          <a:xfrm>
            <a:off x="1871529" y="260647"/>
            <a:ext cx="8449033" cy="5852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</a:rPr>
              <a:t>Основные направления социально-экономического развития Республики Беларусь</a:t>
            </a:r>
            <a:endParaRPr lang="ru-RU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05277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9474408" name="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66269455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4749572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7429419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15331844" name="Содержимое 3" descr="02073-1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 flipH="0" flipV="0">
            <a:off x="1049044" y="637904"/>
            <a:ext cx="5783051" cy="4337289"/>
          </a:xfrm>
          <a:prstGeom prst="rect">
            <a:avLst/>
          </a:prstGeom>
        </p:spPr>
      </p:pic>
      <p:pic>
        <p:nvPicPr>
          <p:cNvPr id="819400586" name="Содержимое 6" descr="девушка на шахматах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 flipH="0" flipV="0">
            <a:off x="6428915" y="2073502"/>
            <a:ext cx="4838697" cy="4566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 hidden="0"/>
          <p:cNvSpPr/>
          <p:nvPr isPhoto="0" userDrawn="0"/>
        </p:nvSpPr>
        <p:spPr bwMode="auto">
          <a:xfrm flipH="0" flipV="0">
            <a:off x="528058" y="127691"/>
            <a:ext cx="11145526" cy="52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В 1994 г. Президентом Республики </a:t>
            </a:r>
            <a:endParaRPr/>
          </a:p>
          <a:p>
            <a:pPr>
              <a:defRPr/>
            </a:pPr>
            <a:r>
              <a:rPr lang="ru-RU" sz="2800" b="1"/>
              <a:t>Беларусь А. Лукашенко была </a:t>
            </a:r>
            <a:endParaRPr/>
          </a:p>
          <a:p>
            <a:pPr>
              <a:defRPr/>
            </a:pPr>
            <a:r>
              <a:rPr lang="ru-RU" sz="2800" b="1"/>
              <a:t>предложена 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«Программа неотложных </a:t>
            </a:r>
            <a:endParaRPr/>
          </a:p>
          <a:p>
            <a:pPr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мер по выходу экономики Республики</a:t>
            </a:r>
            <a:endParaRPr/>
          </a:p>
          <a:p>
            <a:pPr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Беларусь из кризиса»</a:t>
            </a:r>
            <a:r>
              <a:rPr lang="ru-RU" sz="2800" b="1"/>
              <a:t>, которая предусматривала: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приостановление падения производства,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уменьшение инфляции,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недопущение дальнейшего падения жизненного уровня. </a:t>
            </a:r>
            <a:endParaRPr/>
          </a:p>
          <a:p>
            <a:pPr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Реализация программы позволила уже в 1995 г.:    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замедлить рост потребительских цен,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снизить темпы спада производства </a:t>
            </a:r>
            <a:endParaRPr/>
          </a:p>
          <a:p>
            <a:pPr>
              <a:defRPr/>
            </a:pPr>
            <a:r>
              <a:rPr lang="ru-RU" sz="2800" b="1"/>
              <a:t>валового внутреннего продукта.</a:t>
            </a:r>
            <a:endParaRPr lang="ru-RU" sz="2800" b="1"/>
          </a:p>
        </p:txBody>
      </p:sp>
      <p:pic>
        <p:nvPicPr>
          <p:cNvPr id="6" name="Picture 4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888018" y="3988359"/>
            <a:ext cx="2307798" cy="270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шыблоны для презентаций\0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3175"/>
            <a:ext cx="12192000" cy="6861176"/>
          </a:xfrm>
          <a:prstGeom prst="rect">
            <a:avLst/>
          </a:prstGeom>
          <a:noFill/>
        </p:spPr>
      </p:pic>
      <p:sp>
        <p:nvSpPr>
          <p:cNvPr id="5" name="Прямоугольник 3" hidden="0"/>
          <p:cNvSpPr/>
          <p:nvPr isPhoto="0" userDrawn="0"/>
        </p:nvSpPr>
        <p:spPr bwMode="auto">
          <a:xfrm>
            <a:off x="1823524" y="692694"/>
            <a:ext cx="8545044" cy="603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/>
              <a:t>С 1995 г. в качестве национальной модели развития Беларуси была определена социально-ориентированная рыночная экономика. </a:t>
            </a:r>
            <a:endParaRPr/>
          </a:p>
          <a:p>
            <a:pPr algn="ctr">
              <a:defRPr/>
            </a:pPr>
            <a:r>
              <a:rPr lang="ru-RU" sz="2600" b="1"/>
              <a:t>Ее целью является соединение рыночной конкуренции и эффективной системы защиты интересов населения. </a:t>
            </a:r>
            <a:endParaRPr/>
          </a:p>
          <a:p>
            <a:pPr algn="ctr">
              <a:defRPr/>
            </a:pPr>
            <a:r>
              <a:rPr lang="ru-RU" sz="2600" b="1"/>
              <a:t>Развитие экономики должно происходить на совмещении рыночного саморегулирования и государственного управления при определяющей роли    </a:t>
            </a:r>
            <a:endParaRPr/>
          </a:p>
          <a:p>
            <a:pPr algn="ctr">
              <a:defRPr/>
            </a:pPr>
            <a:r>
              <a:rPr lang="ru-RU" sz="2600" b="1"/>
              <a:t> </a:t>
            </a:r>
            <a:r>
              <a:rPr lang="ru-RU" sz="2600" b="1"/>
              <a:t>  государственного регулирования.</a:t>
            </a:r>
            <a:endParaRPr lang="ru-RU"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802961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389344" y="194198"/>
            <a:ext cx="8091626" cy="2025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sz="3600" b="1"/>
              <a:t>1996 разработана «Национальная стратегия устойчивого развития до 2010»</a:t>
            </a:r>
            <a:endParaRPr sz="3600" b="1"/>
          </a:p>
        </p:txBody>
      </p:sp>
      <p:sp>
        <p:nvSpPr>
          <p:cNvPr id="188765540" name="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 flipH="0" flipV="0">
            <a:off x="5247919" y="2737281"/>
            <a:ext cx="6172200" cy="30231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/>
          </a:p>
        </p:txBody>
      </p:sp>
      <p:sp>
        <p:nvSpPr>
          <p:cNvPr id="493642160" name="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222888" y="2644805"/>
            <a:ext cx="4549134" cy="3224180"/>
          </a:xfrm>
          <a:prstGeom prst="rect">
            <a:avLst/>
          </a:prstGeom>
          <a:solidFill>
            <a:srgbClr val="F5D2DD"/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defRPr/>
            </a:pPr>
            <a:r>
              <a:rPr sz="2600" b="1"/>
              <a:t>Утверждены основные направления на 1996-2000</a:t>
            </a:r>
            <a:endParaRPr sz="2600" b="1"/>
          </a:p>
          <a:p>
            <a:pPr>
              <a:defRPr/>
            </a:pPr>
            <a:r>
              <a:rPr sz="2600" b="1"/>
              <a:t>Принято решение определять цели каждые 5 лет и подводить итоги</a:t>
            </a:r>
            <a:endParaRPr sz="2600" b="1"/>
          </a:p>
        </p:txBody>
      </p:sp>
      <p:sp>
        <p:nvSpPr>
          <p:cNvPr id="298301113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6043945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6447303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950483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75263" y="2552329"/>
            <a:ext cx="7230755" cy="476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arusfacts.by/upload/photo/belarus/mape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911423" y="0"/>
            <a:ext cx="10576622" cy="6924039"/>
          </a:xfrm>
          <a:prstGeom prst="rect">
            <a:avLst/>
          </a:prstGeom>
          <a:noFill/>
        </p:spPr>
      </p:pic>
      <p:sp>
        <p:nvSpPr>
          <p:cNvPr id="5" name="Прямоугольник 1" hidden="0"/>
          <p:cNvSpPr/>
          <p:nvPr isPhoto="0" userDrawn="0"/>
        </p:nvSpPr>
        <p:spPr bwMode="auto">
          <a:xfrm>
            <a:off x="2848444" y="1989234"/>
            <a:ext cx="7380147" cy="25603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chemeClr val="tx1"/>
                </a:solidFill>
                <a:latin typeface="+mn-lt"/>
              </a:rPr>
              <a:t>Характерные черты</a:t>
            </a:r>
            <a:endParaRPr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chemeClr val="tx1"/>
                </a:solidFill>
                <a:latin typeface="+mn-lt"/>
              </a:rPr>
              <a:t>белорусской модели</a:t>
            </a:r>
            <a:endParaRPr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chemeClr val="tx1"/>
                </a:solidFill>
                <a:latin typeface="+mn-lt"/>
              </a:rPr>
              <a:t>экономики.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6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" y="0"/>
            <a:ext cx="129546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06491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4417" y="272106"/>
            <a:ext cx="8939255" cy="6449368"/>
          </a:xfrm>
          <a:prstGeom prst="rect">
            <a:avLst/>
          </a:prstGeom>
        </p:spPr>
      </p:pic>
      <p:sp>
        <p:nvSpPr>
          <p:cNvPr id="989271714" name="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 flipH="0" flipV="0">
            <a:off x="9775630" y="365124"/>
            <a:ext cx="2330388" cy="6356349"/>
          </a:xfrm>
          <a:prstGeom prst="rect">
            <a:avLst/>
          </a:prstGeom>
          <a:solidFill>
            <a:schemeClr val="accent6">
              <a:lumMod val="20000"/>
              <a:lumOff val="80000"/>
              <a:alpha val="77999"/>
            </a:schemeClr>
          </a:solidFill>
        </p:spPr>
        <p:txBody>
          <a:bodyPr vert="eaVert"/>
          <a:lstStyle/>
          <a:p>
            <a:pPr>
              <a:defRPr/>
            </a:pPr>
            <a:r>
              <a:rPr b="1"/>
              <a:t>СОЦИАЛЬНО-ОРИЕНТИРОВАННАЯ РЫНОЧНАЯ ЭКОНОМИКА</a:t>
            </a:r>
            <a:endParaRPr b="1"/>
          </a:p>
        </p:txBody>
      </p:sp>
      <p:sp>
        <p:nvSpPr>
          <p:cNvPr id="1618769663" name="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232698" y="198668"/>
            <a:ext cx="7734299" cy="5811837"/>
          </a:xfrm>
        </p:spPr>
        <p:txBody>
          <a:bodyPr vert="eaVert"/>
          <a:lstStyle/>
          <a:p>
            <a:pPr>
              <a:defRPr/>
            </a:pPr>
            <a:endParaRPr/>
          </a:p>
        </p:txBody>
      </p:sp>
      <p:sp>
        <p:nvSpPr>
          <p:cNvPr id="168854519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6630491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50644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noeminsk2016.by/upload/medialibrary/8e2/belarus_oblast%20%D0%BA%D0%B0%D1%80%D1%82%D0%B0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943932" y="4211656"/>
            <a:ext cx="4123966" cy="2591914"/>
          </a:xfrm>
          <a:prstGeom prst="rect">
            <a:avLst/>
          </a:prstGeom>
          <a:noFill/>
        </p:spPr>
      </p:pic>
      <p:sp>
        <p:nvSpPr>
          <p:cNvPr id="5" name="Прямоугольник 3" hidden="0"/>
          <p:cNvSpPr/>
          <p:nvPr isPhoto="0" userDrawn="0"/>
        </p:nvSpPr>
        <p:spPr bwMode="auto">
          <a:xfrm flipH="0" flipV="0">
            <a:off x="1378673" y="45903"/>
            <a:ext cx="10813420" cy="85579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800" b="1" spc="15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2800" b="1" spc="150">
                <a:ln w="11430"/>
                <a:latin typeface="+mn-lt"/>
              </a:rPr>
              <a:t>Наличие </a:t>
            </a:r>
            <a:r>
              <a:rPr lang="ru-RU" sz="2800" b="1" spc="150">
                <a:ln w="11430"/>
                <a:latin typeface="+mn-lt"/>
              </a:rPr>
              <a:t>сильной государственной власти, которая стимулирует развитие экономики;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800" b="1" spc="150">
                <a:ln w="11430"/>
                <a:latin typeface="+mn-lt"/>
              </a:rPr>
              <a:t> Обеспечение </a:t>
            </a:r>
            <a:r>
              <a:rPr lang="ru-RU" sz="2800" b="1" spc="150">
                <a:ln w="11430"/>
                <a:latin typeface="+mn-lt"/>
              </a:rPr>
              <a:t>социальной справедливости и гражданского порядка;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800" b="1" spc="150">
                <a:ln w="11430"/>
                <a:latin typeface="+mn-lt"/>
              </a:rPr>
              <a:t> Существование </a:t>
            </a:r>
            <a:r>
              <a:rPr lang="ru-RU" sz="2800" b="1" spc="150">
                <a:ln w="11430"/>
                <a:latin typeface="+mn-lt"/>
              </a:rPr>
              <a:t>государственного и </a:t>
            </a:r>
            <a:r>
              <a:rPr lang="ru-RU" sz="2800" b="1" spc="150">
                <a:ln w="11430"/>
                <a:latin typeface="+mn-lt"/>
              </a:rPr>
              <a:t>частного </a:t>
            </a:r>
            <a:r>
              <a:rPr lang="ru-RU" sz="2800" b="1" spc="150">
                <a:ln w="11430"/>
                <a:latin typeface="+mn-lt"/>
              </a:rPr>
              <a:t>секторов экономики. </a:t>
            </a:r>
            <a:r>
              <a:rPr lang="ru-RU" sz="2800" b="1" spc="150">
                <a:ln w="11430"/>
                <a:latin typeface="+mn-lt"/>
              </a:rPr>
              <a:t>Частный сектор подчинен государственным интересам.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800" b="1" spc="150">
                <a:ln w="11430"/>
                <a:latin typeface="+mn-lt"/>
              </a:rPr>
              <a:t> Осуществление</a:t>
            </a:r>
            <a:r>
              <a:rPr lang="ru-RU" sz="2800" b="1" spc="150">
                <a:ln w="11430"/>
                <a:latin typeface="+mn-lt"/>
              </a:rPr>
              <a:t> </a:t>
            </a:r>
            <a:r>
              <a:rPr lang="ru-RU" sz="2800" b="1" spc="150">
                <a:ln w="11430"/>
                <a:latin typeface="+mn-lt"/>
              </a:rPr>
              <a:t>приватизации под контролем государства</a:t>
            </a:r>
            <a:r>
              <a:rPr lang="ru-RU" sz="2800" b="1" spc="150">
                <a:ln w="11430"/>
                <a:latin typeface="+mn-lt"/>
              </a:rPr>
              <a:t>, государственное </a:t>
            </a:r>
            <a:r>
              <a:rPr lang="ru-RU" sz="2800" b="1" spc="150">
                <a:ln w="11430"/>
                <a:latin typeface="+mn-lt"/>
              </a:rPr>
              <a:t>финансирование крупных </a:t>
            </a:r>
            <a:r>
              <a:rPr lang="ru-RU" sz="2800" b="1" spc="150">
                <a:ln w="11430"/>
                <a:latin typeface="+mn-lt"/>
              </a:rPr>
              <a:t>промышленных предприятий и колхозов;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800" b="1" spc="150">
                <a:ln w="11430"/>
                <a:latin typeface="+mn-lt"/>
              </a:rPr>
              <a:t> Повышение </a:t>
            </a:r>
            <a:r>
              <a:rPr lang="ru-RU" sz="2800" b="1" spc="150">
                <a:ln w="11430"/>
                <a:latin typeface="+mn-lt"/>
              </a:rPr>
              <a:t>конкурентоспособности </a:t>
            </a:r>
            <a:endParaRPr lang="ru-RU" sz="2800" b="1" spc="150">
              <a:ln w="11430"/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>
                <a:ln w="11430"/>
                <a:latin typeface="+mn-lt"/>
              </a:rPr>
              <a:t>отечественных </a:t>
            </a:r>
            <a:r>
              <a:rPr lang="ru-RU" sz="2800" b="1" spc="150">
                <a:ln w="11430"/>
                <a:latin typeface="+mn-lt"/>
              </a:rPr>
              <a:t>товаров;</a:t>
            </a:r>
            <a:endParaRPr lang="ru-RU" sz="2800" b="1" spc="149">
              <a:ln w="11430"/>
              <a:latin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49">
                <a:ln w="11430"/>
                <a:latin typeface="Arial"/>
              </a:rPr>
              <a:t>Многовекторные экономические </a:t>
            </a:r>
            <a:endParaRPr lang="ru-RU" sz="2800" b="1" spc="149">
              <a:ln w="11430"/>
              <a:latin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49">
                <a:ln w="11430"/>
                <a:latin typeface="Arial"/>
              </a:rPr>
              <a:t>связи; интеграция с СНГ</a:t>
            </a:r>
            <a:endParaRPr lang="ru-RU" sz="2800" b="1" spc="149">
              <a:ln w="11430"/>
              <a:latin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149">
              <a:ln w="11430"/>
              <a:latin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ru-RU" sz="2800" b="1" spc="150">
              <a:ln w="11430"/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150">
              <a:ln w="11430"/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29546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 flipH="0" flipV="0">
            <a:off x="1546986" y="11475"/>
            <a:ext cx="10466022" cy="64198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3200" b="1">
                <a:ln/>
                <a:latin typeface="+mn-lt"/>
              </a:rPr>
              <a:t> Гарантия </a:t>
            </a:r>
            <a:r>
              <a:rPr lang="ru-RU" sz="3200" b="1">
                <a:ln/>
                <a:latin typeface="+mn-lt"/>
              </a:rPr>
              <a:t>экономической безопасности </a:t>
            </a:r>
            <a:r>
              <a:rPr lang="ru-RU" sz="3200" b="1">
                <a:ln/>
                <a:latin typeface="+mn-lt"/>
              </a:rPr>
              <a:t>государства</a:t>
            </a:r>
            <a:r>
              <a:rPr lang="ru-RU" sz="3200" b="1">
                <a:ln/>
                <a:latin typeface="+mn-lt"/>
              </a:rPr>
              <a:t>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3200" b="1">
                <a:ln/>
                <a:latin typeface="+mn-lt"/>
              </a:rPr>
              <a:t> Повышение </a:t>
            </a:r>
            <a:r>
              <a:rPr lang="ru-RU" sz="3200" b="1">
                <a:ln/>
                <a:latin typeface="+mn-lt"/>
              </a:rPr>
              <a:t>материального благосостояния населения республики;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3200" b="1">
                <a:ln/>
                <a:latin typeface="+mn-lt"/>
              </a:rPr>
              <a:t> Развитие </a:t>
            </a:r>
            <a:r>
              <a:rPr lang="ru-RU" sz="3200" b="1">
                <a:ln/>
                <a:latin typeface="+mn-lt"/>
              </a:rPr>
              <a:t>экономических связей с Россией и странами СНГ;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3200" b="1">
                <a:ln/>
                <a:latin typeface="+mn-lt"/>
              </a:rPr>
              <a:t> Расширение </a:t>
            </a:r>
            <a:r>
              <a:rPr lang="ru-RU" sz="3200" b="1">
                <a:ln/>
                <a:latin typeface="+mn-lt"/>
              </a:rPr>
              <a:t>торговых связей со странами дальнего зарубежья;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3200" b="1">
                <a:ln/>
                <a:latin typeface="+mn-lt"/>
              </a:rPr>
              <a:t> Создание </a:t>
            </a:r>
            <a:r>
              <a:rPr lang="ru-RU" sz="3200" b="1">
                <a:ln/>
                <a:latin typeface="+mn-lt"/>
              </a:rPr>
              <a:t>совместных с западными фирмами предприятий.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endParaRPr lang="ru-RU" sz="2800" b="1">
              <a:ln/>
              <a:latin typeface="+mn-lt"/>
            </a:endParaRPr>
          </a:p>
        </p:txBody>
      </p:sp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9546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37192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4417" y="286120"/>
            <a:ext cx="7838982" cy="6070228"/>
          </a:xfrm>
          <a:prstGeom prst="rect">
            <a:avLst/>
          </a:prstGeom>
        </p:spPr>
      </p:pic>
      <p:sp>
        <p:nvSpPr>
          <p:cNvPr id="639859108" name="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 flipH="0" flipV="0">
            <a:off x="8724899" y="480873"/>
            <a:ext cx="3242405" cy="5696089"/>
          </a:xfrm>
        </p:spPr>
        <p:txBody>
          <a:bodyPr vert="eaVert"/>
          <a:lstStyle/>
          <a:p>
            <a:pPr>
              <a:defRPr/>
            </a:pPr>
            <a:r>
              <a:rPr b="1"/>
              <a:t>Первая из республик вышла на докризисный уровень (1990)</a:t>
            </a:r>
            <a:endParaRPr b="1"/>
          </a:p>
        </p:txBody>
      </p:sp>
      <p:sp>
        <p:nvSpPr>
          <p:cNvPr id="815892964" name="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>
              <a:defRPr/>
            </a:pPr>
            <a:endParaRPr/>
          </a:p>
        </p:txBody>
      </p:sp>
      <p:sp>
        <p:nvSpPr>
          <p:cNvPr id="1645645943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9575519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9445315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3759129" name=""/>
          <p:cNvSpPr/>
          <p:nvPr/>
        </p:nvSpPr>
        <p:spPr bwMode="auto">
          <a:xfrm flipH="0" flipV="0">
            <a:off x="8277523" y="406892"/>
            <a:ext cx="3689781" cy="622361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506505" y="206566"/>
            <a:ext cx="11338192" cy="618551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В 1996 г.</a:t>
            </a:r>
            <a:r>
              <a:rPr lang="ru-RU" sz="3600" b="1"/>
              <a:t> разработана: </a:t>
            </a:r>
            <a:endParaRPr sz="3600"/>
          </a:p>
          <a:p>
            <a:pPr algn="ctr">
              <a:defRPr/>
            </a:pPr>
            <a:r>
              <a:rPr lang="ru-RU" sz="3600" b="1"/>
              <a:t>Национальная стратегия устойчивого развития Республики Беларусь до 2010 г., </a:t>
            </a:r>
            <a:endParaRPr sz="3600"/>
          </a:p>
          <a:p>
            <a:pPr algn="ctr">
              <a:defRPr/>
            </a:pPr>
            <a:r>
              <a:rPr lang="ru-RU" sz="3600" b="1"/>
              <a:t>В этом же году на Первом </a:t>
            </a:r>
            <a:r>
              <a:rPr lang="ru-RU" sz="3600" b="1">
                <a:highlight>
                  <a:srgbClr val="FFFF00"/>
                </a:highlight>
              </a:rPr>
              <a:t>Всебелорусском народном собрании были утверждены</a:t>
            </a:r>
            <a:r>
              <a:rPr lang="ru-RU" sz="3600" b="1"/>
              <a:t> «Основные направления социально-экономического развития Беларуси на 1996—2000 гг.»; 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206517" y="0"/>
            <a:ext cx="11118680" cy="822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>
                <a:ln w="11430"/>
                <a:solidFill>
                  <a:srgbClr val="C00000"/>
                </a:solidFill>
                <a:latin typeface="+mn-lt"/>
              </a:rPr>
              <a:t>Результаты распада СССР</a:t>
            </a:r>
            <a:endParaRPr/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695404" y="850028"/>
            <a:ext cx="10477668" cy="49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Char char="*"/>
              <a:defRPr/>
            </a:pPr>
            <a:r>
              <a:rPr lang="ru-RU" sz="3200" b="1">
                <a:ln w="50800"/>
                <a:latin typeface="+mn-lt"/>
              </a:rPr>
              <a:t> Экономические </a:t>
            </a:r>
            <a:r>
              <a:rPr lang="ru-RU" sz="3200" b="1">
                <a:ln w="50800"/>
                <a:latin typeface="+mn-lt"/>
              </a:rPr>
              <a:t>связи между бывшими советскими республиками были </a:t>
            </a:r>
            <a:r>
              <a:rPr lang="ru-RU" sz="3200" b="1">
                <a:ln w="50800"/>
                <a:latin typeface="+mn-lt"/>
              </a:rPr>
              <a:t>разрушены</a:t>
            </a:r>
            <a:r>
              <a:rPr lang="ru-RU" sz="3200" b="1">
                <a:ln w="50800"/>
                <a:latin typeface="+mn-lt"/>
              </a:rPr>
              <a:t>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*"/>
              <a:defRPr/>
            </a:pPr>
            <a:r>
              <a:rPr lang="ru-RU" sz="3200" b="1">
                <a:ln w="50800"/>
                <a:latin typeface="+mn-lt"/>
              </a:rPr>
              <a:t> Падение </a:t>
            </a:r>
            <a:r>
              <a:rPr lang="ru-RU" sz="3200" b="1">
                <a:ln w="50800"/>
                <a:latin typeface="+mn-lt"/>
              </a:rPr>
              <a:t>уровня показателей </a:t>
            </a:r>
            <a:r>
              <a:rPr lang="ru-RU" sz="3200" b="1">
                <a:ln w="50800"/>
                <a:latin typeface="+mn-lt"/>
              </a:rPr>
              <a:t>промышленного </a:t>
            </a:r>
            <a:r>
              <a:rPr lang="ru-RU" sz="3200" b="1">
                <a:ln w="50800"/>
                <a:latin typeface="+mn-lt"/>
              </a:rPr>
              <a:t>производства и сельского </a:t>
            </a:r>
            <a:r>
              <a:rPr lang="ru-RU" sz="3200" b="1">
                <a:ln w="50800"/>
                <a:latin typeface="+mn-lt"/>
              </a:rPr>
              <a:t>хозяйства</a:t>
            </a:r>
            <a:r>
              <a:rPr lang="ru-RU" sz="3200" b="1">
                <a:ln w="50800"/>
                <a:latin typeface="+mn-lt"/>
              </a:rPr>
              <a:t>;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*"/>
              <a:defRPr/>
            </a:pPr>
            <a:r>
              <a:rPr lang="ru-RU" sz="3200" b="1">
                <a:ln w="50800"/>
                <a:latin typeface="+mn-lt"/>
              </a:rPr>
              <a:t>Резкое снижение доходов, обесценивание денежных сбережений населения во время инфляции;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1.bp.blogspot.com/-JrQrFQ3onJE/T-b1pR3OCaI/AAAAAAAAGCg/3hXvE8XBU1E/s1600/Belarus+map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612172" y="4074113"/>
            <a:ext cx="4140717" cy="2847866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1" hidden="0"/>
          <p:cNvSpPr/>
          <p:nvPr isPhoto="0" userDrawn="0"/>
        </p:nvSpPr>
        <p:spPr bwMode="auto">
          <a:xfrm flipH="0" flipV="0">
            <a:off x="1430973" y="103282"/>
            <a:ext cx="10769954" cy="70816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800000"/>
                </a:solidFill>
              </a:rPr>
              <a:t>В качестве главных задач выделялись: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3600" b="1">
                <a:highlight>
                  <a:srgbClr val="FFFF00"/>
                </a:highlight>
              </a:rPr>
              <a:t>рост экспорта</a:t>
            </a:r>
            <a:r>
              <a:rPr lang="ru-RU" sz="3600" b="1"/>
              <a:t> белорусских товаров, </a:t>
            </a:r>
            <a:endParaRPr sz="3600"/>
          </a:p>
          <a:p>
            <a:pPr marL="457200" indent="-457200">
              <a:buFont typeface="Wingdings"/>
              <a:buChar char="ü"/>
              <a:defRPr/>
            </a:pPr>
            <a:r>
              <a:rPr lang="ru-RU" sz="3600" b="1">
                <a:highlight>
                  <a:srgbClr val="FFFF00"/>
                </a:highlight>
              </a:rPr>
              <a:t>строительство жилья </a:t>
            </a:r>
            <a:r>
              <a:rPr lang="ru-RU" sz="3600" b="1"/>
              <a:t>для жителей города и села,</a:t>
            </a:r>
            <a:endParaRPr sz="3600"/>
          </a:p>
          <a:p>
            <a:pPr marL="457200" indent="-457200">
              <a:buFont typeface="Wingdings"/>
              <a:buChar char="ü"/>
              <a:defRPr/>
            </a:pPr>
            <a:r>
              <a:rPr lang="ru-RU" sz="3600" b="1">
                <a:highlight>
                  <a:srgbClr val="FFFF00"/>
                </a:highlight>
              </a:rPr>
              <a:t>обеспечение населения продуктами питания.</a:t>
            </a:r>
            <a:r>
              <a:rPr lang="ru-RU" sz="3600" b="1"/>
              <a:t> 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1.bp.blogspot.com/-JrQrFQ3onJE/T-b1pR3OCaI/AAAAAAAAGCg/3hXvE8XBU1E/s1600/Belarus+map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83498" y="2365217"/>
            <a:ext cx="7350603" cy="3810829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2" hidden="0"/>
          <p:cNvSpPr/>
          <p:nvPr isPhoto="0" userDrawn="0"/>
        </p:nvSpPr>
        <p:spPr bwMode="auto">
          <a:xfrm flipH="0" flipV="0">
            <a:off x="1583497" y="332655"/>
            <a:ext cx="10465257" cy="6283141"/>
          </a:xfrm>
          <a:prstGeom prst="rect">
            <a:avLst/>
          </a:prstGeom>
          <a:solidFill>
            <a:schemeClr val="accent6">
              <a:lumMod val="60000"/>
              <a:lumOff val="40000"/>
              <a:alpha val="19000"/>
            </a:schemeClr>
          </a:solidFill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Уже в 2000 г. </a:t>
            </a:r>
            <a:r>
              <a:rPr lang="ru-RU" sz="2800" b="1"/>
              <a:t>удалось не только достичь, но и превзойти на 10 % уровень 1990 г</a:t>
            </a:r>
            <a:r>
              <a:rPr lang="ru-RU" sz="2800" b="1"/>
              <a:t>.: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по </a:t>
            </a:r>
            <a:r>
              <a:rPr lang="ru-RU" sz="2800" b="1"/>
              <a:t>производству товаров народного потребления, </a:t>
            </a:r>
            <a:endParaRPr lang="ru-RU" sz="2800" b="1"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ва­ловой </a:t>
            </a:r>
            <a:r>
              <a:rPr lang="ru-RU" sz="2800" b="1"/>
              <a:t>внутренний продукт увеличился на 36 %, </a:t>
            </a:r>
            <a:endParaRPr lang="ru-RU" sz="2800" b="1"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продукция </a:t>
            </a:r>
            <a:r>
              <a:rPr lang="ru-RU" sz="2800" b="1"/>
              <a:t>промыш­ленности — на 65 %. </a:t>
            </a:r>
            <a:endParaRPr lang="ru-RU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583010" y="436084"/>
            <a:ext cx="10817950" cy="6139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следующей пятилетке </a:t>
            </a:r>
            <a:endParaRPr sz="3600" b="1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3600" b="1"/>
              <a:t>валовой </a:t>
            </a:r>
            <a:r>
              <a:rPr lang="ru-RU" sz="3600" b="1"/>
              <a:t>внутренний продукт и объем промышленной продукции еще возросли примерно на 30 %, </a:t>
            </a:r>
            <a:endParaRPr sz="3600" b="1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3600" b="1"/>
              <a:t>а </a:t>
            </a:r>
            <a:r>
              <a:rPr lang="ru-RU" sz="3600" b="1"/>
              <a:t>средняя заработная плата была доведена до 250 долларов в эквиваленте.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1.bp.blogspot.com/-JrQrFQ3onJE/T-b1pR3OCaI/AAAAAAAAGCg/3hXvE8XBU1E/s1600/Belarus+map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83498" y="2187828"/>
            <a:ext cx="7692763" cy="4562899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2" hidden="0"/>
          <p:cNvSpPr/>
          <p:nvPr isPhoto="0" userDrawn="0"/>
        </p:nvSpPr>
        <p:spPr bwMode="auto">
          <a:xfrm>
            <a:off x="1583497" y="116631"/>
            <a:ext cx="10608644" cy="3017555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800000"/>
                </a:solidFill>
              </a:rPr>
              <a:t>В  2001 г. </a:t>
            </a:r>
            <a:r>
              <a:rPr lang="ru-RU" sz="2600" b="1"/>
              <a:t>на Втором Всебелорусском народном собрании были приняты основные положения Программы социально-экономического развития Республики Беларусь на 2001—2005 гг.</a:t>
            </a:r>
            <a:endParaRPr/>
          </a:p>
          <a:p>
            <a:pPr>
              <a:defRPr/>
            </a:pPr>
            <a:r>
              <a:rPr lang="ru-RU" sz="2600" b="1"/>
              <a:t> Стратегическим курсом стал лозунг «За сильную и процветающую Беларусь». </a:t>
            </a:r>
            <a:endParaRPr/>
          </a:p>
        </p:txBody>
      </p:sp>
      <p:sp>
        <p:nvSpPr>
          <p:cNvPr id="7" name="Прямоугольник 3" hidden="0"/>
          <p:cNvSpPr/>
          <p:nvPr isPhoto="0" userDrawn="0"/>
        </p:nvSpPr>
        <p:spPr bwMode="auto">
          <a:xfrm flipH="0" flipV="0">
            <a:off x="7223733" y="8079899"/>
            <a:ext cx="4968408" cy="45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endParaRPr lang="ru-RU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8341775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8674981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6939637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159307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46815" y="92306"/>
            <a:ext cx="10767710" cy="7000581"/>
          </a:xfrm>
          <a:prstGeom prst="rect">
            <a:avLst/>
          </a:prstGeom>
        </p:spPr>
      </p:pic>
      <p:pic>
        <p:nvPicPr>
          <p:cNvPr id="435035281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6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276986" y="378704"/>
            <a:ext cx="11751324" cy="188204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3600" b="1">
                <a:solidFill>
                  <a:srgbClr val="800000"/>
                </a:solidFill>
              </a:rPr>
              <a:t>Выполнение программы вывело нашу страну на путь экономического роста:</a:t>
            </a:r>
            <a:endParaRPr sz="3600"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628914" y="2501746"/>
            <a:ext cx="10787348" cy="456740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marL="457200" indent="-457200" algn="l">
              <a:buFont typeface="Wingdings"/>
              <a:buChar char="ü"/>
              <a:defRPr/>
            </a:pPr>
            <a:r>
              <a:rPr lang="ru-RU" sz="2600" b="1"/>
              <a:t>по производству мяса, молока, картофеля на душу населения наша страна в 2005 г. стала</a:t>
            </a:r>
            <a:endParaRPr sz="26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2600" b="1"/>
              <a:t>лидером в СНГ;</a:t>
            </a:r>
            <a:endParaRPr sz="26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2600" b="1"/>
              <a:t> «</a:t>
            </a:r>
            <a:r>
              <a:rPr lang="ru-RU" sz="2600" b="1"/>
              <a:t>БелАЗ</a:t>
            </a:r>
            <a:r>
              <a:rPr lang="ru-RU" sz="2600" b="1"/>
              <a:t>» входит в число ведущих мировых концернов по производству карьерной техники;</a:t>
            </a:r>
            <a:endParaRPr sz="26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2600" b="1"/>
              <a:t> «Агрокомбинат “Снов”» стал настоящей визитной карточкой агропромышленного комплекса нашей страны;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vomoskovsk-travel.ru/wp-content/uploads/2015/03/belarus0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35400" y="55485"/>
            <a:ext cx="11024362" cy="6849750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1" hidden="0"/>
          <p:cNvSpPr/>
          <p:nvPr isPhoto="0" userDrawn="0"/>
        </p:nvSpPr>
        <p:spPr bwMode="auto">
          <a:xfrm>
            <a:off x="1432056" y="399072"/>
            <a:ext cx="10590614" cy="4480596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Принятая Третьим Всебелорусским народным собранием </a:t>
            </a:r>
            <a:r>
              <a:rPr lang="ru-RU" sz="3600" b="1">
                <a:solidFill>
                  <a:srgbClr val="800000"/>
                </a:solidFill>
              </a:rPr>
              <a:t>в 2006 г. </a:t>
            </a:r>
            <a:r>
              <a:rPr lang="ru-RU" sz="2800" b="1"/>
              <a:t>Программа социально-экономического развития Республики</a:t>
            </a:r>
            <a:endParaRPr/>
          </a:p>
          <a:p>
            <a:pPr>
              <a:defRPr/>
            </a:pPr>
            <a:r>
              <a:rPr lang="ru-RU" sz="2800" b="1"/>
              <a:t>Беларусь на 2006—2010 гг. была направлена на обеспечение социально-экономического развития нашей страны в рамках постепенного перехода к постиндустриальному (информационному) обществу.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659517" y="240993"/>
            <a:ext cx="10817950" cy="627731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lang="ru-RU" sz="3600" b="1">
                <a:solidFill>
                  <a:srgbClr val="800000"/>
                </a:solidFill>
              </a:rPr>
              <a:t>Главной целью </a:t>
            </a:r>
            <a:r>
              <a:rPr lang="ru-RU" sz="3600" b="1"/>
              <a:t>такого развития остается дальнейший </a:t>
            </a:r>
            <a:r>
              <a:rPr lang="ru-RU" sz="3600" b="1">
                <a:solidFill>
                  <a:srgbClr val="800000"/>
                </a:solidFill>
              </a:rPr>
              <a:t>рост благосостояния населения </a:t>
            </a:r>
            <a:r>
              <a:rPr lang="ru-RU" sz="3600" b="1"/>
              <a:t>на основе повышения конкурентоспособности экономики и создания государства, удобного для жизни людей. </a:t>
            </a:r>
            <a:endParaRPr sz="3600"/>
          </a:p>
          <a:p>
            <a:pPr algn="l">
              <a:defRPr/>
            </a:pPr>
            <a:r>
              <a:rPr lang="ru-RU" sz="3600" b="1">
                <a:solidFill>
                  <a:srgbClr val="800000"/>
                </a:solidFill>
              </a:rPr>
              <a:t>Девиз пятилетки — «Государство для народа».</a:t>
            </a:r>
            <a:endParaRPr sz="3600" b="1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264643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18033566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114305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72924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12524" y="73980"/>
            <a:ext cx="10062305" cy="6803548"/>
          </a:xfrm>
          <a:prstGeom prst="rect">
            <a:avLst/>
          </a:prstGeom>
        </p:spPr>
      </p:pic>
      <p:pic>
        <p:nvPicPr>
          <p:cNvPr id="1714286667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0" y="0"/>
            <a:ext cx="166550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school4.tomsk.ru/upload/news/345/144792257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8249"/>
            <a:ext cx="12112733" cy="6849751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2" hidden="0"/>
          <p:cNvSpPr/>
          <p:nvPr isPhoto="0" userDrawn="0"/>
        </p:nvSpPr>
        <p:spPr bwMode="auto">
          <a:xfrm flipH="0" flipV="0">
            <a:off x="1395182" y="8248"/>
            <a:ext cx="10782492" cy="45132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2800" b="1"/>
              <a:t>Во второй половине 2008 г экономическая ситуация в стране осложнилась. </a:t>
            </a:r>
            <a:endParaRPr/>
          </a:p>
          <a:p>
            <a:pPr>
              <a:defRPr/>
            </a:pPr>
            <a:endParaRPr lang="ru-RU" sz="2800" b="1"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мировой финансовый кризис,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изменение Российской Федерацией условий поставок энергетических ресурсов.</a:t>
            </a:r>
            <a:endParaRPr/>
          </a:p>
          <a:p>
            <a:pPr>
              <a:defRPr/>
            </a:pPr>
            <a:endParaRPr lang="ru-RU" sz="2800" b="1"/>
          </a:p>
        </p:txBody>
      </p:sp>
      <p:sp>
        <p:nvSpPr>
          <p:cNvPr id="7" name="Прямоугольник 3" hidden="0"/>
          <p:cNvSpPr/>
          <p:nvPr isPhoto="0" userDrawn="0"/>
        </p:nvSpPr>
        <p:spPr bwMode="auto">
          <a:xfrm>
            <a:off x="1198021" y="764703"/>
            <a:ext cx="10983012" cy="701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</a:rPr>
              <a:t>Причины осложнения ситуации</a:t>
            </a:r>
            <a:endParaRPr lang="ru-RU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8" name="Прямоугольник 4" hidden="0"/>
          <p:cNvSpPr/>
          <p:nvPr isPhoto="0" userDrawn="0"/>
        </p:nvSpPr>
        <p:spPr bwMode="auto">
          <a:xfrm flipH="0" flipV="0">
            <a:off x="3491298" y="3132921"/>
            <a:ext cx="4899856" cy="50493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>
              <a:defRPr/>
            </a:pPr>
            <a:endParaRPr lang="ru-RU" sz="4400" b="1" cap="none" spc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12242529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5D2D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873734" y="413131"/>
            <a:ext cx="10825391" cy="8907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Результаты:</a:t>
            </a:r>
            <a:endParaRPr sz="3600"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506505" y="1400060"/>
            <a:ext cx="11047469" cy="4955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marL="457200" indent="-457200" algn="l">
              <a:buFont typeface="Wingdings"/>
              <a:buChar char="ü"/>
              <a:defRPr/>
            </a:pPr>
            <a:r>
              <a:rPr lang="ru-RU" sz="2600" b="1"/>
              <a:t>ВВП Беларуси в 2006—2010 гг. возрос более, чем на </a:t>
            </a:r>
            <a:endParaRPr sz="2600"/>
          </a:p>
          <a:p>
            <a:pPr algn="l">
              <a:defRPr/>
            </a:pPr>
            <a:r>
              <a:rPr lang="ru-RU" sz="2600" b="1"/>
              <a:t>      40 %, </a:t>
            </a:r>
            <a:endParaRPr sz="26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2600" b="1"/>
              <a:t>инвестиции в основной капитал — более чем в 2 раза, </a:t>
            </a:r>
            <a:endParaRPr sz="2600"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реальные денежные доходы населения — на 75 %,</a:t>
            </a:r>
            <a:r>
              <a:rPr lang="ru-RU" sz="26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построено 185 новых предприятий, модернизировано свыше 320. </a:t>
            </a:r>
            <a:endParaRPr sz="2600"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декабре 2010 г. средняя заработная плата в Беларуси достигла 500 долларов в эквиваленте. 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vomoskovsk-travel.ru/wp-content/uploads/2015/03/belarus0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199457" y="8250"/>
            <a:ext cx="11024362" cy="6849750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2" hidden="0"/>
          <p:cNvSpPr/>
          <p:nvPr isPhoto="0" userDrawn="0"/>
        </p:nvSpPr>
        <p:spPr bwMode="auto">
          <a:xfrm flipH="0" flipV="0">
            <a:off x="1448913" y="22717"/>
            <a:ext cx="10783800" cy="6835281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7030A0"/>
                </a:solidFill>
              </a:rPr>
              <a:t>Значительные успехи были достигнуты в социальной сфере.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Интенсивно происходило строительство жилья.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 Уровень регистрируемой безработицы снизился в 2010 г. к социально допустимой границе в 0,9 %.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 Уровень бедности с 47 % в 1999 г. снизился до 6 % в 2008 г.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3200" b="1">
                <a:solidFill>
                  <a:srgbClr val="800000"/>
                </a:solidFill>
              </a:rPr>
              <a:t>В 2011 г. </a:t>
            </a:r>
            <a:r>
              <a:rPr lang="ru-RU" sz="2600" b="1"/>
              <a:t>Беларусь по индексу человеческого развития оказалась на </a:t>
            </a:r>
            <a:r>
              <a:rPr lang="ru-RU" sz="3200" b="1">
                <a:solidFill>
                  <a:srgbClr val="800000"/>
                </a:solidFill>
              </a:rPr>
              <a:t>65-м месте </a:t>
            </a:r>
            <a:r>
              <a:rPr lang="ru-RU" sz="2600" b="1"/>
              <a:t>среди 187 стран мира.</a:t>
            </a:r>
            <a:endParaRPr lang="ru-RU"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rtschool4.tomsk.ru/upload/news/345/144792257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8249"/>
            <a:ext cx="12112733" cy="6849751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5" hidden="0"/>
          <p:cNvSpPr/>
          <p:nvPr isPhoto="0" userDrawn="0"/>
        </p:nvSpPr>
        <p:spPr bwMode="auto">
          <a:xfrm flipH="0" flipV="0">
            <a:off x="1363902" y="181956"/>
            <a:ext cx="10782444" cy="59691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Более 10 % годового прироста дала промышленность.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По темпам роста производства основных видов сельскохозяйственной продукции в расчете на душу населения Беларусь занимала в эти годы первое место среди стран СНГ.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600" b="1"/>
              <a:t>Выполнялась программа строительства </a:t>
            </a:r>
            <a:r>
              <a:rPr lang="ru-RU" sz="2600" b="1"/>
              <a:t>агрогородков</a:t>
            </a:r>
            <a:r>
              <a:rPr lang="ru-RU" sz="2600" b="1"/>
              <a:t>. </a:t>
            </a:r>
            <a:endParaRPr/>
          </a:p>
          <a:p>
            <a:pPr>
              <a:defRPr/>
            </a:pPr>
            <a:r>
              <a:rPr lang="ru-RU" sz="2600" b="1"/>
              <a:t>.</a:t>
            </a:r>
            <a:endParaRPr lang="ru-RU"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5D2D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45300" y="286897"/>
            <a:ext cx="11292288" cy="6219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marL="457200" indent="-457200" algn="l">
              <a:buFont typeface="Wingdings"/>
              <a:buChar char="ü"/>
              <a:defRPr/>
            </a:pPr>
            <a:r>
              <a:rPr lang="ru-RU" sz="3000" b="1"/>
              <a:t>Осуществлялась </a:t>
            </a:r>
            <a:r>
              <a:rPr lang="ru-RU" sz="3000" b="1">
                <a:solidFill>
                  <a:srgbClr val="7030A0"/>
                </a:solidFill>
              </a:rPr>
              <a:t>Государственная программа возрождения и развития села на 2005— 2010 гг. </a:t>
            </a:r>
            <a:endParaRPr sz="30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3000" b="1">
                <a:solidFill>
                  <a:srgbClr val="800000"/>
                </a:solidFill>
              </a:rPr>
              <a:t>Ее цель заключалась </a:t>
            </a:r>
            <a:r>
              <a:rPr lang="ru-RU" sz="3000" b="1"/>
              <a:t>в совершенствовании агропромышленного комплекса за счет привлечения в аграрную отрасль ресурсов промышленных предприятий, отечественного капитала и технологического переоснащения </a:t>
            </a:r>
            <a:endParaRPr sz="3000"/>
          </a:p>
          <a:p>
            <a:pPr algn="l">
              <a:defRPr/>
            </a:pPr>
            <a:r>
              <a:rPr lang="ru-RU" sz="3000" b="1"/>
              <a:t>     сельскохозяйственного производства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tschool4.tomsk.ru/upload/news/345/144792257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24430" y="7339"/>
            <a:ext cx="12216430" cy="6827334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5" hidden="0"/>
          <p:cNvSpPr/>
          <p:nvPr isPhoto="0" userDrawn="0"/>
        </p:nvSpPr>
        <p:spPr bwMode="auto">
          <a:xfrm flipH="0" flipV="0">
            <a:off x="1583497" y="8249"/>
            <a:ext cx="10608644" cy="43525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Однако в 2010 г. не удалось выполнить: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прогнозные показатели по росту ВВП,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производству сельскохозяйственной продукции,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выходу на положительное внешнеторговое сальдо.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5D2D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123974" y="390180"/>
            <a:ext cx="11139276" cy="6426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Четвертое Всебелорусское народное собрание в декабре 2010 г.</a:t>
            </a:r>
            <a:r>
              <a:rPr lang="ru-RU" sz="3600" b="1"/>
              <a:t> утвердило </a:t>
            </a:r>
            <a:r>
              <a:rPr lang="ru-RU" sz="3600" b="1">
                <a:solidFill>
                  <a:srgbClr val="FF0000"/>
                </a:solidFill>
              </a:rPr>
              <a:t>Программу социально-экономического развития Республики Беларусь на 2011—2015 гг.</a:t>
            </a:r>
            <a:endParaRPr sz="3600"/>
          </a:p>
          <a:p>
            <a:pPr algn="l">
              <a:defRPr/>
            </a:pPr>
            <a:r>
              <a:rPr lang="ru-RU" sz="3600" b="1">
                <a:solidFill>
                  <a:schemeClr val="accent5">
                    <a:lumMod val="75000"/>
                  </a:schemeClr>
                </a:solidFill>
              </a:rPr>
              <a:t>Стратегическая цель программы </a:t>
            </a:r>
            <a:r>
              <a:rPr lang="ru-RU" sz="3600" b="1"/>
              <a:t>— войти в число </a:t>
            </a:r>
            <a:r>
              <a:rPr lang="ru-RU" sz="3600" b="1">
                <a:solidFill>
                  <a:srgbClr val="FF0000"/>
                </a:solidFill>
              </a:rPr>
              <a:t>первых 50 стран </a:t>
            </a:r>
            <a:r>
              <a:rPr lang="ru-RU" sz="3600" b="1"/>
              <a:t>по индексу развития человеческого потенциала. 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5631926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1623279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19347846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1778919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83057" y="0"/>
            <a:ext cx="10459951" cy="6845040"/>
          </a:xfrm>
          <a:prstGeom prst="rect">
            <a:avLst/>
          </a:prstGeom>
        </p:spPr>
      </p:pic>
      <p:pic>
        <p:nvPicPr>
          <p:cNvPr id="1674453031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6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vomoskovsk-travel.ru/wp-content/uploads/2015/03/belarus0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266812" y="3718192"/>
            <a:ext cx="4957004" cy="3139805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409700" cy="6858000"/>
          </a:xfrm>
          <a:prstGeom prst="rect">
            <a:avLst/>
          </a:prstGeom>
          <a:noFill/>
        </p:spPr>
      </p:pic>
      <p:sp>
        <p:nvSpPr>
          <p:cNvPr id="6" name="Прямоугольник 2" hidden="0"/>
          <p:cNvSpPr/>
          <p:nvPr isPhoto="0" userDrawn="0"/>
        </p:nvSpPr>
        <p:spPr bwMode="auto">
          <a:xfrm flipH="0" flipV="0">
            <a:off x="1636866" y="527111"/>
            <a:ext cx="10006917" cy="448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800000"/>
                </a:solidFill>
              </a:rPr>
              <a:t>Были определены пять важнейших составляющих уровня и качества жизни граждан Беларуси:</a:t>
            </a:r>
            <a:endParaRPr/>
          </a:p>
          <a:p>
            <a:pPr>
              <a:defRPr/>
            </a:pPr>
            <a:r>
              <a:rPr lang="ru-RU" sz="3600" b="1"/>
              <a:t>1)	крепкая семья;</a:t>
            </a:r>
            <a:endParaRPr/>
          </a:p>
          <a:p>
            <a:pPr>
              <a:defRPr/>
            </a:pPr>
            <a:r>
              <a:rPr lang="ru-RU" sz="3600" b="1"/>
              <a:t>2)	здоровье;</a:t>
            </a:r>
            <a:endParaRPr/>
          </a:p>
          <a:p>
            <a:pPr>
              <a:defRPr/>
            </a:pPr>
            <a:r>
              <a:rPr lang="ru-RU" sz="3600" b="1"/>
              <a:t>3)	образование;</a:t>
            </a:r>
            <a:endParaRPr/>
          </a:p>
          <a:p>
            <a:pPr>
              <a:defRPr/>
            </a:pPr>
            <a:r>
              <a:rPr lang="ru-RU" sz="3600" b="1"/>
              <a:t>4)	реальные доходы;</a:t>
            </a:r>
            <a:endParaRPr/>
          </a:p>
          <a:p>
            <a:pPr>
              <a:defRPr/>
            </a:pPr>
            <a:r>
              <a:rPr lang="ru-RU" sz="3600" b="1"/>
              <a:t>5)	комфортность жизни.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vomoskovsk-travel.ru/wp-content/uploads/2015/03/belarus0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740386" y="4693644"/>
            <a:ext cx="3483432" cy="2164355"/>
          </a:xfrm>
          <a:prstGeom prst="rect">
            <a:avLst/>
          </a:prstGeom>
          <a:noFill/>
        </p:spPr>
      </p:pic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" y="0"/>
            <a:ext cx="1007433" cy="6858000"/>
          </a:xfrm>
          <a:prstGeom prst="rect">
            <a:avLst/>
          </a:prstGeom>
          <a:noFill/>
        </p:spPr>
      </p:pic>
      <p:sp>
        <p:nvSpPr>
          <p:cNvPr id="6" name="Прямоугольник 3" hidden="0"/>
          <p:cNvSpPr/>
          <p:nvPr isPhoto="0" userDrawn="0"/>
        </p:nvSpPr>
        <p:spPr bwMode="auto">
          <a:xfrm>
            <a:off x="1199454" y="736356"/>
            <a:ext cx="10561268" cy="393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обозначилась </a:t>
            </a:r>
            <a:r>
              <a:rPr lang="ru-RU" sz="2800" b="1"/>
              <a:t>нехватка валюты, </a:t>
            </a:r>
            <a:endParaRPr lang="ru-RU" sz="2800" b="1"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сказалось </a:t>
            </a:r>
            <a:r>
              <a:rPr lang="ru-RU" sz="2800" b="1"/>
              <a:t>многолетнее отрицательное сальдо торгового </a:t>
            </a:r>
            <a:r>
              <a:rPr lang="ru-RU" sz="2800" b="1"/>
              <a:t>баланса,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образовался явный дисбаланс между продуктивностью труда и размерами зарплат, население стало получать больше, чем зарабатывало, 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потребители отдавали предпочтение импортным товарам,</a:t>
            </a:r>
            <a:endParaRPr/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308222" y="11831"/>
            <a:ext cx="12710074" cy="701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</a:rPr>
              <a:t>Проблемы в реализации программы</a:t>
            </a:r>
            <a:endParaRPr lang="ru-RU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8" name="Прямоугольник 7" hidden="0"/>
          <p:cNvSpPr/>
          <p:nvPr isPhoto="0" userDrawn="0"/>
        </p:nvSpPr>
        <p:spPr bwMode="auto">
          <a:xfrm>
            <a:off x="1190620" y="4797151"/>
            <a:ext cx="10657277" cy="155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800000"/>
                </a:solidFill>
              </a:rPr>
              <a:t>В 2011 г. была проведена девальвация белорусского рубля, его цена за доллар снизилась в 2,9 раза. </a:t>
            </a:r>
            <a:endParaRPr lang="ru-RU" sz="3200" b="1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" y="0"/>
            <a:ext cx="911422" cy="6858000"/>
          </a:xfrm>
          <a:prstGeom prst="rect">
            <a:avLst/>
          </a:prstGeom>
          <a:noFill/>
        </p:spPr>
      </p:pic>
      <p:sp>
        <p:nvSpPr>
          <p:cNvPr id="5" name="Прямоугольник 3" hidden="0"/>
          <p:cNvSpPr/>
          <p:nvPr isPhoto="0" userDrawn="0"/>
        </p:nvSpPr>
        <p:spPr bwMode="auto">
          <a:xfrm flipH="0" flipV="0">
            <a:off x="1240962" y="436084"/>
            <a:ext cx="11095821" cy="8483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000" b="1">
                <a:solidFill>
                  <a:srgbClr val="7030A0"/>
                </a:solidFill>
              </a:rPr>
              <a:t>Правительством был разработан ряд мер по выходу на единый обменный курс валюты и преодолению социальных последствий сложившейся ситуации:</a:t>
            </a:r>
            <a:endParaRPr sz="3000"/>
          </a:p>
          <a:p>
            <a:pPr marL="457200" indent="-457200">
              <a:buFont typeface="Wingdings"/>
              <a:buChar char="ü"/>
              <a:defRPr/>
            </a:pPr>
            <a:r>
              <a:rPr lang="ru-RU" sz="3000" b="1"/>
              <a:t>создание новых наукоемких высокотехнологичных импортозамещающих производств; </a:t>
            </a:r>
            <a:endParaRPr sz="3000"/>
          </a:p>
          <a:p>
            <a:pPr marL="457200" indent="-457200">
              <a:buFont typeface="Wingdings"/>
              <a:buChar char="ü"/>
              <a:defRPr/>
            </a:pPr>
            <a:r>
              <a:rPr lang="ru-RU" sz="3000" b="1"/>
              <a:t>повышение эффективности агропромышленного комплекса; </a:t>
            </a:r>
            <a:endParaRPr sz="3000"/>
          </a:p>
          <a:p>
            <a:pPr marL="457200" indent="-457200">
              <a:buFont typeface="Wingdings"/>
              <a:buChar char="ü"/>
              <a:defRPr/>
            </a:pPr>
            <a:r>
              <a:rPr lang="ru-RU" sz="3000" b="1"/>
              <a:t>устойчивое развитие регионов в соответствии с Государственной программой развития малых и средних городов</a:t>
            </a:r>
            <a:r>
              <a:rPr lang="ru-RU" sz="2600" b="1"/>
              <a:t>;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arusfacts.by/upload/photo/belarus/mape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42832" y="-66039"/>
            <a:ext cx="10945216" cy="6924039"/>
          </a:xfrm>
          <a:prstGeom prst="rect">
            <a:avLst/>
          </a:prstGeom>
          <a:noFill/>
        </p:spPr>
      </p:pic>
      <p:sp>
        <p:nvSpPr>
          <p:cNvPr id="5" name="Прямоугольник 1" hidden="0"/>
          <p:cNvSpPr/>
          <p:nvPr isPhoto="0" userDrawn="0"/>
        </p:nvSpPr>
        <p:spPr bwMode="auto">
          <a:xfrm flipH="0" flipV="0">
            <a:off x="1391475" y="554854"/>
            <a:ext cx="10545027" cy="589460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>
                <a:ln w="11430"/>
                <a:latin typeface="+mn-lt"/>
              </a:rPr>
              <a:t>Реформирование народного хозяйства Беларуси в 1991-1994гг.</a:t>
            </a:r>
            <a:endParaRPr sz="4800"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>
                <a:ln w="11430"/>
                <a:latin typeface="+mn-lt"/>
              </a:rPr>
              <a:t>(«шоковая терапия»)</a:t>
            </a:r>
            <a:endParaRPr sz="4800"/>
          </a:p>
        </p:txBody>
      </p:sp>
      <p:pic>
        <p:nvPicPr>
          <p:cNvPr id="6" name="Picture 2" descr="bux" hidden="0"/>
          <p:cNvPicPr>
            <a:picLocks noChangeAspect="1" noChangeArrowheads="1" noCrop="1"/>
          </p:cNvPicPr>
          <p:nvPr isPhoto="0" userDrawn="0"/>
        </p:nvPicPr>
        <p:blipFill>
          <a:blip r:embed="rId3"/>
          <a:stretch/>
        </p:blipFill>
        <p:spPr bwMode="auto">
          <a:xfrm>
            <a:off x="474969" y="4698522"/>
            <a:ext cx="3238500" cy="158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781926" y="263945"/>
            <a:ext cx="11154577" cy="621993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marL="457200" indent="-457200" algn="l">
              <a:buFont typeface="Wingdings"/>
              <a:buChar char="ü"/>
              <a:defRPr/>
            </a:pPr>
            <a:r>
              <a:rPr lang="ru-RU" sz="3000" b="1"/>
              <a:t>рост экспорта отечественных товаров; строительство качественного и доступного жилья. </a:t>
            </a:r>
            <a:endParaRPr sz="30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3000" b="1"/>
              <a:t>создаются условия для увеличения  инвестиций,</a:t>
            </a:r>
            <a:endParaRPr sz="3000"/>
          </a:p>
          <a:p>
            <a:pPr marL="457200" indent="-457200" algn="l">
              <a:buFont typeface="Wingdings"/>
              <a:buChar char="ü"/>
              <a:defRPr/>
            </a:pPr>
            <a:r>
              <a:rPr lang="ru-RU" sz="3000" b="1">
                <a:solidFill>
                  <a:srgbClr val="800000"/>
                </a:solidFill>
              </a:rPr>
              <a:t>декабрь 2010 г. -Директива № 4 </a:t>
            </a:r>
            <a:r>
              <a:rPr lang="ru-RU" sz="3000" b="1"/>
              <a:t>«О развитии предпринимательской инициативы и стимулировании деловой активности в Республике Беларусь»,</a:t>
            </a:r>
            <a:endParaRPr sz="3000"/>
          </a:p>
          <a:p>
            <a:pPr algn="l">
              <a:defRPr/>
            </a:pPr>
            <a:r>
              <a:rPr lang="ru-RU" sz="3000" b="1"/>
              <a:t> </a:t>
            </a:r>
            <a:r>
              <a:rPr lang="ru-RU" sz="3000" b="1"/>
              <a:t>     определившая правила ведения бизнеса.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" y="0"/>
            <a:ext cx="1007433" cy="6858000"/>
          </a:xfrm>
          <a:prstGeom prst="rect">
            <a:avLst/>
          </a:prstGeom>
          <a:noFill/>
        </p:spPr>
      </p:pic>
      <p:sp>
        <p:nvSpPr>
          <p:cNvPr id="5" name="Прямоугольник 2" hidden="0"/>
          <p:cNvSpPr/>
          <p:nvPr isPhoto="0" userDrawn="0"/>
        </p:nvSpPr>
        <p:spPr bwMode="auto">
          <a:xfrm flipH="0" flipV="0">
            <a:off x="1133854" y="108151"/>
            <a:ext cx="11036964" cy="78858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800000"/>
                </a:solidFill>
              </a:rPr>
              <a:t>19 апреля 2013 г. </a:t>
            </a:r>
            <a:r>
              <a:rPr lang="ru-RU" sz="2800" b="1"/>
              <a:t>разработаны</a:t>
            </a:r>
            <a:endParaRPr/>
          </a:p>
          <a:p>
            <a:pPr algn="ctr">
              <a:defRPr/>
            </a:pPr>
            <a:r>
              <a:rPr lang="ru-RU" sz="3600" b="1">
                <a:solidFill>
                  <a:srgbClr val="800000"/>
                </a:solidFill>
              </a:rPr>
              <a:t>«три мощных национальных проекта»: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модернизация экономики;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информатизация общества;</a:t>
            </a:r>
            <a:endParaRPr/>
          </a:p>
          <a:p>
            <a:pPr marL="457200" indent="-457200">
              <a:buFont typeface="Wingdings"/>
              <a:buChar char="ü"/>
              <a:defRPr/>
            </a:pPr>
            <a:r>
              <a:rPr lang="ru-RU" sz="2800" b="1"/>
              <a:t>поддержку молодежи и ее масштабное    </a:t>
            </a:r>
            <a:endParaRPr/>
          </a:p>
          <a:p>
            <a:pPr>
              <a:defRPr/>
            </a:pPr>
            <a:r>
              <a:rPr lang="ru-RU" sz="2800" b="1"/>
              <a:t>     привлечение к государственному строительству.</a:t>
            </a:r>
            <a:endParaRPr/>
          </a:p>
          <a:p>
            <a:pPr algn="ctr">
              <a:defRPr/>
            </a:pPr>
            <a:r>
              <a:rPr lang="ru-RU" sz="2800" b="1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800" b="1">
                <a:ln w="11430"/>
                <a:solidFill>
                  <a:srgbClr val="800000"/>
                </a:solidFill>
                <a:latin typeface="+mn-lt"/>
              </a:rPr>
              <a:t>Указами президента утверждены государственные программы </a:t>
            </a:r>
            <a:endParaRPr/>
          </a:p>
          <a:p>
            <a:pPr algn="ctr">
              <a:defRPr/>
            </a:pPr>
            <a:r>
              <a:rPr lang="ru-RU" sz="2800" b="1">
                <a:ln w="11430"/>
                <a:solidFill>
                  <a:srgbClr val="800000"/>
                </a:solidFill>
                <a:latin typeface="+mn-lt"/>
              </a:rPr>
              <a:t>«Молодежь Беларуси» и «Молодые таланты Беларуси» на 2006-2010гг.</a:t>
            </a:r>
            <a:endParaRPr/>
          </a:p>
          <a:p>
            <a:pPr>
              <a:defRPr/>
            </a:pPr>
            <a:endParaRPr lang="ru-RU" sz="2800" b="1"/>
          </a:p>
        </p:txBody>
      </p:sp>
      <p:sp>
        <p:nvSpPr>
          <p:cNvPr id="6" name="AutoShape 2" descr="https://thinktanks.by/files/401/602/vsebelorusskoe_sobranie101.jpg" hidden="0"/>
          <p:cNvSpPr>
            <a:spLocks noChangeArrowheads="1" noChangeAspect="1"/>
          </p:cNvSpPr>
          <p:nvPr isPhoto="0" userDrawn="0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4" descr="https://thinktanks.by/files/401/602/vsebelorusskoe_sobranie101.jpg" hidden="0"/>
          <p:cNvSpPr>
            <a:spLocks noChangeArrowheads="1" noChangeAspect="1"/>
          </p:cNvSpPr>
          <p:nvPr isPhoto="0" userDrawn="0"/>
        </p:nvSpPr>
        <p:spPr bwMode="auto">
          <a:xfrm>
            <a:off x="410633" y="7937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6" descr="https://thinktanks.by/files/401/602/vsebelorusskoe_sobranie101.jpg" hidden="0"/>
          <p:cNvSpPr>
            <a:spLocks noChangeArrowheads="1" noChangeAspect="1"/>
          </p:cNvSpPr>
          <p:nvPr isPhoto="0" userDrawn="0"/>
        </p:nvSpPr>
        <p:spPr bwMode="auto">
          <a:xfrm>
            <a:off x="613833" y="160337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8" descr="https://thinktanks.by/files/401/602/vsebelorusskoe_sobranie101.jpg" hidden="0"/>
          <p:cNvSpPr>
            <a:spLocks noChangeArrowheads="1" noChangeAspect="1"/>
          </p:cNvSpPr>
          <p:nvPr isPhoto="0" userDrawn="0"/>
        </p:nvSpPr>
        <p:spPr bwMode="auto">
          <a:xfrm>
            <a:off x="817033" y="312737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AutoShape 10" descr="https://thinktanks.by/files/401/602/vsebelorusskoe_sobranie101.jpg" hidden="0"/>
          <p:cNvSpPr>
            <a:spLocks noChangeArrowheads="1" noChangeAspect="1"/>
          </p:cNvSpPr>
          <p:nvPr isPhoto="0" userDrawn="0"/>
        </p:nvSpPr>
        <p:spPr bwMode="auto">
          <a:xfrm>
            <a:off x="1020233" y="465137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 flipH="0" flipV="0">
            <a:off x="843132" y="68855"/>
            <a:ext cx="11348962" cy="99649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Wingdings"/>
              <a:buChar char="ü"/>
              <a:defRPr/>
            </a:pPr>
            <a:r>
              <a:rPr lang="ru-RU" sz="2400" b="1"/>
              <a:t>Принимаются меры для улучшения жилищных условий </a:t>
            </a:r>
            <a:r>
              <a:rPr lang="ru-RU" sz="2400" b="1"/>
              <a:t>молодых семей </a:t>
            </a:r>
            <a:endParaRPr/>
          </a:p>
          <a:p>
            <a:pPr>
              <a:defRPr/>
            </a:pPr>
            <a:r>
              <a:rPr lang="ru-RU" sz="2400" b="1"/>
              <a:t> </a:t>
            </a:r>
            <a:r>
              <a:rPr lang="ru-RU" sz="2400" b="1"/>
              <a:t>    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1"/>
              <a:t>Действует система трудоустройства молодых людей</a:t>
            </a:r>
            <a:r>
              <a:rPr lang="ru-RU" sz="2400" b="1"/>
              <a:t> с гарантией первого рабочего места, </a:t>
            </a:r>
            <a:endParaRPr/>
          </a:p>
          <a:p>
            <a:pPr>
              <a:defRPr/>
            </a:pPr>
            <a:r>
              <a:rPr lang="ru-RU" sz="2400" b="1"/>
              <a:t>  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1"/>
              <a:t>Совершенствуется система поддержки участия молодых ученых в исследовательской работе, развития творческого потенциала талантливой молодежи. 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1"/>
              <a:t>Созданы и действуют Специальный фонд Президента Республики Беларусь по социальной поддержке одаренных учащихся и студентов и Специальный фонд по поддержке талантливой молодежи. </a:t>
            </a:r>
            <a:endParaRPr/>
          </a:p>
        </p:txBody>
      </p:sp>
      <p:pic>
        <p:nvPicPr>
          <p:cNvPr id="5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" y="0"/>
            <a:ext cx="100743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795757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7685702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9778278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728870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396067" y="55485"/>
            <a:ext cx="9871854" cy="6773682"/>
          </a:xfrm>
          <a:prstGeom prst="rect">
            <a:avLst/>
          </a:prstGeom>
        </p:spPr>
      </p:pic>
      <p:pic>
        <p:nvPicPr>
          <p:cNvPr id="2034905793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0" y="0"/>
            <a:ext cx="167475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718424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3273159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5797864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646350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28519" y="101723"/>
            <a:ext cx="10619058" cy="6753224"/>
          </a:xfrm>
          <a:prstGeom prst="rect">
            <a:avLst/>
          </a:prstGeom>
        </p:spPr>
      </p:pic>
      <p:pic>
        <p:nvPicPr>
          <p:cNvPr id="1789102351" name="Picture 8" descr="http://f-gl.ru/images/flag/Belarus/BelarusPattern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0" y="0"/>
            <a:ext cx="167475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019093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55249828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2050332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676337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4732" y="351407"/>
            <a:ext cx="11868418" cy="6269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14697" y="275421"/>
            <a:ext cx="11521806" cy="61625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 Свободное ценообразование,рыночное регулирование</a:t>
            </a:r>
            <a:r>
              <a:rPr lang="ru-RU" sz="2800" b="1">
                <a:ln w="50800"/>
                <a:latin typeface="+mn-lt"/>
              </a:rPr>
              <a:t>;</a:t>
            </a:r>
            <a:endParaRPr sz="280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 Функционирование </a:t>
            </a:r>
            <a:r>
              <a:rPr lang="ru-RU" sz="2800" b="1">
                <a:ln w="50800"/>
                <a:latin typeface="+mn-lt"/>
              </a:rPr>
              <a:t>производства на основе заинтересованности товаропроизводителей в получении прибыли, </a:t>
            </a:r>
            <a:endParaRPr sz="2800" b="1">
              <a:ln w="50800"/>
              <a:latin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ориентация</a:t>
            </a:r>
            <a:r>
              <a:rPr lang="ru-RU" sz="2800" b="1">
                <a:ln w="50800"/>
                <a:latin typeface="+mn-lt"/>
              </a:rPr>
              <a:t> </a:t>
            </a:r>
            <a:r>
              <a:rPr lang="ru-RU" sz="2800" b="1">
                <a:ln w="50800"/>
                <a:latin typeface="+mn-lt"/>
              </a:rPr>
              <a:t>на спрос потребителей, конкуренция товаропроизводителей за </a:t>
            </a:r>
            <a:r>
              <a:rPr lang="ru-RU" sz="2800" b="1">
                <a:ln w="50800"/>
                <a:latin typeface="+mn-lt"/>
              </a:rPr>
              <a:t>рынок </a:t>
            </a:r>
            <a:r>
              <a:rPr lang="ru-RU" sz="2800" b="1">
                <a:ln w="50800"/>
                <a:latin typeface="+mn-lt"/>
              </a:rPr>
              <a:t>сбыта своей продукции;</a:t>
            </a:r>
            <a:endParaRPr sz="280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 </a:t>
            </a:r>
            <a:r>
              <a:rPr lang="ru-RU" sz="2800" b="1">
                <a:ln w="50800"/>
                <a:latin typeface="+mn-lt"/>
              </a:rPr>
              <a:t> разрешение </a:t>
            </a:r>
            <a:r>
              <a:rPr lang="ru-RU" sz="2800" b="1">
                <a:ln w="50800"/>
                <a:latin typeface="+mn-lt"/>
              </a:rPr>
              <a:t>аренды и индивидуальной предпринимательской деятельности;</a:t>
            </a:r>
            <a:endParaRPr sz="2800"/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 становление </a:t>
            </a:r>
            <a:r>
              <a:rPr lang="ru-RU" sz="2800" b="1">
                <a:ln w="50800"/>
                <a:latin typeface="+mn-lt"/>
              </a:rPr>
              <a:t>предпринимательских, банковских и коммерческих структур.</a:t>
            </a:r>
            <a:endParaRPr lang="ru-RU" sz="2800" b="1">
              <a:ln w="50800"/>
              <a:latin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приватизация, развитие кредитования</a:t>
            </a:r>
            <a:endParaRPr lang="ru-RU" sz="2800" b="1">
              <a:ln w="50800"/>
              <a:latin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800" b="1">
                <a:ln w="50800"/>
                <a:latin typeface="+mn-lt"/>
              </a:rPr>
              <a:t>обновление хозяйственных связей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200" y="365125"/>
            <a:ext cx="10515600" cy="2148097"/>
          </a:xfrm>
        </p:spPr>
        <p:txBody>
          <a:bodyPr/>
          <a:lstStyle/>
          <a:p>
            <a:pPr>
              <a:defRPr/>
            </a:pPr>
            <a:r>
              <a:rPr b="1"/>
              <a:t>Непрофессионализм, непоследовательность, медленные реформы привели к обострению кризиса</a:t>
            </a:r>
            <a:endParaRPr b="1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200" y="3190300"/>
            <a:ext cx="10515600" cy="29866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581019" y="2662408"/>
            <a:ext cx="8535509" cy="420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73664" y="0"/>
            <a:ext cx="10816936" cy="6803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9555996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0642532" name="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8425149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82053858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7917401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072853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80097" y="1972611"/>
            <a:ext cx="6944927" cy="4676642"/>
          </a:xfrm>
          <a:prstGeom prst="rect">
            <a:avLst/>
          </a:prstGeom>
        </p:spPr>
      </p:pic>
      <p:pic>
        <p:nvPicPr>
          <p:cNvPr id="3417147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344781" y="20696"/>
            <a:ext cx="5631771" cy="4151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71196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8" y="365124"/>
            <a:ext cx="10515600" cy="1059001"/>
          </a:xfrm>
        </p:spPr>
        <p:txBody>
          <a:bodyPr/>
          <a:lstStyle/>
          <a:p>
            <a:pPr>
              <a:defRPr/>
            </a:pPr>
            <a:r>
              <a:rPr b="1"/>
              <a:t>Проблемы переходного периода</a:t>
            </a:r>
            <a:endParaRPr b="1"/>
          </a:p>
        </p:txBody>
      </p:sp>
      <p:sp>
        <p:nvSpPr>
          <p:cNvPr id="1011807152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1424126"/>
            <a:ext cx="10515600" cy="4752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sp>
        <p:nvSpPr>
          <p:cNvPr id="288349665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87737673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8523305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29123009" name=""/>
          <p:cNvSpPr/>
          <p:nvPr/>
        </p:nvSpPr>
        <p:spPr bwMode="auto">
          <a:xfrm flipH="0" flipV="0">
            <a:off x="838198" y="1525849"/>
            <a:ext cx="4359883" cy="1932741"/>
          </a:xfrm>
          <a:prstGeom prst="flowChartMagneticTape">
            <a:avLst/>
          </a:prstGeom>
          <a:solidFill>
            <a:schemeClr val="accent4">
              <a:lumMod val="40000"/>
              <a:lumOff val="60000"/>
              <a:alpha val="57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447181" name=""/>
          <p:cNvSpPr/>
          <p:nvPr/>
        </p:nvSpPr>
        <p:spPr bwMode="auto">
          <a:xfrm flipH="0" flipV="0">
            <a:off x="1896201" y="3800544"/>
            <a:ext cx="4476322" cy="2025426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554145" name=""/>
          <p:cNvSpPr/>
          <p:nvPr/>
        </p:nvSpPr>
        <p:spPr bwMode="auto">
          <a:xfrm flipH="0" flipV="0">
            <a:off x="5368318" y="1932742"/>
            <a:ext cx="4287093" cy="1867802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1267817" name=""/>
          <p:cNvSpPr/>
          <p:nvPr/>
        </p:nvSpPr>
        <p:spPr bwMode="auto">
          <a:xfrm flipH="0" flipV="0">
            <a:off x="6932513" y="4235386"/>
            <a:ext cx="4110035" cy="1701554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929025" name=""/>
          <p:cNvSpPr txBox="1"/>
          <p:nvPr/>
        </p:nvSpPr>
        <p:spPr bwMode="auto">
          <a:xfrm flipH="0" flipV="0">
            <a:off x="1332596" y="2006723"/>
            <a:ext cx="3107256" cy="1188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/>
              <a:t>разрыв экономических связей</a:t>
            </a:r>
            <a:endParaRPr sz="2400" b="1"/>
          </a:p>
        </p:txBody>
      </p:sp>
      <p:sp>
        <p:nvSpPr>
          <p:cNvPr id="382127220" name=""/>
          <p:cNvSpPr txBox="1"/>
          <p:nvPr/>
        </p:nvSpPr>
        <p:spPr bwMode="auto">
          <a:xfrm flipH="0" flipV="0">
            <a:off x="6141334" y="2487596"/>
            <a:ext cx="2738145" cy="883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падение производства</a:t>
            </a:r>
            <a:endParaRPr sz="2600" b="1"/>
          </a:p>
        </p:txBody>
      </p:sp>
      <p:sp>
        <p:nvSpPr>
          <p:cNvPr id="1792651602" name=""/>
          <p:cNvSpPr txBox="1"/>
          <p:nvPr/>
        </p:nvSpPr>
        <p:spPr bwMode="auto">
          <a:xfrm flipH="0" flipV="0">
            <a:off x="2691990" y="4605291"/>
            <a:ext cx="2266303" cy="883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снижение доходов</a:t>
            </a:r>
            <a:endParaRPr sz="2600" b="1"/>
          </a:p>
        </p:txBody>
      </p:sp>
      <p:sp>
        <p:nvSpPr>
          <p:cNvPr id="1416343888" name=""/>
          <p:cNvSpPr txBox="1"/>
          <p:nvPr/>
        </p:nvSpPr>
        <p:spPr bwMode="auto">
          <a:xfrm flipH="0" flipV="0">
            <a:off x="7177062" y="4235386"/>
            <a:ext cx="3865773" cy="12801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инфляция, нехватка товаров первой необходимости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45</Slides>
  <Notes>45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2025-03-29T17:26:39Z</dcterms:modified>
  <cp:category/>
  <cp:contentStatus/>
  <cp:version/>
</cp:coreProperties>
</file>